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991" r:id="rId4"/>
    <p:sldId id="998" r:id="rId5"/>
    <p:sldId id="993" r:id="rId6"/>
    <p:sldId id="999" r:id="rId7"/>
    <p:sldId id="1000" r:id="rId8"/>
    <p:sldId id="992" r:id="rId9"/>
    <p:sldId id="994" r:id="rId10"/>
    <p:sldId id="995" r:id="rId11"/>
    <p:sldId id="996" r:id="rId12"/>
    <p:sldId id="997" r:id="rId13"/>
    <p:sldId id="1001" r:id="rId14"/>
    <p:sldId id="1002" r:id="rId15"/>
    <p:sldId id="1003" r:id="rId16"/>
    <p:sldId id="1004" r:id="rId17"/>
    <p:sldId id="1006" r:id="rId18"/>
    <p:sldId id="1005" r:id="rId19"/>
    <p:sldId id="1015" r:id="rId20"/>
    <p:sldId id="101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7" r:id="rId30"/>
    <p:sldId id="1018" r:id="rId31"/>
    <p:sldId id="10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print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four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values by passing keys to the method   </a:t>
            </a:r>
            <a:r>
              <a:rPr lang="en-US" sz="1900" b="1" dirty="0" smtClean="0">
                <a:solidFill>
                  <a:srgbClr val="C00000"/>
                </a:solidFill>
              </a:rPr>
              <a:t>get( )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Traversing using loop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</a:t>
            </a:r>
            <a:br>
              <a:rPr lang="en-US" sz="2800" b="1" dirty="0" smtClean="0"/>
            </a:br>
            <a:r>
              <a:rPr lang="en-US" sz="2800" b="1" dirty="0" smtClean="0"/>
              <a:t>Entire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mentioned previously,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are used to retrieve their corresponding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 dictionary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can be used inside </a:t>
            </a:r>
            <a:r>
              <a:rPr lang="en-IN" sz="2400" b="1" dirty="0" smtClean="0">
                <a:solidFill>
                  <a:srgbClr val="0070C0"/>
                </a:solidFill>
              </a:rPr>
              <a:t>subscript operator [  ] </a:t>
            </a:r>
            <a:r>
              <a:rPr lang="en-IN" sz="2400" dirty="0" smtClean="0"/>
              <a:t>or we can 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smtClean="0"/>
              <a:t>built-in method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get()</a:t>
            </a:r>
            <a:r>
              <a:rPr lang="en-IN" sz="2400" dirty="0" smtClean="0"/>
              <a:t> to access the </a:t>
            </a:r>
            <a:r>
              <a:rPr lang="en-IN" sz="2400" b="1" dirty="0" smtClean="0">
                <a:solidFill>
                  <a:srgbClr val="C00000"/>
                </a:solidFill>
              </a:rPr>
              <a:t>values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.</a:t>
            </a:r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IN" sz="2400" b="1" dirty="0" smtClean="0">
                <a:solidFill>
                  <a:srgbClr val="7030A0"/>
                </a:solidFill>
              </a:rPr>
              <a:t>[3])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print(student_data.get(3)) 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1047896" cy="543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both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allow us to access individual element using it’s </a:t>
            </a:r>
            <a:r>
              <a:rPr lang="en-IN" sz="2400" b="1" dirty="0" smtClean="0">
                <a:solidFill>
                  <a:srgbClr val="C00000"/>
                </a:solidFill>
              </a:rPr>
              <a:t>key </a:t>
            </a:r>
            <a:r>
              <a:rPr lang="en-IN" sz="2400" dirty="0" smtClean="0"/>
              <a:t>, but </a:t>
            </a:r>
            <a:r>
              <a:rPr lang="en-IN" sz="2400" b="1" i="1" dirty="0" smtClean="0">
                <a:solidFill>
                  <a:srgbClr val="0070C0"/>
                </a:solidFill>
              </a:rPr>
              <a:t>there is an important difference in them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difference is that when </a:t>
            </a:r>
            <a:r>
              <a:rPr lang="en-IN" sz="2400" dirty="0" smtClean="0"/>
              <a:t>we try to access a value whose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doesn’t exist in the dictionary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, it throws a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when we try to access using </a:t>
            </a:r>
            <a:r>
              <a:rPr lang="en-IN" sz="2400" b="1" dirty="0" smtClean="0">
                <a:solidFill>
                  <a:srgbClr val="C00000"/>
                </a:solidFill>
              </a:rPr>
              <a:t>get()</a:t>
            </a:r>
            <a:r>
              <a:rPr lang="en-IN" sz="2400" dirty="0" smtClean="0"/>
              <a:t> method, instead of throwing </a:t>
            </a:r>
            <a:r>
              <a:rPr lang="en-IN" sz="2400" b="1" dirty="0" err="1" smtClean="0">
                <a:solidFill>
                  <a:srgbClr val="C00000"/>
                </a:solidFill>
              </a:rPr>
              <a:t>KeyError</a:t>
            </a:r>
            <a:r>
              <a:rPr lang="en-IN" sz="2400" dirty="0" smtClean="0"/>
              <a:t>, it returns </a:t>
            </a:r>
            <a:r>
              <a:rPr lang="en-IN" sz="2400" b="1" dirty="0" smtClean="0">
                <a:solidFill>
                  <a:srgbClr val="C00000"/>
                </a:solidFill>
              </a:rPr>
              <a:t>nothing </a:t>
            </a:r>
            <a:r>
              <a:rPr lang="en-IN" sz="2400" dirty="0" smtClean="0"/>
              <a:t>which in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is</a:t>
            </a:r>
            <a:r>
              <a:rPr lang="en-IN" sz="2400" b="1" dirty="0" smtClean="0">
                <a:solidFill>
                  <a:srgbClr val="C00000"/>
                </a:solidFill>
              </a:rPr>
              <a:t> None</a:t>
            </a:r>
            <a:r>
              <a:rPr lang="en-IN" sz="2400" dirty="0" smtClean="0"/>
              <a:t>.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 Between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[  ]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get(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print("Name of student with roll no 6:",student_data.get(6))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print("Name of student with roll no 6:",</a:t>
            </a:r>
            <a:r>
              <a:rPr lang="en-IN" sz="2400" b="1" dirty="0" err="1" smtClean="0">
                <a:solidFill>
                  <a:srgbClr val="00B050"/>
                </a:solidFill>
              </a:rPr>
              <a:t>student_data</a:t>
            </a:r>
            <a:r>
              <a:rPr lang="en-IN" sz="2400" b="1" dirty="0" smtClean="0">
                <a:solidFill>
                  <a:srgbClr val="00B050"/>
                </a:solidFill>
              </a:rPr>
              <a:t>[6])</a:t>
            </a:r>
            <a:endParaRPr lang="en-US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4" y="5357826"/>
            <a:ext cx="8108563" cy="1038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Traversing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</a:t>
            </a:r>
            <a:r>
              <a:rPr lang="en-US" sz="2400" b="1" dirty="0" smtClean="0">
                <a:solidFill>
                  <a:srgbClr val="C00000"/>
                </a:solidFill>
              </a:rPr>
              <a:t>three </a:t>
            </a:r>
            <a:r>
              <a:rPr lang="en-US" sz="2400" dirty="0" smtClean="0"/>
              <a:t>ways to traverse over a dictionary: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 both , </a:t>
            </a:r>
            <a:r>
              <a:rPr lang="en-US" sz="1900" b="1" dirty="0" smtClean="0">
                <a:solidFill>
                  <a:srgbClr val="7030A0"/>
                </a:solidFill>
              </a:rPr>
              <a:t>keys</a:t>
            </a:r>
            <a:r>
              <a:rPr lang="en-US" sz="1900" b="1" dirty="0" smtClean="0">
                <a:solidFill>
                  <a:srgbClr val="C00000"/>
                </a:solidFill>
              </a:rPr>
              <a:t> and </a:t>
            </a:r>
            <a:r>
              <a:rPr lang="en-US" sz="1900" b="1" dirty="0" smtClean="0">
                <a:solidFill>
                  <a:srgbClr val="7030A0"/>
                </a:solidFill>
              </a:rPr>
              <a:t>values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Iterate only on </a:t>
            </a:r>
            <a:r>
              <a:rPr lang="en-US" sz="1900" b="1" dirty="0" smtClean="0">
                <a:solidFill>
                  <a:srgbClr val="7030A0"/>
                </a:solidFill>
              </a:rPr>
              <a:t>values</a:t>
            </a:r>
            <a:endParaRPr lang="en-IN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 </a:t>
            </a:r>
            <a:r>
              <a:rPr lang="en-IN" sz="2400" b="1" dirty="0" smtClean="0">
                <a:solidFill>
                  <a:srgbClr val="C00000"/>
                </a:solidFill>
              </a:rPr>
              <a:t>for ... in</a:t>
            </a:r>
            <a:r>
              <a:rPr lang="en-IN" sz="2400" dirty="0" smtClean="0"/>
              <a:t> is used on a dictionary, looping is by default done over its </a:t>
            </a:r>
            <a:r>
              <a:rPr lang="en-IN" sz="2400" b="1" i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, and not over the </a:t>
            </a:r>
            <a:r>
              <a:rPr lang="en-IN" sz="2400" b="1" i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key:value</a:t>
            </a:r>
            <a:r>
              <a:rPr lang="en-IN" sz="2400" dirty="0" smtClean="0"/>
              <a:t> pairs: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Way To</a:t>
            </a:r>
            <a:br>
              <a:rPr lang="en-US" sz="2800" b="1" dirty="0" smtClean="0"/>
            </a:br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a method called </a:t>
            </a:r>
            <a:r>
              <a:rPr lang="en-IN" sz="2400" b="1" dirty="0" smtClean="0">
                <a:solidFill>
                  <a:srgbClr val="C00000"/>
                </a:solidFill>
              </a:rPr>
              <a:t>keys()</a:t>
            </a:r>
            <a:r>
              <a:rPr lang="en-IN" sz="2400" dirty="0" smtClean="0"/>
              <a:t> which will return all keys inside given dictionary as Python </a:t>
            </a:r>
            <a:r>
              <a:rPr lang="en-IN" sz="2400" b="1" dirty="0" smtClean="0">
                <a:solidFill>
                  <a:srgbClr val="0070C0"/>
                </a:solidFill>
              </a:rPr>
              <a:t>list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Then this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will be iterated with </a:t>
            </a:r>
            <a:r>
              <a:rPr lang="en-IN" sz="2400" b="1" dirty="0" smtClean="0">
                <a:solidFill>
                  <a:srgbClr val="C00000"/>
                </a:solidFill>
              </a:rPr>
              <a:t>for</a:t>
            </a:r>
            <a:r>
              <a:rPr lang="en-IN" sz="2400" dirty="0" smtClean="0"/>
              <a:t> loop.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Dictionary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Key-Value Pair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Important Characteristics Of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Access A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smtClean="0"/>
              <a:t>Important Point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student_data.keys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143512"/>
            <a:ext cx="1428760" cy="118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get </a:t>
            </a:r>
            <a:r>
              <a:rPr lang="en-US" sz="2800" b="1" dirty="0" smtClean="0">
                <a:solidFill>
                  <a:srgbClr val="C00000"/>
                </a:solidFill>
              </a:rPr>
              <a:t>values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, we have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, we can fetch the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by using </a:t>
            </a:r>
            <a:r>
              <a:rPr lang="en-IN" sz="2400" b="1" dirty="0" smtClean="0">
                <a:solidFill>
                  <a:srgbClr val="C00000"/>
                </a:solidFill>
              </a:rPr>
              <a:t>subscript operator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get( ) </a:t>
            </a:r>
            <a:r>
              <a:rPr lang="en-IN" sz="2400" dirty="0" smtClean="0"/>
              <a:t>method during each loop cycle.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roll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</a:t>
            </a:r>
            <a:r>
              <a:rPr lang="en-IN" sz="2400" b="1" dirty="0" smtClean="0">
                <a:solidFill>
                  <a:srgbClr val="0070C0"/>
                </a:solidFill>
              </a:rPr>
              <a:t>[roll]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Performance Issue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the code is working , but it has a performance issue 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tell what it is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IN" sz="2400" dirty="0" smtClean="0"/>
              <a:t>We are iterating over all the </a:t>
            </a:r>
            <a:r>
              <a:rPr lang="en-IN" sz="2400" b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for each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 we are again searching for its associated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, </a:t>
            </a:r>
            <a:r>
              <a:rPr lang="en-IN" sz="2400" b="1" dirty="0" smtClean="0"/>
              <a:t>which is not at all an efficient solution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Much Better 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resolve the performance issue , we have a much better solution provided by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.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The solution is to use the method </a:t>
            </a:r>
            <a:r>
              <a:rPr lang="en-US" sz="2400" b="1" dirty="0" smtClean="0">
                <a:solidFill>
                  <a:srgbClr val="0070C0"/>
                </a:solidFill>
              </a:rPr>
              <a:t>items(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method returns </a:t>
            </a:r>
            <a:r>
              <a:rPr lang="en-IN" sz="2400" dirty="0" smtClean="0"/>
              <a:t>a  </a:t>
            </a:r>
            <a:r>
              <a:rPr lang="en-IN" sz="2400" b="1" dirty="0" err="1" smtClean="0">
                <a:solidFill>
                  <a:srgbClr val="0070C0"/>
                </a:solidFill>
              </a:rPr>
              <a:t>dict_items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that contains a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of dictionary's </a:t>
            </a:r>
            <a:r>
              <a:rPr lang="en-IN" sz="2400" b="1" dirty="0" smtClean="0">
                <a:solidFill>
                  <a:srgbClr val="0070C0"/>
                </a:solidFill>
              </a:rPr>
              <a:t>(key, value) </a:t>
            </a:r>
            <a:r>
              <a:rPr lang="en-IN" sz="2400" dirty="0" smtClean="0"/>
              <a:t>pairs as </a:t>
            </a:r>
            <a:r>
              <a:rPr lang="en-IN" sz="2400" b="1" dirty="0" err="1" smtClean="0">
                <a:solidFill>
                  <a:srgbClr val="0070C0"/>
                </a:solidFill>
              </a:rPr>
              <a:t>tuple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Using </a:t>
            </a:r>
            <a:r>
              <a:rPr lang="en-US" sz="2800" b="1" dirty="0" smtClean="0">
                <a:solidFill>
                  <a:srgbClr val="C00000"/>
                </a:solidFill>
              </a:rPr>
              <a:t>items(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for &lt;</a:t>
            </a:r>
            <a:r>
              <a:rPr lang="en-US" sz="2400" b="1" dirty="0" err="1" smtClean="0">
                <a:solidFill>
                  <a:srgbClr val="C00000"/>
                </a:solidFill>
              </a:rPr>
              <a:t>var</a:t>
            </a:r>
            <a:r>
              <a:rPr lang="en-US" sz="2400" b="1" dirty="0" smtClean="0">
                <a:solidFill>
                  <a:srgbClr val="C00000"/>
                </a:solidFill>
              </a:rPr>
              <a:t> 1,var 2&gt; in &lt;</a:t>
            </a:r>
            <a:r>
              <a:rPr lang="en-US" sz="24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400" b="1" dirty="0" smtClean="0">
                <a:solidFill>
                  <a:srgbClr val="C00000"/>
                </a:solidFill>
              </a:rPr>
              <a:t>&gt;.items( ):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1 will hold , 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2 will hold value</a:t>
            </a:r>
          </a:p>
          <a:p>
            <a:pPr>
              <a:buNone/>
            </a:pP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Explanation: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When we define </a:t>
            </a:r>
            <a:r>
              <a:rPr lang="en-IN" sz="2400" b="1" dirty="0" smtClean="0">
                <a:solidFill>
                  <a:srgbClr val="C00000"/>
                </a:solidFill>
              </a:rPr>
              <a:t>two variables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C00000"/>
                </a:solidFill>
              </a:rPr>
              <a:t>for loop </a:t>
            </a:r>
            <a:r>
              <a:rPr lang="en-IN" sz="2400" dirty="0" smtClean="0"/>
              <a:t>in conjunction </a:t>
            </a:r>
          </a:p>
          <a:p>
            <a:pPr>
              <a:buNone/>
            </a:pPr>
            <a:r>
              <a:rPr lang="en-IN" sz="2400" dirty="0" smtClean="0"/>
              <a:t>with a call to </a:t>
            </a:r>
            <a:r>
              <a:rPr lang="en-IN" sz="2400" b="1" dirty="0" smtClean="0">
                <a:solidFill>
                  <a:srgbClr val="C00000"/>
                </a:solidFill>
              </a:rPr>
              <a:t>items()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Python automatically </a:t>
            </a:r>
          </a:p>
          <a:p>
            <a:pPr>
              <a:buNone/>
            </a:pPr>
            <a:r>
              <a:rPr lang="en-IN" sz="2400" dirty="0" smtClean="0"/>
              <a:t>assigns the </a:t>
            </a:r>
            <a:r>
              <a:rPr lang="en-IN" sz="2400" b="1" dirty="0" smtClean="0">
                <a:solidFill>
                  <a:srgbClr val="C00000"/>
                </a:solidFill>
              </a:rPr>
              <a:t>first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name of a key </a:t>
            </a:r>
            <a:r>
              <a:rPr lang="en-IN" sz="2400" dirty="0" smtClean="0"/>
              <a:t>in that </a:t>
            </a:r>
          </a:p>
          <a:p>
            <a:pPr>
              <a:buNone/>
            </a:pPr>
            <a:r>
              <a:rPr lang="en-IN" sz="2400" dirty="0" smtClean="0"/>
              <a:t>dictionary,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 variable </a:t>
            </a:r>
            <a:r>
              <a:rPr lang="en-IN" sz="2400" dirty="0" smtClean="0"/>
              <a:t>as the </a:t>
            </a:r>
            <a:r>
              <a:rPr lang="en-IN" sz="2400" b="1" dirty="0" smtClean="0">
                <a:solidFill>
                  <a:srgbClr val="0070C0"/>
                </a:solidFill>
              </a:rPr>
              <a:t>corresponding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value for that key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</a:t>
            </a:r>
            <a:r>
              <a:rPr lang="en-US" sz="2800" b="1" smtClean="0"/>
              <a:t>On </a:t>
            </a:r>
            <a:r>
              <a:rPr lang="en-US" sz="2800" b="1" smtClean="0"/>
              <a:t>Keys/Values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</a:t>
            </a:r>
            <a:r>
              <a:rPr lang="en-IN" sz="2400" b="1" dirty="0" err="1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student_data.</a:t>
            </a:r>
            <a:r>
              <a:rPr lang="en-IN" sz="2400" b="1" dirty="0" err="1" smtClean="0">
                <a:solidFill>
                  <a:srgbClr val="0070C0"/>
                </a:solidFill>
              </a:rPr>
              <a:t>items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print("Roll:",</a:t>
            </a:r>
            <a:r>
              <a:rPr lang="en-IN" sz="2400" b="1" dirty="0" err="1" smtClean="0">
                <a:solidFill>
                  <a:srgbClr val="0070C0"/>
                </a:solidFill>
              </a:rPr>
              <a:t>roll</a:t>
            </a:r>
            <a:r>
              <a:rPr lang="en-IN" sz="2400" b="1" dirty="0" err="1" smtClean="0">
                <a:solidFill>
                  <a:srgbClr val="C00000"/>
                </a:solidFill>
              </a:rPr>
              <a:t>,"Name</a:t>
            </a:r>
            <a:r>
              <a:rPr lang="en-IN" sz="2400" b="1" dirty="0" smtClean="0">
                <a:solidFill>
                  <a:srgbClr val="C00000"/>
                </a:solidFill>
              </a:rPr>
              <a:t>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78608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only iterate over </a:t>
            </a:r>
            <a:r>
              <a:rPr lang="en-IN" sz="2400" b="1" dirty="0" smtClean="0">
                <a:solidFill>
                  <a:srgbClr val="0070C0"/>
                </a:solidFill>
              </a:rPr>
              <a:t>values</a:t>
            </a:r>
            <a:r>
              <a:rPr lang="en-IN" sz="2400" dirty="0" smtClean="0"/>
              <a:t> also without using any </a:t>
            </a:r>
            <a:r>
              <a:rPr lang="en-IN" sz="2400" b="1" dirty="0" smtClean="0">
                <a:solidFill>
                  <a:srgbClr val="0070C0"/>
                </a:solidFill>
              </a:rPr>
              <a:t>key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do this we can use</a:t>
            </a:r>
            <a:r>
              <a:rPr lang="en-IN" sz="2400" b="1" dirty="0" smtClean="0">
                <a:solidFill>
                  <a:srgbClr val="C00000"/>
                </a:solidFill>
              </a:rPr>
              <a:t> values()</a:t>
            </a:r>
            <a:r>
              <a:rPr lang="en-IN" sz="2400" dirty="0" smtClean="0"/>
              <a:t> method provided by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type which will populate values in given dictionary in an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dirty="0" smtClean="0"/>
              <a:t> format.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then put these values of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in each step into variable </a:t>
            </a:r>
            <a:r>
              <a:rPr lang="en-IN" sz="2400" b="1" dirty="0" smtClean="0">
                <a:solidFill>
                  <a:srgbClr val="C00000"/>
                </a:solidFill>
              </a:rPr>
              <a:t>v</a:t>
            </a:r>
            <a:r>
              <a:rPr lang="en-IN" sz="2400" dirty="0" smtClean="0"/>
              <a:t> and access it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Iterate Only On </a:t>
            </a:r>
            <a:r>
              <a:rPr lang="en-US" sz="2800" b="1" dirty="0" smtClean="0">
                <a:solidFill>
                  <a:srgbClr val="C00000"/>
                </a:solidFill>
              </a:rPr>
              <a:t>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IN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70C0"/>
                </a:solidFill>
              </a:rPr>
              <a:t>student_data.values</a:t>
            </a:r>
            <a:r>
              <a:rPr lang="en-IN" sz="2400" b="1" dirty="0" smtClean="0">
                <a:solidFill>
                  <a:srgbClr val="0070C0"/>
                </a:solidFill>
              </a:rPr>
              <a:t>()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print("Name:",</a:t>
            </a:r>
            <a:r>
              <a:rPr lang="en-IN" sz="2400" b="1" dirty="0" smtClean="0">
                <a:solidFill>
                  <a:srgbClr val="0070C0"/>
                </a:solidFill>
              </a:rPr>
              <a:t>name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1"/>
            <a:ext cx="2500330" cy="130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you remember , while introducing the dictionary we mentioned that it is an </a:t>
            </a:r>
            <a:r>
              <a:rPr lang="en-US" sz="2400" b="1" dirty="0" smtClean="0">
                <a:solidFill>
                  <a:srgbClr val="C00000"/>
                </a:solidFill>
              </a:rPr>
              <a:t>unordered </a:t>
            </a:r>
            <a:r>
              <a:rPr lang="en-US" sz="2400" dirty="0" smtClean="0"/>
              <a:t>collection.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term </a:t>
            </a:r>
            <a:r>
              <a:rPr lang="en-US" sz="2400" b="1" dirty="0" smtClean="0">
                <a:solidFill>
                  <a:srgbClr val="C00000"/>
                </a:solidFill>
              </a:rPr>
              <a:t>unordered</a:t>
            </a:r>
            <a:r>
              <a:rPr lang="en-US" sz="2400" dirty="0" smtClean="0"/>
              <a:t> means that the order in which elements are </a:t>
            </a:r>
            <a:r>
              <a:rPr lang="en-US" sz="2400" b="1" dirty="0" smtClean="0">
                <a:solidFill>
                  <a:srgbClr val="C00000"/>
                </a:solidFill>
              </a:rPr>
              <a:t>inserted in a dictionary </a:t>
            </a:r>
            <a:r>
              <a:rPr lang="en-US" sz="2400" dirty="0" smtClean="0"/>
              <a:t>and the order in which </a:t>
            </a:r>
            <a:r>
              <a:rPr lang="en-US" sz="2400" b="1" dirty="0" smtClean="0">
                <a:solidFill>
                  <a:srgbClr val="C00000"/>
                </a:solidFill>
              </a:rPr>
              <a:t>they are retrieved </a:t>
            </a:r>
            <a:r>
              <a:rPr lang="en-US" sz="2400" dirty="0" smtClean="0"/>
              <a:t>might be </a:t>
            </a:r>
            <a:r>
              <a:rPr lang="en-US" sz="2400" b="1" dirty="0" smtClean="0">
                <a:solidFill>
                  <a:srgbClr val="C00000"/>
                </a:solidFill>
              </a:rPr>
              <a:t>different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Dictionary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collections we have studied till now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are all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collections </a:t>
            </a:r>
            <a:r>
              <a:rPr lang="en-IN" sz="2400" dirty="0" smtClean="0"/>
              <a:t>as well as can hold only one value as their element </a:t>
            </a:r>
          </a:p>
          <a:p>
            <a:endParaRPr lang="en-IN" sz="2400" dirty="0" smtClean="0"/>
          </a:p>
          <a:p>
            <a:r>
              <a:rPr lang="en-IN" sz="2400" dirty="0" smtClean="0"/>
              <a:t>On the other hand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unordered collection </a:t>
            </a:r>
            <a:r>
              <a:rPr lang="en-IN" sz="2400" dirty="0" smtClean="0"/>
              <a:t>which holds the data in a </a:t>
            </a:r>
            <a:r>
              <a:rPr lang="en-IN" sz="2400" b="1" dirty="0" smtClean="0">
                <a:solidFill>
                  <a:srgbClr val="C00000"/>
                </a:solidFill>
              </a:rPr>
              <a:t>key: value </a:t>
            </a:r>
            <a:r>
              <a:rPr lang="en-IN" sz="2400" dirty="0" smtClean="0"/>
              <a:t>pair.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Very Important Point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you must have observed that it was not the case with us.</a:t>
            </a:r>
          </a:p>
          <a:p>
            <a:endParaRPr lang="en-US" sz="2400" dirty="0" smtClean="0"/>
          </a:p>
          <a:p>
            <a:r>
              <a:rPr lang="en-US" sz="2400" dirty="0" smtClean="0"/>
              <a:t>Have look at the examples :</a:t>
            </a: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print(</a:t>
            </a:r>
            <a:r>
              <a:rPr lang="en-US" sz="18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you can observe , the output is in the same order as we inserted the data.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c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72008"/>
            <a:ext cx="8572560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is it so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400" dirty="0" smtClean="0"/>
              <a:t>As of </a:t>
            </a:r>
            <a:r>
              <a:rPr lang="en-IN" sz="2400" b="1" dirty="0" smtClean="0">
                <a:solidFill>
                  <a:srgbClr val="C00000"/>
                </a:solidFill>
              </a:rPr>
              <a:t>Python 3.6</a:t>
            </a:r>
            <a:r>
              <a:rPr lang="en-IN" sz="2400" dirty="0" smtClean="0"/>
              <a:t>, 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CPython</a:t>
            </a:r>
            <a:r>
              <a:rPr lang="en-IN" sz="2400" b="1" dirty="0" smtClean="0">
                <a:solidFill>
                  <a:srgbClr val="C00000"/>
                </a:solidFill>
              </a:rPr>
              <a:t> implementation </a:t>
            </a:r>
            <a:r>
              <a:rPr lang="en-IN" sz="2400" dirty="0" smtClean="0"/>
              <a:t>of Python, </a:t>
            </a:r>
            <a:r>
              <a:rPr lang="en-IN" sz="2400" b="1" i="1" u="sng" dirty="0" smtClean="0">
                <a:solidFill>
                  <a:srgbClr val="0070C0"/>
                </a:solidFill>
              </a:rPr>
              <a:t>dictionaries remember the order of items inserted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i="1" dirty="0" smtClean="0"/>
          </a:p>
          <a:p>
            <a:pPr fontAlgn="base"/>
            <a:r>
              <a:rPr lang="en-IN" sz="2400" i="1" dirty="0" smtClean="0"/>
              <a:t>This was  considered an </a:t>
            </a:r>
            <a:r>
              <a:rPr lang="en-IN" sz="2400" b="1" i="1" dirty="0" smtClean="0">
                <a:solidFill>
                  <a:srgbClr val="C00000"/>
                </a:solidFill>
              </a:rPr>
              <a:t>implementation detail </a:t>
            </a:r>
            <a:r>
              <a:rPr lang="en-IN" sz="2400" i="1" dirty="0" smtClean="0"/>
              <a:t>in </a:t>
            </a:r>
            <a:r>
              <a:rPr lang="en-IN" sz="2400" b="1" i="1" dirty="0" smtClean="0">
                <a:solidFill>
                  <a:srgbClr val="C00000"/>
                </a:solidFill>
              </a:rPr>
              <a:t>Python 3.6 </a:t>
            </a:r>
            <a:r>
              <a:rPr lang="en-IN" sz="2400" i="1" dirty="0" smtClean="0"/>
              <a:t>and we </a:t>
            </a:r>
            <a:r>
              <a:rPr lang="en-IN" sz="2400" dirty="0" smtClean="0"/>
              <a:t> need to use </a:t>
            </a:r>
            <a:r>
              <a:rPr lang="en-IN" sz="2400" b="1" dirty="0" err="1" smtClean="0">
                <a:solidFill>
                  <a:srgbClr val="C00000"/>
                </a:solidFill>
              </a:rPr>
              <a:t>OrderedDict</a:t>
            </a:r>
            <a:r>
              <a:rPr lang="en-IN" sz="2400" dirty="0" smtClean="0"/>
              <a:t> if we want insertion ordering that's </a:t>
            </a:r>
            <a:r>
              <a:rPr lang="en-IN" sz="2400" i="1" dirty="0" smtClean="0"/>
              <a:t>guaranteed</a:t>
            </a:r>
            <a:r>
              <a:rPr lang="en-IN" sz="2400" dirty="0" smtClean="0"/>
              <a:t> across 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</a:p>
          <a:p>
            <a:pPr fontAlgn="base"/>
            <a:endParaRPr lang="en-IN" sz="2400" b="1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As of Python 3.7</a:t>
            </a:r>
            <a:r>
              <a:rPr lang="en-IN" sz="2400" dirty="0" smtClean="0"/>
              <a:t>, this is </a:t>
            </a:r>
            <a:r>
              <a:rPr lang="en-IN" sz="2400" b="1" i="1" dirty="0" smtClean="0">
                <a:solidFill>
                  <a:srgbClr val="0070C0"/>
                </a:solidFill>
              </a:rPr>
              <a:t>no longer an implementation detail </a:t>
            </a:r>
            <a:r>
              <a:rPr lang="en-IN" sz="2400" dirty="0" smtClean="0"/>
              <a:t>and instead becomes a </a:t>
            </a:r>
            <a:r>
              <a:rPr lang="en-IN" sz="2400" b="1" dirty="0" smtClean="0">
                <a:solidFill>
                  <a:srgbClr val="C00000"/>
                </a:solidFill>
              </a:rPr>
              <a:t>language feature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simply means that other implementations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must also offer an insertion ordered dictionary if they wish to be a conforming implementation of </a:t>
            </a:r>
            <a:r>
              <a:rPr lang="en-IN" sz="2400" b="1" dirty="0" smtClean="0">
                <a:solidFill>
                  <a:srgbClr val="C00000"/>
                </a:solidFill>
              </a:rPr>
              <a:t>Python 3.7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Key-Value</a:t>
            </a:r>
            <a:r>
              <a:rPr lang="en-US" sz="2800" b="1" dirty="0" smtClean="0"/>
              <a:t> Pair?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need to store the data so that one piece of information is </a:t>
            </a:r>
            <a:r>
              <a:rPr lang="en-IN" sz="2400" b="1" dirty="0" smtClean="0">
                <a:solidFill>
                  <a:srgbClr val="C00000"/>
                </a:solidFill>
              </a:rPr>
              <a:t>connected</a:t>
            </a:r>
            <a:r>
              <a:rPr lang="en-IN" sz="2400" dirty="0" smtClean="0"/>
              <a:t> to another piece of information.</a:t>
            </a:r>
          </a:p>
          <a:p>
            <a:endParaRPr lang="en-US" sz="2400" dirty="0" smtClean="0"/>
          </a:p>
          <a:p>
            <a:r>
              <a:rPr lang="en-US" sz="2400" dirty="0" smtClean="0"/>
              <a:t>For example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Student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Name </a:t>
            </a:r>
            <a:r>
              <a:rPr lang="en-US" sz="2400" dirty="0" smtClean="0">
                <a:sym typeface="Wingdings" pitchFamily="2" charset="2"/>
              </a:rPr>
              <a:t>or           </a:t>
            </a:r>
            <a:r>
              <a:rPr lang="en-US" sz="2400" b="1" dirty="0" smtClean="0">
                <a:solidFill>
                  <a:srgbClr val="C00000"/>
                </a:solidFill>
                <a:sym typeface="Wingdings" pitchFamily="2" charset="2"/>
              </a:rPr>
              <a:t>Customer </a:t>
            </a:r>
            <a:r>
              <a:rPr lang="en-US" sz="2400" b="1" dirty="0" err="1" smtClean="0">
                <a:solidFill>
                  <a:srgbClr val="C00000"/>
                </a:solidFill>
                <a:sym typeface="Wingdings" pitchFamily="2" charset="2"/>
              </a:rPr>
              <a:t>Name</a:t>
            </a:r>
            <a:r>
              <a:rPr lang="en-US" sz="2400" dirty="0" err="1" smtClean="0">
                <a:sym typeface="Wingdings" pitchFamily="2" charset="2"/>
              </a:rPr>
              <a:t></a:t>
            </a:r>
            <a:r>
              <a:rPr lang="en-US" sz="2400" b="1" dirty="0" err="1" smtClean="0">
                <a:solidFill>
                  <a:srgbClr val="7030A0"/>
                </a:solidFill>
                <a:sym typeface="Wingdings" pitchFamily="2" charset="2"/>
              </a:rPr>
              <a:t>Mobile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 Number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In these examples </a:t>
            </a:r>
            <a:r>
              <a:rPr lang="en-US" sz="2400" b="1" dirty="0" err="1" smtClean="0">
                <a:solidFill>
                  <a:srgbClr val="C00000"/>
                </a:solidFill>
              </a:rPr>
              <a:t>RollNo</a:t>
            </a:r>
            <a:r>
              <a:rPr lang="en-US" sz="2400" dirty="0" smtClean="0"/>
              <a:t> will be called a </a:t>
            </a:r>
            <a:r>
              <a:rPr lang="en-US" sz="2400" b="1" dirty="0" smtClean="0">
                <a:solidFill>
                  <a:srgbClr val="0070C0"/>
                </a:solidFill>
              </a:rPr>
              <a:t>key</a:t>
            </a:r>
            <a:r>
              <a:rPr lang="en-US" sz="2400" dirty="0" smtClean="0"/>
              <a:t> while it’s associated </a:t>
            </a:r>
            <a:r>
              <a:rPr lang="en-US" sz="2400" b="1" dirty="0" smtClean="0">
                <a:solidFill>
                  <a:srgbClr val="7030A0"/>
                </a:solidFill>
              </a:rPr>
              <a:t>Student Name </a:t>
            </a:r>
            <a:r>
              <a:rPr lang="en-US" sz="2400" dirty="0" smtClean="0"/>
              <a:t>will be called 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</a:p>
          <a:p>
            <a:endParaRPr lang="en-US" sz="2400" dirty="0" smtClean="0"/>
          </a:p>
          <a:p>
            <a:r>
              <a:rPr lang="en-US" sz="2400" dirty="0" smtClean="0"/>
              <a:t>To store such paired data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data type called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Creating a dictionary is as simple as placing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inside </a:t>
            </a:r>
            <a:r>
              <a:rPr lang="en-IN" sz="2400" b="1" dirty="0" smtClean="0">
                <a:solidFill>
                  <a:srgbClr val="C00000"/>
                </a:solidFill>
              </a:rPr>
              <a:t>curly braces </a:t>
            </a:r>
            <a:r>
              <a:rPr lang="en-IN" sz="2400" b="1" dirty="0" smtClean="0">
                <a:solidFill>
                  <a:srgbClr val="0070C0"/>
                </a:solidFill>
              </a:rPr>
              <a:t>{ }</a:t>
            </a:r>
            <a:r>
              <a:rPr lang="en-IN" sz="2400" dirty="0" smtClean="0"/>
              <a:t> separated by </a:t>
            </a:r>
            <a:r>
              <a:rPr lang="en-IN" sz="2400" b="1" dirty="0" smtClean="0">
                <a:solidFill>
                  <a:srgbClr val="0070C0"/>
                </a:solidFill>
              </a:rPr>
              <a:t>comma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key</a:t>
            </a:r>
            <a:r>
              <a:rPr lang="en-IN" sz="2400" dirty="0" smtClean="0"/>
              <a:t> and the corresponding </a:t>
            </a:r>
            <a:r>
              <a:rPr lang="en-IN" sz="2400" b="1" dirty="0" smtClean="0">
                <a:solidFill>
                  <a:srgbClr val="7030A0"/>
                </a:solidFill>
              </a:rPr>
              <a:t>value </a:t>
            </a:r>
            <a:r>
              <a:rPr lang="en-IN" sz="2400" dirty="0" smtClean="0"/>
              <a:t>expressed as a </a:t>
            </a:r>
            <a:r>
              <a:rPr lang="en-IN" sz="2400" b="1" dirty="0" smtClean="0">
                <a:solidFill>
                  <a:srgbClr val="C00000"/>
                </a:solidFill>
              </a:rPr>
              <a:t>pair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key: value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While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 can be of </a:t>
            </a:r>
            <a:r>
              <a:rPr lang="en-IN" sz="2400" b="1" dirty="0" smtClean="0">
                <a:solidFill>
                  <a:srgbClr val="C00000"/>
                </a:solidFill>
              </a:rPr>
              <a:t>any data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can repeat</a:t>
            </a:r>
            <a:r>
              <a:rPr lang="en-IN" sz="2400" dirty="0" smtClean="0"/>
              <a:t>, but </a:t>
            </a:r>
            <a:r>
              <a:rPr lang="en-IN" sz="2400" b="1" dirty="0" smtClean="0">
                <a:solidFill>
                  <a:srgbClr val="C00000"/>
                </a:solidFill>
              </a:rPr>
              <a:t>keys</a:t>
            </a:r>
            <a:r>
              <a:rPr lang="en-IN" sz="2400" dirty="0" smtClean="0"/>
              <a:t> must be of </a:t>
            </a:r>
            <a:r>
              <a:rPr lang="en-IN" sz="2400" b="1" dirty="0" smtClean="0">
                <a:solidFill>
                  <a:srgbClr val="C00000"/>
                </a:solidFill>
              </a:rPr>
              <a:t>immutable type </a:t>
            </a:r>
            <a:r>
              <a:rPr lang="en-IN" sz="2400" dirty="0" smtClean="0"/>
              <a:t>and must be </a:t>
            </a:r>
            <a:r>
              <a:rPr lang="en-IN" sz="2400" b="1" dirty="0" smtClean="0">
                <a:solidFill>
                  <a:srgbClr val="C00000"/>
                </a:solidFill>
              </a:rPr>
              <a:t>unique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General Syntax Of </a:t>
            </a:r>
            <a:br>
              <a:rPr lang="en-US" sz="2800" b="1" dirty="0" smtClean="0"/>
            </a:br>
            <a:r>
              <a:rPr lang="en-US" sz="2800" b="1" dirty="0" smtClean="0"/>
              <a:t>Creating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  <a:endParaRPr lang="en-IN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 = {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. . .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</a:rPr>
              <a:t>&lt;key&gt;: &lt;value&gt;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  }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Dictionary?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dictionary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 }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integer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', </a:t>
            </a:r>
            <a:r>
              <a:rPr lang="en-IN" sz="2400" b="1" dirty="0" smtClean="0">
                <a:solidFill>
                  <a:srgbClr val="0070C0"/>
                </a:solidFill>
              </a:rPr>
              <a:t>2</a:t>
            </a:r>
            <a:r>
              <a:rPr lang="en-IN" sz="2400" b="1" dirty="0" smtClean="0">
                <a:solidFill>
                  <a:srgbClr val="C00000"/>
                </a:solidFill>
              </a:rPr>
              <a:t>: 'Brajesh',</a:t>
            </a:r>
            <a:r>
              <a:rPr lang="en-IN" sz="2400" b="1" dirty="0" smtClean="0">
                <a:solidFill>
                  <a:srgbClr val="0070C0"/>
                </a:solidFill>
              </a:rPr>
              <a:t>3</a:t>
            </a:r>
            <a:r>
              <a:rPr lang="en-IN" sz="2400" b="1" dirty="0" smtClean="0">
                <a:solidFill>
                  <a:srgbClr val="C00000"/>
                </a:solidFill>
              </a:rPr>
              <a:t>:'Chetan'}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mixed keys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{</a:t>
            </a:r>
            <a:r>
              <a:rPr lang="en-IN" sz="2400" b="1" dirty="0" smtClean="0">
                <a:solidFill>
                  <a:srgbClr val="0070C0"/>
                </a:solidFill>
              </a:rPr>
              <a:t>1</a:t>
            </a:r>
            <a:r>
              <a:rPr lang="en-IN" sz="2400" b="1" dirty="0" smtClean="0">
                <a:solidFill>
                  <a:srgbClr val="C00000"/>
                </a:solidFill>
              </a:rPr>
              <a:t>: 'John', </a:t>
            </a:r>
            <a:r>
              <a:rPr lang="en-IN" sz="2400" b="1" dirty="0" smtClean="0">
                <a:solidFill>
                  <a:srgbClr val="0070C0"/>
                </a:solidFill>
              </a:rPr>
              <a:t>'</a:t>
            </a:r>
            <a:r>
              <a:rPr lang="en-IN" sz="2400" b="1" dirty="0" err="1" smtClean="0">
                <a:solidFill>
                  <a:srgbClr val="0070C0"/>
                </a:solidFill>
              </a:rPr>
              <a:t>a'</a:t>
            </a:r>
            <a:r>
              <a:rPr lang="en-IN" sz="2400" b="1" dirty="0" err="1" smtClean="0">
                <a:solidFill>
                  <a:srgbClr val="C00000"/>
                </a:solidFill>
              </a:rPr>
              <a:t>:'vowel</a:t>
            </a:r>
            <a:r>
              <a:rPr lang="en-IN" sz="2400" b="1" dirty="0" smtClean="0">
                <a:solidFill>
                  <a:srgbClr val="C00000"/>
                </a:solidFill>
              </a:rPr>
              <a:t>'}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dictionary with list as values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000" b="1" dirty="0" smtClean="0">
                <a:solidFill>
                  <a:srgbClr val="C00000"/>
                </a:solidFill>
              </a:rPr>
              <a:t>{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Rahul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:['C', 'C++'], </a:t>
            </a:r>
            <a:r>
              <a:rPr lang="en-IN" sz="2000" b="1" dirty="0" smtClean="0">
                <a:solidFill>
                  <a:srgbClr val="0070C0"/>
                </a:solidFill>
              </a:rPr>
              <a:t>'Ajay'</a:t>
            </a:r>
            <a:r>
              <a:rPr lang="en-IN" sz="2000" b="1" dirty="0" smtClean="0">
                <a:solidFill>
                  <a:srgbClr val="C00000"/>
                </a:solidFill>
              </a:rPr>
              <a:t>:['Java', 'C', 'Python'], 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</a:rPr>
              <a:t>Neeraj</a:t>
            </a:r>
            <a:r>
              <a:rPr lang="en-IN" sz="2000" b="1" dirty="0" smtClean="0">
                <a:solidFill>
                  <a:srgbClr val="0070C0"/>
                </a:solidFill>
              </a:rPr>
              <a:t>'</a:t>
            </a:r>
            <a:r>
              <a:rPr lang="en-IN" sz="2000" b="1" dirty="0" smtClean="0">
                <a:solidFill>
                  <a:srgbClr val="C00000"/>
                </a:solidFill>
              </a:rPr>
              <a:t>:['Oracle', 'Python']}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Important Characteristics </a:t>
            </a:r>
            <a:br>
              <a:rPr lang="en-US" sz="2800" b="1" dirty="0" smtClean="0"/>
            </a:br>
            <a:r>
              <a:rPr lang="en-US" sz="2800" b="1" dirty="0" smtClean="0"/>
              <a:t>Of Dictionaries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 important characteristics of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dictionaries </a:t>
            </a:r>
            <a:r>
              <a:rPr lang="en-IN" sz="2400" dirty="0" smtClean="0"/>
              <a:t>are as follows: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can be </a:t>
            </a:r>
            <a:r>
              <a:rPr lang="en-IN" sz="1900" b="1" dirty="0" smtClean="0">
                <a:solidFill>
                  <a:srgbClr val="C00000"/>
                </a:solidFill>
              </a:rPr>
              <a:t>nested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mutable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dynamic</a:t>
            </a:r>
            <a:r>
              <a:rPr lang="en-IN" sz="1900" b="1" dirty="0" smtClean="0">
                <a:solidFill>
                  <a:srgbClr val="002060"/>
                </a:solidFill>
              </a:rPr>
              <a:t>. 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They are </a:t>
            </a:r>
            <a:r>
              <a:rPr lang="en-IN" sz="1900" b="1" dirty="0" smtClean="0">
                <a:solidFill>
                  <a:srgbClr val="C00000"/>
                </a:solidFill>
              </a:rPr>
              <a:t>unordered</a:t>
            </a:r>
            <a:r>
              <a:rPr lang="en-IN" sz="1900" b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Unlike </a:t>
            </a:r>
            <a:r>
              <a:rPr lang="en-IN" sz="1900" b="1" dirty="0" smtClean="0">
                <a:solidFill>
                  <a:srgbClr val="C00000"/>
                </a:solidFill>
              </a:rPr>
              <a:t>Lists</a:t>
            </a:r>
            <a:r>
              <a:rPr lang="en-IN" sz="1900" b="1" dirty="0" smtClean="0">
                <a:solidFill>
                  <a:srgbClr val="002060"/>
                </a:solidFill>
              </a:rPr>
              <a:t> and </a:t>
            </a:r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b="1" dirty="0" smtClean="0">
                <a:solidFill>
                  <a:srgbClr val="002060"/>
                </a:solidFill>
              </a:rPr>
              <a:t> , a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b="1" dirty="0" smtClean="0">
                <a:solidFill>
                  <a:srgbClr val="002060"/>
                </a:solidFill>
              </a:rPr>
              <a:t> item is accessed by it’s corresponding </a:t>
            </a:r>
            <a:r>
              <a:rPr lang="en-IN" sz="1900" b="1" dirty="0" smtClean="0">
                <a:solidFill>
                  <a:srgbClr val="C00000"/>
                </a:solidFill>
              </a:rPr>
              <a:t>key</a:t>
            </a:r>
            <a:r>
              <a:rPr lang="en-IN" sz="1900" b="1" dirty="0" smtClean="0">
                <a:solidFill>
                  <a:srgbClr val="002060"/>
                </a:solidFill>
              </a:rPr>
              <a:t> not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Other Ways Of Creating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also can create a list by using the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function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an empty dictionary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elements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({1:'apple', 2:'ball'}) 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Create a dictionary with other sequences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my_dict</a:t>
            </a:r>
            <a:r>
              <a:rPr lang="en-IN" sz="2400" b="1" dirty="0" smtClean="0">
                <a:solidFill>
                  <a:srgbClr val="C00000"/>
                </a:solidFill>
              </a:rPr>
              <a:t> = 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([(1,'apple'), (2,'ball')])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10873</TotalTime>
  <Words>1191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What Is A Dictionary ?</vt:lpstr>
      <vt:lpstr>What Is Key-Value Pair?</vt:lpstr>
      <vt:lpstr>How To Create A Dictionary?</vt:lpstr>
      <vt:lpstr>General Syntax Of  Creating A Dictionary</vt:lpstr>
      <vt:lpstr>How To Create A Dictionary?</vt:lpstr>
      <vt:lpstr>Important Characteristics  Of Dictionaries</vt:lpstr>
      <vt:lpstr>Other Ways Of Creating  Dictionary</vt:lpstr>
      <vt:lpstr>Printing The Dictionary</vt:lpstr>
      <vt:lpstr>Printing The  Entire Dictionary</vt:lpstr>
      <vt:lpstr>Accessing Individual  Elements</vt:lpstr>
      <vt:lpstr>Accessing Individual  Elements</vt:lpstr>
      <vt:lpstr>Difference Between  [  ] And get( )</vt:lpstr>
      <vt:lpstr>Difference Between  [  ] And get( )</vt:lpstr>
      <vt:lpstr>Traversing A Dictionary</vt:lpstr>
      <vt:lpstr>Iterate Only On Keys</vt:lpstr>
      <vt:lpstr>Iterate Only On Keys</vt:lpstr>
      <vt:lpstr>Another Way To Iterate Only On Keys</vt:lpstr>
      <vt:lpstr>Iterate Only On Keys</vt:lpstr>
      <vt:lpstr>How to get values ?</vt:lpstr>
      <vt:lpstr>Iterate Only On Keys</vt:lpstr>
      <vt:lpstr>A Performance Issue ?</vt:lpstr>
      <vt:lpstr>A Much Better Solution</vt:lpstr>
      <vt:lpstr>Syntax Of Using items( )</vt:lpstr>
      <vt:lpstr>Iterate Only On Keys/Values</vt:lpstr>
      <vt:lpstr>Iterate Only On Values</vt:lpstr>
      <vt:lpstr>Iterate Only On Values</vt:lpstr>
      <vt:lpstr>A Very Important Point !</vt:lpstr>
      <vt:lpstr>A Very Important Point !</vt:lpstr>
      <vt:lpstr>Why is it so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1265</cp:revision>
  <dcterms:created xsi:type="dcterms:W3CDTF">2015-12-21T13:46:48Z</dcterms:created>
  <dcterms:modified xsi:type="dcterms:W3CDTF">2020-04-18T07:54:40Z</dcterms:modified>
</cp:coreProperties>
</file>