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991" r:id="rId4"/>
    <p:sldId id="1074" r:id="rId5"/>
    <p:sldId id="1020" r:id="rId6"/>
    <p:sldId id="1021" r:id="rId7"/>
    <p:sldId id="1023" r:id="rId8"/>
    <p:sldId id="1024" r:id="rId9"/>
    <p:sldId id="1077" r:id="rId10"/>
    <p:sldId id="1078" r:id="rId11"/>
    <p:sldId id="1081" r:id="rId12"/>
    <p:sldId id="1079" r:id="rId13"/>
    <p:sldId id="1083" r:id="rId14"/>
    <p:sldId id="1084" r:id="rId15"/>
    <p:sldId id="1085" r:id="rId16"/>
    <p:sldId id="1086" r:id="rId17"/>
    <p:sldId id="1087" r:id="rId18"/>
    <p:sldId id="1088" r:id="rId19"/>
    <p:sldId id="1089" r:id="rId20"/>
    <p:sldId id="1090" r:id="rId21"/>
    <p:sldId id="1091" r:id="rId22"/>
    <p:sldId id="1092" r:id="rId23"/>
    <p:sldId id="1093" r:id="rId24"/>
    <p:sldId id="1094" r:id="rId25"/>
    <p:sldId id="1095" r:id="rId26"/>
    <p:sldId id="1096" r:id="rId27"/>
    <p:sldId id="1097" r:id="rId28"/>
    <p:sldId id="1098" r:id="rId29"/>
    <p:sldId id="1099" r:id="rId30"/>
    <p:sldId id="1100" r:id="rId31"/>
    <p:sldId id="1101" r:id="rId32"/>
    <p:sldId id="1102" r:id="rId33"/>
    <p:sldId id="110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37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For </a:t>
            </a:r>
            <a:br>
              <a:rPr lang="en-US" sz="2800" b="1" dirty="0" smtClean="0"/>
            </a:br>
            <a:r>
              <a:rPr lang="en-US" sz="2800" b="1" dirty="0" smtClean="0"/>
              <a:t>Dictionary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dict_variable</a:t>
            </a:r>
            <a:r>
              <a:rPr lang="en-IN" sz="2000" b="1" dirty="0" smtClean="0">
                <a:solidFill>
                  <a:srgbClr val="0070C0"/>
                </a:solidFill>
              </a:rPr>
              <a:t> = { </a:t>
            </a:r>
            <a:r>
              <a:rPr lang="en-IN" sz="2000" b="1" dirty="0" err="1" smtClean="0">
                <a:solidFill>
                  <a:srgbClr val="7030A0"/>
                </a:solidFill>
              </a:rPr>
              <a:t>key:value</a:t>
            </a:r>
            <a:r>
              <a:rPr lang="en-IN" sz="2000" b="1" dirty="0" smtClean="0">
                <a:solidFill>
                  <a:srgbClr val="0070C0"/>
                </a:solidFill>
              </a:rPr>
              <a:t> for 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key,value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r>
              <a:rPr lang="en-IN" sz="2000" b="1" dirty="0" smtClean="0">
                <a:solidFill>
                  <a:srgbClr val="0070C0"/>
                </a:solidFill>
              </a:rPr>
              <a:t> in </a:t>
            </a:r>
            <a:r>
              <a:rPr lang="en-IN" sz="20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000" b="1" dirty="0" smtClean="0">
                <a:solidFill>
                  <a:srgbClr val="0070C0"/>
                </a:solidFill>
              </a:rPr>
              <a:t>}</a:t>
            </a:r>
          </a:p>
          <a:p>
            <a:endParaRPr lang="en-IN" sz="2400" dirty="0" smtClean="0"/>
          </a:p>
          <a:p>
            <a:r>
              <a:rPr lang="en-US" sz="2400" b="1" u="sng" dirty="0" smtClean="0"/>
              <a:t>Explanation</a:t>
            </a:r>
            <a:endParaRPr lang="en-IN" sz="2400" b="1" u="sng" dirty="0" smtClean="0"/>
          </a:p>
          <a:p>
            <a:endParaRPr lang="en-IN" sz="2400" dirty="0" smtClean="0"/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Iterable</a:t>
            </a:r>
            <a:r>
              <a:rPr lang="en-US" sz="2000" dirty="0" smtClean="0"/>
              <a:t> can be any object on which iteration is possible</a:t>
            </a:r>
          </a:p>
          <a:p>
            <a:pPr lvl="1"/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key,value</a:t>
            </a:r>
            <a:r>
              <a:rPr lang="en-US" sz="2000" b="1" dirty="0" smtClean="0">
                <a:solidFill>
                  <a:srgbClr val="C00000"/>
                </a:solidFill>
              </a:rPr>
              <a:t>)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is the </a:t>
            </a:r>
            <a:r>
              <a:rPr lang="en-US" sz="2000" b="1" dirty="0" err="1" smtClean="0">
                <a:solidFill>
                  <a:srgbClr val="C00000"/>
                </a:solidFill>
              </a:rPr>
              <a:t>tuple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which will receive these </a:t>
            </a:r>
            <a:r>
              <a:rPr lang="en-US" sz="2000" b="1" dirty="0" smtClean="0">
                <a:solidFill>
                  <a:srgbClr val="C00000"/>
                </a:solidFill>
              </a:rPr>
              <a:t>key-value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pairs one at a time</a:t>
            </a:r>
            <a:endParaRPr lang="en-IN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 lvl="1"/>
            <a:r>
              <a:rPr lang="en-IN" sz="2000" b="1" dirty="0" err="1" smtClean="0">
                <a:solidFill>
                  <a:srgbClr val="7030A0"/>
                </a:solidFill>
              </a:rPr>
              <a:t>key:value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is the expression or </a:t>
            </a:r>
            <a:r>
              <a:rPr lang="en-US" sz="2000" b="1" dirty="0" smtClean="0">
                <a:solidFill>
                  <a:srgbClr val="7030A0"/>
                </a:solidFill>
              </a:rPr>
              <a:t>key-value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pair which will be assigned to </a:t>
            </a:r>
            <a:r>
              <a:rPr lang="en-US" sz="2000" b="1" dirty="0" smtClean="0">
                <a:solidFill>
                  <a:srgbClr val="7030A0"/>
                </a:solidFill>
              </a:rPr>
              <a:t>new dictionary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copy</a:t>
            </a:r>
            <a:r>
              <a:rPr lang="en-US" sz="2400" b="1" dirty="0" smtClean="0"/>
              <a:t> of the dictionary </a:t>
            </a:r>
            <a:r>
              <a:rPr lang="en-US" sz="2400" b="1" dirty="0" smtClean="0">
                <a:solidFill>
                  <a:srgbClr val="C00000"/>
                </a:solidFill>
              </a:rPr>
              <a:t>cars </a:t>
            </a:r>
            <a:r>
              <a:rPr lang="en-US" sz="2400" b="1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cars = {"</a:t>
            </a:r>
            <a:r>
              <a:rPr lang="en-US" sz="2000" b="1" dirty="0" err="1" smtClean="0">
                <a:solidFill>
                  <a:srgbClr val="C00000"/>
                </a:solidFill>
              </a:rPr>
              <a:t>Maruti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2000" b="1" dirty="0" smtClean="0">
                <a:solidFill>
                  <a:srgbClr val="C00000"/>
                </a:solidFill>
              </a:rPr>
              <a:t>":"Amaze"}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={ k:v for (</a:t>
            </a:r>
            <a:r>
              <a:rPr lang="en-US" sz="2000" b="1" dirty="0" err="1" smtClean="0">
                <a:solidFill>
                  <a:srgbClr val="7030A0"/>
                </a:solidFill>
              </a:rPr>
              <a:t>k,v</a:t>
            </a:r>
            <a:r>
              <a:rPr lang="en-US" sz="2000" b="1" dirty="0" smtClean="0">
                <a:solidFill>
                  <a:srgbClr val="7030A0"/>
                </a:solidFill>
              </a:rPr>
              <a:t>) in </a:t>
            </a:r>
            <a:r>
              <a:rPr lang="en-US" sz="2000" b="1" dirty="0" err="1" smtClean="0">
                <a:solidFill>
                  <a:srgbClr val="7030A0"/>
                </a:solidFill>
              </a:rPr>
              <a:t>cars.items</a:t>
            </a:r>
            <a:r>
              <a:rPr lang="en-US" sz="2000" b="1" dirty="0" smtClean="0">
                <a:solidFill>
                  <a:srgbClr val="7030A0"/>
                </a:solidFill>
              </a:rPr>
              <a:t>()}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newcars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46152"/>
            <a:ext cx="7358114" cy="52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with the </a:t>
            </a:r>
            <a:r>
              <a:rPr lang="en-US" sz="2400" b="1" dirty="0" smtClean="0">
                <a:solidFill>
                  <a:srgbClr val="C00000"/>
                </a:solidFill>
              </a:rPr>
              <a:t>values </a:t>
            </a:r>
            <a:r>
              <a:rPr lang="en-US" sz="2400" b="1" dirty="0" smtClean="0"/>
              <a:t>of each key </a:t>
            </a:r>
            <a:r>
              <a:rPr lang="en-US" sz="2400" b="1" dirty="0" smtClean="0">
                <a:solidFill>
                  <a:srgbClr val="C00000"/>
                </a:solidFill>
              </a:rPr>
              <a:t>getting doubled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double_dict1 = {k:v*2 for (</a:t>
            </a:r>
            <a:r>
              <a:rPr lang="en-IN" sz="2400" b="1" dirty="0" err="1" smtClean="0">
                <a:solidFill>
                  <a:srgbClr val="7030A0"/>
                </a:solidFill>
              </a:rPr>
              <a:t>k,v</a:t>
            </a:r>
            <a:r>
              <a:rPr lang="en-IN" sz="2400" b="1" dirty="0" smtClean="0">
                <a:solidFill>
                  <a:srgbClr val="7030A0"/>
                </a:solidFill>
              </a:rPr>
              <a:t>) in dict1.items()}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print(double_dict1)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29264"/>
            <a:ext cx="7358114" cy="45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with the </a:t>
            </a:r>
            <a:r>
              <a:rPr lang="en-US" sz="2400" b="1" dirty="0" smtClean="0">
                <a:solidFill>
                  <a:srgbClr val="C00000"/>
                </a:solidFill>
              </a:rPr>
              <a:t>keys </a:t>
            </a:r>
            <a:r>
              <a:rPr lang="en-US" sz="2400" b="1" dirty="0" smtClean="0"/>
              <a:t>of each key </a:t>
            </a:r>
            <a:r>
              <a:rPr lang="en-US" sz="2400" b="1" dirty="0" smtClean="0">
                <a:solidFill>
                  <a:srgbClr val="C00000"/>
                </a:solidFill>
              </a:rPr>
              <a:t>getting doubled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double_dict1 = {k*2:v for (</a:t>
            </a:r>
            <a:r>
              <a:rPr lang="en-IN" sz="2400" b="1" dirty="0" err="1" smtClean="0">
                <a:solidFill>
                  <a:srgbClr val="7030A0"/>
                </a:solidFill>
              </a:rPr>
              <a:t>k,v</a:t>
            </a:r>
            <a:r>
              <a:rPr lang="en-IN" sz="2400" b="1" dirty="0" smtClean="0">
                <a:solidFill>
                  <a:srgbClr val="7030A0"/>
                </a:solidFill>
              </a:rPr>
              <a:t>) in dict1.items()}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print(double_dict1)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82592"/>
            <a:ext cx="7358114" cy="349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 string from the user and print the frequency count of it’s letters , i.e. how many times each letter is </a:t>
            </a:r>
            <a:r>
              <a:rPr lang="en-US" sz="2400" b="1" dirty="0" err="1" smtClean="0"/>
              <a:t>occuring</a:t>
            </a:r>
            <a:r>
              <a:rPr lang="en-US" sz="2400" b="1" dirty="0" smtClean="0"/>
              <a:t> in the string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357694"/>
            <a:ext cx="4929222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=input("Type a string:")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mydict</a:t>
            </a:r>
            <a:r>
              <a:rPr lang="en-IN" sz="2400" b="1" dirty="0" smtClean="0">
                <a:solidFill>
                  <a:srgbClr val="7030A0"/>
                </a:solidFill>
              </a:rPr>
              <a:t>={</a:t>
            </a:r>
            <a:r>
              <a:rPr lang="en-IN" sz="2400" b="1" dirty="0" err="1" smtClean="0">
                <a:solidFill>
                  <a:srgbClr val="7030A0"/>
                </a:solidFill>
              </a:rPr>
              <a:t>ch:str.count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) for 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in 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err="1" smtClean="0">
                <a:solidFill>
                  <a:srgbClr val="C00000"/>
                </a:solidFill>
              </a:rPr>
              <a:t>k,v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C00000"/>
                </a:solidFill>
              </a:rPr>
              <a:t>mydict.items</a:t>
            </a:r>
            <a:r>
              <a:rPr lang="en-IN" sz="24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print(k,":",v)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Adding Conditions To</a:t>
            </a:r>
            <a:br>
              <a:rPr lang="en-US" sz="2800" b="1" dirty="0" smtClean="0"/>
            </a:br>
            <a:r>
              <a:rPr lang="en-US" sz="2800" b="1" dirty="0" smtClean="0"/>
              <a:t>Dictionary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list comprehension , </a:t>
            </a:r>
            <a:r>
              <a:rPr lang="en-IN" sz="2400" b="1" dirty="0" smtClean="0">
                <a:solidFill>
                  <a:srgbClr val="C00000"/>
                </a:solidFill>
              </a:rPr>
              <a:t>dictionary comprehension </a:t>
            </a:r>
            <a:r>
              <a:rPr lang="en-IN" sz="2400" dirty="0" smtClean="0"/>
              <a:t>also allows us to add </a:t>
            </a:r>
            <a:r>
              <a:rPr lang="en-IN" sz="2400" b="1" dirty="0" smtClean="0">
                <a:solidFill>
                  <a:srgbClr val="0070C0"/>
                </a:solidFill>
              </a:rPr>
              <a:t>conditions</a:t>
            </a:r>
            <a:r>
              <a:rPr lang="en-IN" sz="2400" dirty="0" smtClean="0"/>
              <a:t> </a:t>
            </a:r>
            <a:r>
              <a:rPr lang="en-IN" sz="2400" dirty="0" smtClean="0"/>
              <a:t>to make it more powerful.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dict_variable</a:t>
            </a:r>
            <a:r>
              <a:rPr lang="en-IN" sz="1800" b="1" dirty="0" smtClean="0">
                <a:solidFill>
                  <a:srgbClr val="0070C0"/>
                </a:solidFill>
              </a:rPr>
              <a:t> = { </a:t>
            </a:r>
            <a:r>
              <a:rPr lang="en-IN" sz="1800" b="1" dirty="0" err="1" smtClean="0">
                <a:solidFill>
                  <a:srgbClr val="7030A0"/>
                </a:solidFill>
              </a:rPr>
              <a:t>key:value</a:t>
            </a:r>
            <a:r>
              <a:rPr lang="en-IN" sz="1800" b="1" dirty="0" smtClean="0">
                <a:solidFill>
                  <a:srgbClr val="0070C0"/>
                </a:solidFill>
              </a:rPr>
              <a:t> for 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key,value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  <a:r>
              <a:rPr lang="en-IN" sz="1800" b="1" dirty="0" smtClean="0">
                <a:solidFill>
                  <a:srgbClr val="0070C0"/>
                </a:solidFill>
              </a:rPr>
              <a:t>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</a:t>
            </a:r>
            <a:r>
              <a:rPr lang="en-IN" sz="1800" b="1" dirty="0" smtClean="0">
                <a:solidFill>
                  <a:srgbClr val="FF0000"/>
                </a:solidFill>
              </a:rPr>
              <a:t>&lt;</a:t>
            </a:r>
            <a:r>
              <a:rPr lang="en-IN" sz="1800" b="1" dirty="0" err="1" smtClean="0">
                <a:solidFill>
                  <a:srgbClr val="FF0000"/>
                </a:solidFill>
              </a:rPr>
              <a:t>test_cond</a:t>
            </a:r>
            <a:r>
              <a:rPr lang="en-IN" sz="1800" b="1" dirty="0" smtClean="0">
                <a:solidFill>
                  <a:srgbClr val="FF0000"/>
                </a:solidFill>
              </a:rPr>
              <a:t>&gt;</a:t>
            </a:r>
            <a:r>
              <a:rPr lang="en-IN" sz="1800" b="1" dirty="0" smtClean="0">
                <a:solidFill>
                  <a:srgbClr val="0070C0"/>
                </a:solidFill>
              </a:rPr>
              <a:t>}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As usual , only those </a:t>
            </a:r>
            <a:r>
              <a:rPr lang="en-US" sz="2400" b="1" dirty="0" smtClean="0">
                <a:solidFill>
                  <a:srgbClr val="7030A0"/>
                </a:solidFill>
              </a:rPr>
              <a:t>key-value</a:t>
            </a:r>
            <a:r>
              <a:rPr lang="en-US" sz="2400" dirty="0" smtClean="0"/>
              <a:t> pairs will be returned by </a:t>
            </a:r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  <a:r>
              <a:rPr lang="en-US" sz="2400" dirty="0" smtClean="0"/>
              <a:t>which satisfy the condition</a:t>
            </a:r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but with the </a:t>
            </a:r>
            <a:r>
              <a:rPr lang="en-US" sz="2400" b="1" dirty="0" smtClean="0">
                <a:solidFill>
                  <a:srgbClr val="C00000"/>
                </a:solidFill>
              </a:rPr>
              <a:t>values </a:t>
            </a:r>
            <a:r>
              <a:rPr lang="en-US" sz="2400" b="1" dirty="0" smtClean="0"/>
              <a:t>that are greater than 2 and store their doubles</a:t>
            </a:r>
            <a:endParaRPr lang="en-US" sz="2400" b="1" u="sng" dirty="0" smtClean="0"/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dict2 = {k:v*2 for (</a:t>
            </a:r>
            <a:r>
              <a:rPr lang="en-IN" sz="2400" b="1" dirty="0" err="1" smtClean="0">
                <a:solidFill>
                  <a:srgbClr val="7030A0"/>
                </a:solidFill>
              </a:rPr>
              <a:t>k,v</a:t>
            </a:r>
            <a:r>
              <a:rPr lang="en-IN" sz="2400" b="1" dirty="0" smtClean="0">
                <a:solidFill>
                  <a:srgbClr val="7030A0"/>
                </a:solidFill>
              </a:rPr>
              <a:t>) in dict1.items() if v&gt;2}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print(dict2)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5729181" cy="45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but with the double of the </a:t>
            </a:r>
            <a:r>
              <a:rPr lang="en-US" sz="2400" b="1" dirty="0" smtClean="0">
                <a:solidFill>
                  <a:srgbClr val="C00000"/>
                </a:solidFill>
              </a:rPr>
              <a:t>values </a:t>
            </a:r>
            <a:r>
              <a:rPr lang="en-US" sz="2400" b="1" dirty="0" smtClean="0"/>
              <a:t>that are </a:t>
            </a:r>
            <a:r>
              <a:rPr lang="en-US" sz="2400" b="1" dirty="0" smtClean="0">
                <a:solidFill>
                  <a:srgbClr val="FF0000"/>
                </a:solidFill>
              </a:rPr>
              <a:t>greater than 2 </a:t>
            </a:r>
            <a:r>
              <a:rPr lang="en-US" sz="2400" b="1" dirty="0" smtClean="0"/>
              <a:t>as well as </a:t>
            </a:r>
            <a:r>
              <a:rPr lang="en-US" sz="2400" b="1" dirty="0" smtClean="0">
                <a:solidFill>
                  <a:srgbClr val="FF0000"/>
                </a:solidFill>
              </a:rPr>
              <a:t>multiple of 2</a:t>
            </a:r>
            <a:endParaRPr lang="en-US" sz="2400" b="1" u="sng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dict2 = {k:v*2 for (</a:t>
            </a:r>
            <a:r>
              <a:rPr lang="en-IN" sz="2200" b="1" dirty="0" err="1" smtClean="0">
                <a:solidFill>
                  <a:srgbClr val="7030A0"/>
                </a:solidFill>
              </a:rPr>
              <a:t>k,v</a:t>
            </a:r>
            <a:r>
              <a:rPr lang="en-IN" sz="2200" b="1" dirty="0" smtClean="0">
                <a:solidFill>
                  <a:srgbClr val="7030A0"/>
                </a:solidFill>
              </a:rPr>
              <a:t>) in dict1.items() if v&gt;2 if v%2==0}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print(dict2)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786454"/>
            <a:ext cx="1783858" cy="4557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a </a:t>
            </a:r>
            <a:r>
              <a:rPr lang="en-US" sz="2400" b="1" dirty="0" smtClean="0">
                <a:solidFill>
                  <a:srgbClr val="C00000"/>
                </a:solidFill>
              </a:rPr>
              <a:t>new dictionary </a:t>
            </a:r>
            <a:r>
              <a:rPr lang="en-US" sz="2400" b="1" dirty="0" smtClean="0"/>
              <a:t>from the given dictionary but the value should be the string “</a:t>
            </a:r>
            <a:r>
              <a:rPr lang="en-US" sz="2400" b="1" dirty="0" smtClean="0">
                <a:solidFill>
                  <a:srgbClr val="C00000"/>
                </a:solidFill>
              </a:rPr>
              <a:t>EVEN</a:t>
            </a:r>
            <a:r>
              <a:rPr lang="en-US" sz="2400" b="1" dirty="0" smtClean="0"/>
              <a:t>” for even values and “</a:t>
            </a:r>
            <a:r>
              <a:rPr lang="en-US" sz="2400" b="1" dirty="0" smtClean="0">
                <a:solidFill>
                  <a:srgbClr val="C00000"/>
                </a:solidFill>
              </a:rPr>
              <a:t>ODD</a:t>
            </a:r>
            <a:r>
              <a:rPr lang="en-US" sz="2400" b="1" dirty="0" smtClean="0"/>
              <a:t>” for odd values</a:t>
            </a:r>
            <a:endParaRPr lang="en-US" sz="2400" b="1" u="sng" dirty="0" smtClean="0"/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dict1 = {'a': 1, 'b': 2, 'c': 3, 'd': 4, 'e': 5}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dict2= {k:</a:t>
            </a:r>
            <a:r>
              <a:rPr lang="en-IN" sz="2000" b="1" dirty="0" smtClean="0">
                <a:solidFill>
                  <a:srgbClr val="C00000"/>
                </a:solidFill>
              </a:rPr>
              <a:t>'even' if v%2==0 else 'odd' </a:t>
            </a:r>
            <a:r>
              <a:rPr lang="en-IN" sz="2000" b="1" dirty="0" smtClean="0">
                <a:solidFill>
                  <a:srgbClr val="7030A0"/>
                </a:solidFill>
              </a:rPr>
              <a:t>for (</a:t>
            </a:r>
            <a:r>
              <a:rPr lang="en-IN" sz="2000" b="1" dirty="0" err="1" smtClean="0">
                <a:solidFill>
                  <a:srgbClr val="7030A0"/>
                </a:solidFill>
              </a:rPr>
              <a:t>k,v</a:t>
            </a:r>
            <a:r>
              <a:rPr lang="en-IN" sz="2000" b="1" dirty="0" smtClean="0">
                <a:solidFill>
                  <a:srgbClr val="7030A0"/>
                </a:solidFill>
              </a:rPr>
              <a:t>) in dict1.items()}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print(dict2)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7643866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Dictionary-III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Dictionary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Dictionary Comprehension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Restrictions </a:t>
            </a:r>
            <a:r>
              <a:rPr lang="en-US" smtClean="0"/>
              <a:t>On Keys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/>
              <a:t>Almost any type of value can be used as a dictionary key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, like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/>
              <a:t>,  </a:t>
            </a:r>
            <a:r>
              <a:rPr lang="en-IN" sz="2400" b="1" dirty="0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 etc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d={65:"A", 3.14:"pi", True:1}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print(d)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072074"/>
            <a:ext cx="5096587" cy="29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sz="2400" dirty="0" smtClean="0"/>
              <a:t>We can even use </a:t>
            </a:r>
            <a:r>
              <a:rPr lang="en-IN" sz="2400" dirty="0" smtClean="0"/>
              <a:t>class names as keys.</a:t>
            </a:r>
            <a:endParaRPr lang="en-IN" sz="2400" dirty="0" smtClean="0"/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d={int:1, float:2, bool:3}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print(d)</a:t>
            </a:r>
          </a:p>
          <a:p>
            <a:pPr marL="457200" indent="-457200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print(d[float])</a:t>
            </a:r>
            <a:endParaRPr lang="en-US" sz="2400" b="1" u="sng" dirty="0" smtClean="0"/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29264"/>
            <a:ext cx="7215238" cy="705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IN" sz="2400" dirty="0" smtClean="0"/>
              <a:t>Duplicate keys are not allowed. If we assign a value to an already existing dictionary key, it does not add the key a second time, but replaces the existing value: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d={"MP":"</a:t>
            </a:r>
            <a:r>
              <a:rPr lang="en-IN" sz="2000" b="1" dirty="0" err="1" smtClean="0">
                <a:solidFill>
                  <a:srgbClr val="C00000"/>
                </a:solidFill>
              </a:rPr>
              <a:t>Indore","UP</a:t>
            </a:r>
            <a:r>
              <a:rPr lang="en-IN" sz="2000" b="1" dirty="0" smtClean="0">
                <a:solidFill>
                  <a:srgbClr val="C00000"/>
                </a:solidFill>
              </a:rPr>
              <a:t>":"</a:t>
            </a:r>
            <a:r>
              <a:rPr lang="en-IN" sz="2000" b="1" dirty="0" err="1" smtClean="0">
                <a:solidFill>
                  <a:srgbClr val="C00000"/>
                </a:solidFill>
              </a:rPr>
              <a:t>Lucknow","RAJ</a:t>
            </a:r>
            <a:r>
              <a:rPr lang="en-IN" sz="2000" b="1" dirty="0" smtClean="0">
                <a:solidFill>
                  <a:srgbClr val="C00000"/>
                </a:solidFill>
              </a:rPr>
              <a:t>":"</a:t>
            </a:r>
            <a:r>
              <a:rPr lang="en-IN" sz="2000" b="1" dirty="0" err="1" smtClean="0">
                <a:solidFill>
                  <a:srgbClr val="C00000"/>
                </a:solidFill>
              </a:rPr>
              <a:t>Jaipur</a:t>
            </a:r>
            <a:r>
              <a:rPr lang="en-IN" sz="2000" b="1" dirty="0" smtClean="0">
                <a:solidFill>
                  <a:srgbClr val="C00000"/>
                </a:solidFill>
              </a:rPr>
              <a:t>"}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print(d)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d["MP"]="Bhopal"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print(d)</a:t>
            </a:r>
            <a:endParaRPr lang="en-US" sz="20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826069"/>
            <a:ext cx="8143932" cy="483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IN" sz="2400" dirty="0" smtClean="0"/>
              <a:t>If we specify a key a second time during the initial creation of a dictionary, the second occurrence will override the first:</a:t>
            </a:r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d={"MP":"</a:t>
            </a:r>
            <a:r>
              <a:rPr lang="en-IN" sz="1800" b="1" dirty="0" err="1" smtClean="0">
                <a:solidFill>
                  <a:srgbClr val="C00000"/>
                </a:solidFill>
              </a:rPr>
              <a:t>Indore","UP</a:t>
            </a:r>
            <a:r>
              <a:rPr lang="en-IN" sz="1800" b="1" dirty="0" smtClean="0">
                <a:solidFill>
                  <a:srgbClr val="C00000"/>
                </a:solidFill>
              </a:rPr>
              <a:t>":"</a:t>
            </a:r>
            <a:r>
              <a:rPr lang="en-IN" sz="1800" b="1" dirty="0" err="1" smtClean="0">
                <a:solidFill>
                  <a:srgbClr val="C00000"/>
                </a:solidFill>
              </a:rPr>
              <a:t>Lucknow","RAJ</a:t>
            </a:r>
            <a:r>
              <a:rPr lang="en-IN" sz="1800" b="1" dirty="0" smtClean="0">
                <a:solidFill>
                  <a:srgbClr val="C00000"/>
                </a:solidFill>
              </a:rPr>
              <a:t>":"</a:t>
            </a:r>
            <a:r>
              <a:rPr lang="en-IN" sz="1800" b="1" dirty="0" err="1" smtClean="0">
                <a:solidFill>
                  <a:srgbClr val="C00000"/>
                </a:solidFill>
              </a:rPr>
              <a:t>Jaipur","MP</a:t>
            </a:r>
            <a:r>
              <a:rPr lang="en-IN" sz="1800" b="1" dirty="0" smtClean="0">
                <a:solidFill>
                  <a:srgbClr val="C00000"/>
                </a:solidFill>
              </a:rPr>
              <a:t>":"Bhopal"}</a:t>
            </a:r>
          </a:p>
          <a:p>
            <a:pPr marL="457200" indent="-457200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print(d)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73550"/>
            <a:ext cx="8143932" cy="309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IN" sz="2400" dirty="0" smtClean="0"/>
              <a:t>A dictionary key must be of a type that is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 Like 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string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Boolean</a:t>
            </a:r>
            <a:r>
              <a:rPr lang="en-IN" sz="2400" dirty="0" smtClean="0"/>
              <a:t>—can serve as dictionary keys. Even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can also be a dictionary key, because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d = {(1, 1): 'a', (1, 2): 'b', (2, 1): 'c', (2, 2): 'd'}</a:t>
            </a:r>
          </a:p>
          <a:p>
            <a:pPr marL="457200" indent="-457200"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(d)</a:t>
            </a:r>
          </a:p>
          <a:p>
            <a:pPr marL="457200" indent="-457200"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(d[(1,2)])</a:t>
            </a:r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72140"/>
            <a:ext cx="7572428" cy="738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Keys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IN" sz="2400" dirty="0" smtClean="0"/>
              <a:t>However, neither a list nor another dictionary can serve as a dictionary key, because lists and dictionaries are mutable: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Example:</a:t>
            </a:r>
          </a:p>
          <a:p>
            <a:pPr marL="457200" indent="-457200">
              <a:buNone/>
            </a:pPr>
            <a:r>
              <a:rPr lang="fr-FR" sz="2000" b="1" dirty="0" smtClean="0">
                <a:solidFill>
                  <a:srgbClr val="C00000"/>
                </a:solidFill>
              </a:rPr>
              <a:t>d = {[1, 1]: 'a', [1, 2]: 'b', [2, 1]: 'c', [2, 2]: 'd'}</a:t>
            </a:r>
          </a:p>
          <a:p>
            <a:pPr marL="457200" indent="-457200"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(d)</a:t>
            </a:r>
          </a:p>
          <a:p>
            <a:pPr marL="457200" indent="-457200">
              <a:buNone/>
            </a:pPr>
            <a:endParaRPr lang="en-US" sz="2400" b="1" u="sng" dirty="0" smtClean="0"/>
          </a:p>
          <a:p>
            <a:pPr marL="457200" indent="-457200">
              <a:buNone/>
            </a:pPr>
            <a:r>
              <a:rPr lang="en-US" sz="2400" b="1" u="sng" dirty="0" smtClean="0"/>
              <a:t>Output:</a:t>
            </a:r>
          </a:p>
          <a:p>
            <a:pPr marL="457200" indent="-457200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357826"/>
            <a:ext cx="7786742" cy="608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Restrictions On </a:t>
            </a:r>
            <a:br>
              <a:rPr lang="en-US" sz="2800" b="1" dirty="0" smtClean="0"/>
            </a:br>
            <a:r>
              <a:rPr lang="en-US" sz="2800" b="1" dirty="0" smtClean="0"/>
              <a:t>Dictionary Values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</a:t>
            </a:r>
            <a:r>
              <a:rPr lang="en-IN" sz="2400" b="1" dirty="0" smtClean="0">
                <a:solidFill>
                  <a:srgbClr val="C00000"/>
                </a:solidFill>
              </a:rPr>
              <a:t>no restrictions </a:t>
            </a:r>
            <a:r>
              <a:rPr lang="en-IN" sz="2400" dirty="0" smtClean="0"/>
              <a:t>on dictionary </a:t>
            </a:r>
            <a:r>
              <a:rPr lang="en-IN" sz="2400" b="1" dirty="0" smtClean="0">
                <a:solidFill>
                  <a:srgbClr val="C00000"/>
                </a:solidFill>
              </a:rPr>
              <a:t>values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smtClean="0"/>
          </a:p>
          <a:p>
            <a:r>
              <a:rPr lang="en-IN" sz="2400" smtClean="0"/>
              <a:t>A </a:t>
            </a:r>
            <a:r>
              <a:rPr lang="en-IN" sz="2400" dirty="0" smtClean="0"/>
              <a:t>dictionary value can be any type of object Python supports, including </a:t>
            </a:r>
            <a:r>
              <a:rPr lang="en-IN" sz="2400" b="1" dirty="0" smtClean="0">
                <a:solidFill>
                  <a:srgbClr val="C00000"/>
                </a:solidFill>
              </a:rPr>
              <a:t>mutable types </a:t>
            </a:r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dictionaries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C00000"/>
                </a:solidFill>
              </a:rPr>
              <a:t>user-defined objects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There is also no restriction against a particular value appearing in a dictionary multiple times:</a:t>
            </a:r>
          </a:p>
          <a:p>
            <a:pPr marL="457200" indent="-457200"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 smtClean="0"/>
              <a:t>Write a complete </a:t>
            </a:r>
            <a:r>
              <a:rPr lang="en-US" sz="2400" b="1" dirty="0" smtClean="0">
                <a:solidFill>
                  <a:srgbClr val="C00000"/>
                </a:solidFill>
              </a:rPr>
              <a:t>COUNTRY MANAGEMENT APP</a:t>
            </a:r>
            <a:r>
              <a:rPr lang="en-US" sz="2400" dirty="0" smtClean="0"/>
              <a:t>. Your code should store </a:t>
            </a:r>
            <a:r>
              <a:rPr lang="en-US" sz="2400" b="1" dirty="0" smtClean="0">
                <a:solidFill>
                  <a:srgbClr val="7030A0"/>
                </a:solidFill>
              </a:rPr>
              <a:t>COUNTRY CODE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COUNTRY NAME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key-value</a:t>
            </a:r>
            <a:r>
              <a:rPr lang="en-US" sz="2400" dirty="0" smtClean="0"/>
              <a:t> pair in a </a:t>
            </a:r>
            <a:r>
              <a:rPr lang="en-US" sz="2400" b="1" dirty="0" smtClean="0">
                <a:solidFill>
                  <a:srgbClr val="C00000"/>
                </a:solidFill>
              </a:rPr>
              <a:t>dictionary</a:t>
            </a:r>
            <a:r>
              <a:rPr lang="en-US" sz="2400" dirty="0" smtClean="0"/>
              <a:t> and allow perform following operations on the dictionary :</a:t>
            </a: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</a:rPr>
              <a:t>View</a:t>
            </a: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</a:rPr>
              <a:t>Add</a:t>
            </a: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</a:rPr>
              <a:t>Delete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dirty="0" smtClean="0"/>
              <a:t>To start the program initialize your dictionary with </a:t>
            </a:r>
          </a:p>
          <a:p>
            <a:pPr fontAlgn="base">
              <a:buNone/>
            </a:pPr>
            <a:r>
              <a:rPr lang="en-US" sz="2400" dirty="0" smtClean="0"/>
              <a:t>the following set of key-value pairs: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</a:t>
            </a: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India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USAmerica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AUAustralia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CACanada</a:t>
            </a:r>
            <a:endParaRPr lang="en-US" sz="2400" b="1" dirty="0" smtClean="0">
              <a:solidFill>
                <a:srgbClr val="0070C0"/>
              </a:solidFill>
              <a:sym typeface="Wingdings" pitchFamily="2" charset="2"/>
            </a:endParaRP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ictdemo4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5" y="1428736"/>
            <a:ext cx="4286280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ictdemo4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1428736"/>
            <a:ext cx="4143404" cy="4955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b="1" dirty="0" err="1" smtClean="0">
                <a:solidFill>
                  <a:srgbClr val="C00000"/>
                </a:solidFill>
              </a:rPr>
              <a:t>show_menu</a:t>
            </a:r>
            <a:r>
              <a:rPr lang="en-US" sz="2400" b="1" dirty="0" smtClean="0">
                <a:solidFill>
                  <a:srgbClr val="C0000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print("SELECT AN OPTION:")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print("view: View country names")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print("add: Add a country")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print("del: Delete a country")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print("exit- Exit the program")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b="1" dirty="0" err="1" smtClean="0">
                <a:solidFill>
                  <a:srgbClr val="C00000"/>
                </a:solidFill>
              </a:rPr>
              <a:t>show_codes</a:t>
            </a:r>
            <a:r>
              <a:rPr lang="en-US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pass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Dictionary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provides us following methods to work upon dictionary object: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clear()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copy()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get()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items()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keys()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pop()</a:t>
            </a:r>
          </a:p>
          <a:p>
            <a:pPr lvl="1"/>
            <a:r>
              <a:rPr lang="en-US" sz="1900" b="1" smtClean="0">
                <a:solidFill>
                  <a:srgbClr val="002060"/>
                </a:solidFill>
              </a:rPr>
              <a:t>update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values()</a:t>
            </a:r>
          </a:p>
          <a:p>
            <a:endParaRPr lang="en-IN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view_country</a:t>
            </a:r>
            <a:r>
              <a:rPr lang="en-IN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pass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add_country</a:t>
            </a:r>
            <a:r>
              <a:rPr lang="en-IN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pass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del_country</a:t>
            </a:r>
            <a:r>
              <a:rPr lang="en-IN" sz="2400" b="1" dirty="0" smtClean="0">
                <a:solidFill>
                  <a:srgbClr val="C00000"/>
                </a:solidFill>
              </a:rPr>
              <a:t>(countries):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 fontAlgn="base">
              <a:buNone/>
            </a:pPr>
            <a:endParaRPr lang="en-US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countries</a:t>
            </a:r>
            <a:r>
              <a:rPr lang="en-IN" sz="2400" b="1" dirty="0" smtClean="0">
                <a:solidFill>
                  <a:srgbClr val="C00000"/>
                </a:solidFill>
              </a:rPr>
              <a:t>={"IN":"</a:t>
            </a:r>
            <a:r>
              <a:rPr lang="en-IN" sz="2400" b="1" dirty="0" err="1" smtClean="0">
                <a:solidFill>
                  <a:srgbClr val="C00000"/>
                </a:solidFill>
              </a:rPr>
              <a:t>India","US</a:t>
            </a:r>
            <a:r>
              <a:rPr lang="en-IN" sz="2400" b="1" dirty="0" smtClean="0">
                <a:solidFill>
                  <a:srgbClr val="C00000"/>
                </a:solidFill>
              </a:rPr>
              <a:t>":"</a:t>
            </a:r>
            <a:r>
              <a:rPr lang="en-IN" sz="2400" b="1" dirty="0" err="1" smtClean="0">
                <a:solidFill>
                  <a:srgbClr val="C00000"/>
                </a:solidFill>
              </a:rPr>
              <a:t>America","AU</a:t>
            </a:r>
            <a:r>
              <a:rPr lang="en-IN" sz="2400" b="1" dirty="0" smtClean="0">
                <a:solidFill>
                  <a:srgbClr val="C00000"/>
                </a:solidFill>
              </a:rPr>
              <a:t>":"</a:t>
            </a:r>
            <a:r>
              <a:rPr lang="en-IN" sz="2400" b="1" dirty="0" err="1" smtClean="0">
                <a:solidFill>
                  <a:srgbClr val="C00000"/>
                </a:solidFill>
              </a:rPr>
              <a:t>Australia","CA</a:t>
            </a:r>
            <a:r>
              <a:rPr lang="en-IN" sz="2400" b="1" dirty="0" smtClean="0">
                <a:solidFill>
                  <a:srgbClr val="C00000"/>
                </a:solidFill>
              </a:rPr>
              <a:t>":"Canada"}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while </a:t>
            </a:r>
            <a:r>
              <a:rPr lang="en-IN" sz="2400" b="1" dirty="0" smtClean="0">
                <a:solidFill>
                  <a:srgbClr val="7030A0"/>
                </a:solidFill>
              </a:rPr>
              <a:t>True: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show_menu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choice=input("Your choice:")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choice=="view":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view_country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choice=="add":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add_country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choice=="del":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del_country</a:t>
            </a:r>
            <a:r>
              <a:rPr lang="en-IN" sz="2400" b="1" dirty="0" smtClean="0">
                <a:solidFill>
                  <a:srgbClr val="7030A0"/>
                </a:solidFill>
              </a:rPr>
              <a:t>(countries)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</a:rPr>
              <a:t> choice=="exit":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 break;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print("Wrong choice ! Try again!")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Modify the previous code , so that now you are able to store 3 values for each key . These are COUNTRY NAME , CAPITAL CITY and POPULATION. Provide same options to the user and start with the following data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IN</a:t>
            </a:r>
            <a:r>
              <a:rPr lang="en-US" sz="2400" b="1" dirty="0" err="1" smtClean="0">
                <a:solidFill>
                  <a:srgbClr val="0070C0"/>
                </a:solidFill>
                <a:sym typeface="Wingdings" pitchFamily="2" charset="2"/>
              </a:rPr>
              <a:t>India</a:t>
            </a: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 , Delhi,1320000000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USAmerica,Washington,320000000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AUAustralia,Canberra,24000000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  <a:sym typeface="Wingdings" pitchFamily="2" charset="2"/>
              </a:rPr>
              <a:t>CACanada,Ottawa,940000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ictdemo4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5" y="1428736"/>
            <a:ext cx="4286280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ictdemo4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1428736"/>
            <a:ext cx="4143404" cy="492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copy(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method </a:t>
            </a:r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shallow copy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.</a:t>
            </a:r>
            <a:endParaRPr lang="en-US" sz="2400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dict.copy</a:t>
            </a:r>
            <a:r>
              <a:rPr lang="en-US" sz="2000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original = {1:'one', 2:'two'}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new = </a:t>
            </a:r>
            <a:r>
              <a:rPr lang="en-IN" sz="2000" b="1" dirty="0" err="1" smtClean="0">
                <a:solidFill>
                  <a:srgbClr val="C00000"/>
                </a:solidFill>
              </a:rPr>
              <a:t>original.copy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print('new: ', new)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print('original: ', original) 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15016"/>
            <a:ext cx="4500594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copy( ) </a:t>
            </a:r>
            <a:r>
              <a:rPr lang="en-US" sz="2800" b="1" dirty="0" smtClean="0"/>
              <a:t>v/s </a:t>
            </a:r>
            <a:r>
              <a:rPr lang="en-US" sz="2800" b="1" dirty="0" smtClean="0">
                <a:solidFill>
                  <a:srgbClr val="C00000"/>
                </a:solidFill>
              </a:rPr>
              <a:t>=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C00000"/>
                </a:solidFill>
              </a:rPr>
              <a:t>copy() </a:t>
            </a:r>
            <a:r>
              <a:rPr lang="en-IN" sz="2400" dirty="0" smtClean="0"/>
              <a:t>method is used, a </a:t>
            </a:r>
            <a:r>
              <a:rPr lang="en-IN" sz="2400" b="1" dirty="0" smtClean="0">
                <a:solidFill>
                  <a:srgbClr val="C00000"/>
                </a:solidFill>
              </a:rPr>
              <a:t>new dictionary </a:t>
            </a:r>
            <a:r>
              <a:rPr lang="en-IN" sz="2400" dirty="0" smtClean="0"/>
              <a:t>is created which is filled with a </a:t>
            </a:r>
            <a:r>
              <a:rPr lang="en-IN" sz="2400" b="1" dirty="0" smtClean="0">
                <a:solidFill>
                  <a:srgbClr val="7030A0"/>
                </a:solidFill>
              </a:rPr>
              <a:t>copy of the data </a:t>
            </a:r>
            <a:r>
              <a:rPr lang="en-IN" sz="2400" dirty="0" smtClean="0"/>
              <a:t>from the original dictionary.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dirty="0" smtClean="0"/>
              <a:t> operator is used, a </a:t>
            </a:r>
            <a:r>
              <a:rPr lang="en-IN" sz="2400" b="1" dirty="0" smtClean="0">
                <a:solidFill>
                  <a:srgbClr val="7030A0"/>
                </a:solidFill>
              </a:rPr>
              <a:t>new reference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original dictionary</a:t>
            </a:r>
            <a:r>
              <a:rPr lang="en-IN" sz="2400" dirty="0" smtClean="0"/>
              <a:t> is created.</a:t>
            </a:r>
          </a:p>
          <a:p>
            <a:endParaRPr lang="en-IN" sz="2400" b="1" i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original = {1:'one', 2:'two'}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new = original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new.clear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print('new: ', new)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print('original: ', original)</a:t>
            </a:r>
            <a:endParaRPr lang="en-US" sz="2000" b="1" u="sng" dirty="0" smtClean="0"/>
          </a:p>
          <a:p>
            <a:pPr>
              <a:buNone/>
            </a:pPr>
            <a:r>
              <a:rPr lang="en-US" sz="2400" b="1" dirty="0" smtClean="0"/>
              <a:t>						    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  <a:r>
              <a:rPr lang="en-US" sz="2400" b="1" dirty="0" smtClean="0"/>
              <a:t>				    </a:t>
            </a: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2549975" cy="6429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6380" y="1500174"/>
            <a:ext cx="3671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</a:rPr>
              <a:t>original = {1:'one', 2:'two'}</a:t>
            </a:r>
          </a:p>
          <a:p>
            <a:r>
              <a:rPr lang="en-IN" sz="2000" b="1" dirty="0" smtClean="0">
                <a:solidFill>
                  <a:srgbClr val="7030A0"/>
                </a:solidFill>
              </a:rPr>
              <a:t>new = </a:t>
            </a:r>
            <a:r>
              <a:rPr lang="en-IN" sz="2000" b="1" dirty="0" err="1" smtClean="0">
                <a:solidFill>
                  <a:srgbClr val="7030A0"/>
                </a:solidFill>
              </a:rPr>
              <a:t>original.copy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new.clear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print('new: ', new)</a:t>
            </a:r>
          </a:p>
          <a:p>
            <a:r>
              <a:rPr lang="en-IN" sz="2000" b="1" dirty="0" smtClean="0">
                <a:solidFill>
                  <a:srgbClr val="C00000"/>
                </a:solidFill>
              </a:rPr>
              <a:t>print('original: ', original)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dictdemo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190" y="4286256"/>
            <a:ext cx="4030539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in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not in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With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apply the ‘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’ and ‘</a:t>
            </a:r>
            <a:r>
              <a:rPr lang="en-IN" sz="2400" b="1" dirty="0" smtClean="0">
                <a:solidFill>
                  <a:srgbClr val="C00000"/>
                </a:solidFill>
              </a:rPr>
              <a:t>not in</a:t>
            </a:r>
            <a:r>
              <a:rPr lang="en-IN" sz="2400" dirty="0" smtClean="0"/>
              <a:t>’ operators on a dictionary to check whether it contains a certain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present</a:t>
            </a:r>
            <a:r>
              <a:rPr lang="en-US" sz="2400" dirty="0" smtClean="0"/>
              <a:t> then </a:t>
            </a:r>
            <a:r>
              <a:rPr lang="en-US" sz="2400" b="1" dirty="0" smtClean="0">
                <a:solidFill>
                  <a:srgbClr val="C00000"/>
                </a:solidFill>
              </a:rPr>
              <a:t>in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,otherwise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r>
              <a:rPr lang="en-US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Similarly , if the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70C0"/>
                </a:solidFill>
              </a:rPr>
              <a:t>not present </a:t>
            </a:r>
            <a:r>
              <a:rPr lang="en-US" sz="2400" b="1" dirty="0" smtClean="0">
                <a:solidFill>
                  <a:srgbClr val="C00000"/>
                </a:solidFill>
              </a:rPr>
              <a:t>not in </a:t>
            </a:r>
            <a:r>
              <a:rPr lang="en-US" sz="2400" dirty="0" smtClean="0"/>
              <a:t>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, otherwise it returns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cars = {"</a:t>
            </a:r>
            <a:r>
              <a:rPr lang="en-US" sz="2000" b="1" dirty="0" err="1" smtClean="0">
                <a:solidFill>
                  <a:srgbClr val="C00000"/>
                </a:solidFill>
              </a:rPr>
              <a:t>Maruti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Ciaz","Hyundai</a:t>
            </a:r>
            <a:r>
              <a:rPr lang="en-US" sz="2000" b="1" dirty="0" smtClean="0">
                <a:solidFill>
                  <a:srgbClr val="C00000"/>
                </a:solidFill>
              </a:rPr>
              <a:t>":"</a:t>
            </a:r>
            <a:r>
              <a:rPr lang="en-US" sz="2000" b="1" dirty="0" err="1" smtClean="0">
                <a:solidFill>
                  <a:srgbClr val="C00000"/>
                </a:solidFill>
              </a:rPr>
              <a:t>Verna","Honda</a:t>
            </a:r>
            <a:r>
              <a:rPr lang="en-US" sz="2000" b="1" dirty="0" smtClean="0">
                <a:solidFill>
                  <a:srgbClr val="C00000"/>
                </a:solidFill>
              </a:rPr>
              <a:t>":"Amaze"}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print(cars)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print("Hyundai is present:",</a:t>
            </a:r>
            <a:r>
              <a:rPr lang="en-US" sz="2000" b="1" dirty="0" smtClean="0">
                <a:solidFill>
                  <a:srgbClr val="7030A0"/>
                </a:solidFill>
              </a:rPr>
              <a:t>"Hyundai" in cars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print("Audi is present:" ,</a:t>
            </a:r>
            <a:r>
              <a:rPr lang="en-US" sz="2000" b="1" dirty="0" smtClean="0">
                <a:solidFill>
                  <a:srgbClr val="7030A0"/>
                </a:solidFill>
              </a:rPr>
              <a:t>"Audi" in cars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print("Renault not present:",</a:t>
            </a:r>
            <a:r>
              <a:rPr lang="en-US" sz="2000" b="1" dirty="0" smtClean="0">
                <a:solidFill>
                  <a:srgbClr val="7030A0"/>
                </a:solidFill>
              </a:rPr>
              <a:t>"Renault" not in cars</a:t>
            </a:r>
            <a:r>
              <a:rPr lang="en-US" sz="20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93614"/>
            <a:ext cx="8715436" cy="885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Dictionary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have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 </a:t>
            </a:r>
            <a:r>
              <a:rPr lang="en-US" sz="2400" dirty="0" smtClean="0"/>
              <a:t>, we also have </a:t>
            </a:r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Dictionary Comprehension </a:t>
            </a:r>
            <a:r>
              <a:rPr lang="en-IN" sz="2400" dirty="0" smtClean="0"/>
              <a:t>is a mechanism for transforming </a:t>
            </a:r>
            <a:r>
              <a:rPr lang="en-IN" sz="2400" b="1" dirty="0" smtClean="0">
                <a:solidFill>
                  <a:srgbClr val="C00000"/>
                </a:solidFill>
              </a:rPr>
              <a:t>one dictionary </a:t>
            </a:r>
            <a:r>
              <a:rPr lang="en-IN" sz="2400" dirty="0" smtClean="0"/>
              <a:t>into </a:t>
            </a:r>
            <a:r>
              <a:rPr lang="en-IN" sz="2400" b="1" dirty="0" smtClean="0">
                <a:solidFill>
                  <a:srgbClr val="C00000"/>
                </a:solidFill>
              </a:rPr>
              <a:t>another dictionary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During this </a:t>
            </a:r>
            <a:r>
              <a:rPr lang="en-IN" sz="2400" b="1" dirty="0" smtClean="0">
                <a:solidFill>
                  <a:srgbClr val="C00000"/>
                </a:solidFill>
              </a:rPr>
              <a:t>transformation</a:t>
            </a:r>
            <a:r>
              <a:rPr lang="en-IN" sz="2400" dirty="0" smtClean="0"/>
              <a:t>, items within the </a:t>
            </a:r>
            <a:r>
              <a:rPr lang="en-IN" sz="2400" b="1" dirty="0" smtClean="0">
                <a:solidFill>
                  <a:srgbClr val="C00000"/>
                </a:solidFill>
              </a:rPr>
              <a:t>original dictionary</a:t>
            </a:r>
            <a:r>
              <a:rPr lang="en-IN" sz="2400" dirty="0" smtClean="0"/>
              <a:t> can be </a:t>
            </a:r>
            <a:r>
              <a:rPr lang="en-IN" sz="2400" b="1" dirty="0" smtClean="0">
                <a:solidFill>
                  <a:srgbClr val="C00000"/>
                </a:solidFill>
              </a:rPr>
              <a:t>conditionally</a:t>
            </a:r>
            <a:r>
              <a:rPr lang="en-IN" sz="2400" dirty="0" smtClean="0"/>
              <a:t> included in the </a:t>
            </a:r>
            <a:r>
              <a:rPr lang="en-IN" sz="2400" b="1" dirty="0" smtClean="0">
                <a:solidFill>
                  <a:srgbClr val="C00000"/>
                </a:solidFill>
              </a:rPr>
              <a:t>new dictionary </a:t>
            </a:r>
            <a:r>
              <a:rPr lang="en-IN" sz="2400" dirty="0" smtClean="0"/>
              <a:t>and each item can be transformed as needed.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11511</TotalTime>
  <Words>1416</Words>
  <Application>Microsoft Office PowerPoint</Application>
  <PresentationFormat>On-screen Show (4:3)</PresentationFormat>
  <Paragraphs>297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Dictionary Methods</vt:lpstr>
      <vt:lpstr>The copy( ) Method</vt:lpstr>
      <vt:lpstr>copy( ) v/s =</vt:lpstr>
      <vt:lpstr>Guess The Output ?</vt:lpstr>
      <vt:lpstr> Using in And not in With Dictionary</vt:lpstr>
      <vt:lpstr>Guess The Output ?</vt:lpstr>
      <vt:lpstr> Dictionary Comprehension</vt:lpstr>
      <vt:lpstr>Syntax For  Dictionary Comprehension</vt:lpstr>
      <vt:lpstr>Exercise</vt:lpstr>
      <vt:lpstr>Exercise</vt:lpstr>
      <vt:lpstr>Exercise</vt:lpstr>
      <vt:lpstr>Exercise</vt:lpstr>
      <vt:lpstr>Solution</vt:lpstr>
      <vt:lpstr> Adding Conditions To Dictionary Comprehension</vt:lpstr>
      <vt:lpstr>Exercise</vt:lpstr>
      <vt:lpstr>Exercise</vt:lpstr>
      <vt:lpstr>Exercise</vt:lpstr>
      <vt:lpstr> Restrictions On  Dictionary Keys</vt:lpstr>
      <vt:lpstr> Restrictions On  Dictionary Keys</vt:lpstr>
      <vt:lpstr> Restrictions On  Dictionary Keys</vt:lpstr>
      <vt:lpstr> Restrictions On  Dictionary Keys</vt:lpstr>
      <vt:lpstr> Restrictions On  Dictionary Keys</vt:lpstr>
      <vt:lpstr> Restrictions On  Dictionary Keys</vt:lpstr>
      <vt:lpstr> Restrictions On  Dictionary Values</vt:lpstr>
      <vt:lpstr>Exercise</vt:lpstr>
      <vt:lpstr>Sample Output</vt:lpstr>
      <vt:lpstr>Solution</vt:lpstr>
      <vt:lpstr>Solution</vt:lpstr>
      <vt:lpstr>Solution</vt:lpstr>
      <vt:lpstr>Exercise</vt:lpstr>
      <vt:lpstr>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1363</cp:revision>
  <dcterms:created xsi:type="dcterms:W3CDTF">2015-12-21T13:46:48Z</dcterms:created>
  <dcterms:modified xsi:type="dcterms:W3CDTF">2020-04-21T07:48:40Z</dcterms:modified>
</cp:coreProperties>
</file>