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423" r:id="rId3"/>
    <p:sldId id="424" r:id="rId4"/>
    <p:sldId id="450" r:id="rId5"/>
    <p:sldId id="425" r:id="rId6"/>
    <p:sldId id="455" r:id="rId7"/>
    <p:sldId id="454" r:id="rId8"/>
    <p:sldId id="427" r:id="rId9"/>
    <p:sldId id="428" r:id="rId10"/>
    <p:sldId id="429" r:id="rId11"/>
    <p:sldId id="430" r:id="rId12"/>
    <p:sldId id="452" r:id="rId13"/>
    <p:sldId id="453" r:id="rId14"/>
    <p:sldId id="451" r:id="rId15"/>
    <p:sldId id="431" r:id="rId16"/>
    <p:sldId id="432" r:id="rId17"/>
    <p:sldId id="433" r:id="rId18"/>
    <p:sldId id="434" r:id="rId19"/>
    <p:sldId id="435" r:id="rId20"/>
    <p:sldId id="436" r:id="rId21"/>
    <p:sldId id="437" r:id="rId22"/>
    <p:sldId id="438" r:id="rId23"/>
    <p:sldId id="410" r:id="rId24"/>
    <p:sldId id="442" r:id="rId25"/>
    <p:sldId id="439" r:id="rId26"/>
    <p:sldId id="440" r:id="rId27"/>
    <p:sldId id="441" r:id="rId28"/>
    <p:sldId id="443" r:id="rId29"/>
    <p:sldId id="374" r:id="rId30"/>
    <p:sldId id="444" r:id="rId31"/>
    <p:sldId id="445" r:id="rId32"/>
    <p:sldId id="446" r:id="rId33"/>
    <p:sldId id="448" r:id="rId34"/>
    <p:sldId id="44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Some Examples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print("Hello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User",end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="\t")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2.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print("Hello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User",end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="\b")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print("Python Rocks")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58" y="3000372"/>
            <a:ext cx="8001056" cy="714475"/>
          </a:xfrm>
          <a:prstGeom prst="rect">
            <a:avLst/>
          </a:prstGeom>
        </p:spPr>
      </p:pic>
      <p:pic>
        <p:nvPicPr>
          <p:cNvPr id="8" name="Picture 7" descr="output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5643578"/>
            <a:ext cx="8001056" cy="6573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Functions Defined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Modules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Module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is collection of functions and statements which provide some extra functionality as compared to built in functions.</a:t>
            </a:r>
          </a:p>
          <a:p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We </a:t>
            </a:r>
            <a:r>
              <a:rPr lang="en-US" sz="2400" dirty="0" smtClean="0">
                <a:latin typeface="Corbel" pitchFamily="34" charset="0"/>
              </a:rPr>
              <a:t>can assume it just like a header file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C/C++ </a:t>
            </a:r>
            <a:r>
              <a:rPr lang="en-US" sz="2400" dirty="0" smtClean="0">
                <a:latin typeface="Corbel" pitchFamily="34" charset="0"/>
              </a:rPr>
              <a:t>language.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has 100s of built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Modules</a:t>
            </a:r>
            <a:r>
              <a:rPr lang="en-US" sz="2400" dirty="0" smtClean="0">
                <a:latin typeface="Corbel" pitchFamily="34" charset="0"/>
              </a:rPr>
              <a:t> like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math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sys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platform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etc which prove to be very useful for a programmer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Functions Defined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Modules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>
                <a:latin typeface="Corbel" pitchFamily="34" charset="0"/>
              </a:rPr>
              <a:t>For example , the module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math</a:t>
            </a:r>
            <a:r>
              <a:rPr lang="en-US" sz="2300" dirty="0" smtClean="0">
                <a:latin typeface="Corbel" pitchFamily="34" charset="0"/>
              </a:rPr>
              <a:t> contains a function called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factorial( ) </a:t>
            </a:r>
            <a:r>
              <a:rPr lang="en-US" sz="2300" dirty="0" smtClean="0">
                <a:latin typeface="Corbel" pitchFamily="34" charset="0"/>
              </a:rPr>
              <a:t>which can calculate and return the factorial of any number.</a:t>
            </a:r>
          </a:p>
          <a:p>
            <a:endParaRPr lang="en-US" sz="2300" dirty="0" smtClean="0">
              <a:latin typeface="Corbel" pitchFamily="34" charset="0"/>
            </a:endParaRPr>
          </a:p>
          <a:p>
            <a:r>
              <a:rPr lang="en-US" sz="2300" dirty="0" smtClean="0">
                <a:latin typeface="Corbel" pitchFamily="34" charset="0"/>
              </a:rPr>
              <a:t>But to use a module we must first import it in our code using the syntax :</a:t>
            </a:r>
          </a:p>
          <a:p>
            <a:pPr lvl="1"/>
            <a:r>
              <a:rPr lang="en-US" sz="23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&lt;name of the module&gt;</a:t>
            </a:r>
          </a:p>
          <a:p>
            <a:r>
              <a:rPr lang="en-US" sz="2300" dirty="0" smtClean="0">
                <a:latin typeface="Corbel" pitchFamily="34" charset="0"/>
              </a:rPr>
              <a:t>For example: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import math</a:t>
            </a:r>
          </a:p>
          <a:p>
            <a:endParaRPr lang="en-US" sz="2300" dirty="0" smtClean="0">
              <a:latin typeface="Corbel" pitchFamily="34" charset="0"/>
            </a:endParaRPr>
          </a:p>
          <a:p>
            <a:r>
              <a:rPr lang="en-US" sz="2300" dirty="0" smtClean="0">
                <a:latin typeface="Corbel" pitchFamily="34" charset="0"/>
              </a:rPr>
              <a:t>Then we can call any function of this module by prefixing it with the module name</a:t>
            </a:r>
          </a:p>
          <a:p>
            <a:endParaRPr lang="en-US" sz="2300" dirty="0" smtClean="0">
              <a:latin typeface="Corbel" pitchFamily="34" charset="0"/>
            </a:endParaRPr>
          </a:p>
          <a:p>
            <a:r>
              <a:rPr lang="en-US" sz="2300" dirty="0" smtClean="0">
                <a:latin typeface="Corbel" pitchFamily="34" charset="0"/>
              </a:rPr>
              <a:t>For example: </a:t>
            </a:r>
            <a:r>
              <a:rPr lang="en-US" sz="2300" b="1" dirty="0" err="1" smtClean="0">
                <a:solidFill>
                  <a:srgbClr val="0070C0"/>
                </a:solidFill>
                <a:latin typeface="Corbel" pitchFamily="34" charset="0"/>
              </a:rPr>
              <a:t>math.factorial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(5)</a:t>
            </a:r>
          </a:p>
          <a:p>
            <a:pPr>
              <a:buNone/>
            </a:pPr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Functions Defined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In Modules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modu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2" cy="2014904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odu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44" y="4643446"/>
            <a:ext cx="8786874" cy="17145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Introducing IDLE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>
                <a:latin typeface="Corbel" pitchFamily="34" charset="0"/>
              </a:rPr>
              <a:t>When we install </a:t>
            </a: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CPython</a:t>
            </a:r>
            <a:r>
              <a:rPr lang="en-IN" sz="2400" dirty="0" smtClean="0">
                <a:latin typeface="Corbel" pitchFamily="34" charset="0"/>
              </a:rPr>
              <a:t> , along with other tools we also get a lightweight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Integrated Development Environment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IDLE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for short.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IDLE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GUI based IDE </a:t>
            </a:r>
            <a:r>
              <a:rPr lang="en-IN" sz="2400" dirty="0" smtClean="0">
                <a:latin typeface="Corbel" pitchFamily="34" charset="0"/>
              </a:rPr>
              <a:t>for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editing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running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programs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IDLE </a:t>
            </a:r>
            <a:r>
              <a:rPr lang="en-IN" sz="2400" dirty="0" smtClean="0">
                <a:latin typeface="Corbel" pitchFamily="34" charset="0"/>
              </a:rPr>
              <a:t>has two main window types,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Shell window </a:t>
            </a:r>
            <a:r>
              <a:rPr lang="en-IN" sz="2400" dirty="0" smtClean="0">
                <a:latin typeface="Corbel" pitchFamily="34" charset="0"/>
              </a:rPr>
              <a:t>and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Editor window</a:t>
            </a:r>
            <a:r>
              <a:rPr lang="en-IN" sz="2400" dirty="0" smtClean="0">
                <a:solidFill>
                  <a:srgbClr val="0070C0"/>
                </a:solidFill>
                <a:latin typeface="Corbel" pitchFamily="34" charset="0"/>
              </a:rPr>
              <a:t>. 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Shell window </a:t>
            </a:r>
            <a:r>
              <a:rPr lang="en-US" sz="2400" dirty="0" smtClean="0">
                <a:latin typeface="Corbel" pitchFamily="34" charset="0"/>
              </a:rPr>
              <a:t>is same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command shell </a:t>
            </a:r>
            <a:r>
              <a:rPr lang="en-US" sz="2400" dirty="0" smtClean="0">
                <a:latin typeface="Corbel" pitchFamily="34" charset="0"/>
              </a:rPr>
              <a:t>and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Editor window </a:t>
            </a:r>
            <a:r>
              <a:rPr lang="en-US" sz="2400" dirty="0" smtClean="0">
                <a:latin typeface="Corbel" pitchFamily="34" charset="0"/>
              </a:rPr>
              <a:t>is same 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notepad</a:t>
            </a:r>
            <a:r>
              <a:rPr lang="en-US" sz="2400" dirty="0" smtClean="0">
                <a:latin typeface="Corbel" pitchFamily="34" charset="0"/>
              </a:rPr>
              <a:t> but both have </a:t>
            </a:r>
            <a:r>
              <a:rPr lang="en-IN" sz="2400" dirty="0" smtClean="0">
                <a:latin typeface="Corbel" pitchFamily="34" charset="0"/>
              </a:rPr>
              <a:t>colorizing of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code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input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output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error messages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Introducing IDLE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To start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IDLE</a:t>
            </a:r>
            <a:r>
              <a:rPr lang="en-IN" sz="2400" dirty="0" smtClean="0">
                <a:latin typeface="Corbel" pitchFamily="34" charset="0"/>
              </a:rPr>
              <a:t> on Windows click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Start Menu </a:t>
            </a:r>
            <a:r>
              <a:rPr lang="en-IN" sz="2400" dirty="0" smtClean="0">
                <a:latin typeface="Corbel" pitchFamily="34" charset="0"/>
              </a:rPr>
              <a:t>and search "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IDLE</a:t>
            </a:r>
            <a:r>
              <a:rPr lang="en-IN" sz="2400" dirty="0" smtClean="0">
                <a:latin typeface="Corbel" pitchFamily="34" charset="0"/>
              </a:rPr>
              <a:t>" or "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idle</a:t>
            </a:r>
            <a:r>
              <a:rPr lang="en-IN" sz="2400" dirty="0" smtClean="0">
                <a:latin typeface="Corbel" pitchFamily="34" charset="0"/>
              </a:rPr>
              <a:t>".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Right Click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IDLE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as select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Run as administrator </a:t>
            </a:r>
            <a:r>
              <a:rPr lang="en-IN" sz="2400" dirty="0" smtClean="0">
                <a:latin typeface="Corbel" pitchFamily="34" charset="0"/>
              </a:rPr>
              <a:t>and you will see a window as shown in the next slide</a:t>
            </a: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Opening IDLE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idle1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1513" y="1428736"/>
            <a:ext cx="3267521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idle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6182" y="1428736"/>
            <a:ext cx="5161869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Using IDLE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This is again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Shell</a:t>
            </a:r>
            <a:r>
              <a:rPr lang="en-IN" sz="2400" dirty="0" smtClean="0">
                <a:latin typeface="Corbel" pitchFamily="34" charset="0"/>
              </a:rPr>
              <a:t>, but a much more colourful as compared to the previous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Shell window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Just type the commands, hit enter and it will display the result.</a:t>
            </a: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Using IDLE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endParaRPr lang="en-US" sz="19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285860"/>
            <a:ext cx="9001156" cy="5429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Using IDLE’s Editor Window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IDLE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also has 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built-in text editor </a:t>
            </a:r>
            <a:r>
              <a:rPr lang="en-IN" sz="2400" dirty="0" smtClean="0">
                <a:latin typeface="Corbel" pitchFamily="34" charset="0"/>
              </a:rPr>
              <a:t>to write Python programs.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To create a new program go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IN" sz="2400" dirty="0" smtClean="0">
                <a:latin typeface="Corbel" pitchFamily="34" charset="0"/>
              </a:rPr>
              <a:t> &gt;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New File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 new Untitled window will open. This window is a text editor where we can write programs.</a:t>
            </a:r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More About print() , IDLE, Error, Identifiers,</a:t>
            </a:r>
          </a:p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 Reserved Words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Introduction To Predefined Functions And Modules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How print() function works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How To Remove Newline From print( )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Introduction TO IDLE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accent1"/>
                </a:solidFill>
                <a:latin typeface="Corbel" pitchFamily="34" charset="0"/>
              </a:rPr>
              <a:t>Types Of Errors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rgbClr val="002060"/>
                </a:solidFill>
                <a:latin typeface="Corbel" pitchFamily="34" charset="0"/>
              </a:rPr>
              <a:t>Rules For 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6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Reserved Words</a:t>
            </a: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Using IDLE’s Editor Window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idle6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Using IDLE’s Editor Window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Save the file as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sample.py</a:t>
            </a:r>
            <a:r>
              <a:rPr lang="en-IN" sz="2400" dirty="0" smtClean="0">
                <a:latin typeface="Corbel" pitchFamily="34" charset="0"/>
              </a:rPr>
              <a:t> and to run the program, Go to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Run</a:t>
            </a:r>
            <a:r>
              <a:rPr lang="en-IN" sz="2400" dirty="0" smtClean="0">
                <a:latin typeface="Corbel" pitchFamily="34" charset="0"/>
              </a:rPr>
              <a:t> &gt;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Run Module</a:t>
            </a:r>
            <a:r>
              <a:rPr lang="en-IN" sz="2400" dirty="0" smtClean="0">
                <a:latin typeface="Corbel" pitchFamily="34" charset="0"/>
              </a:rPr>
              <a:t> or Hit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F5</a:t>
            </a:r>
            <a:r>
              <a:rPr lang="en-IN" sz="2400" dirty="0" smtClean="0">
                <a:latin typeface="Corbel" pitchFamily="34" charset="0"/>
              </a:rPr>
              <a:t>.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786058"/>
            <a:ext cx="8858312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Using IDLE’s Editor Window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By doing this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editor window </a:t>
            </a:r>
            <a:r>
              <a:rPr lang="en-IN" sz="2400" dirty="0" smtClean="0">
                <a:latin typeface="Corbel" pitchFamily="34" charset="0"/>
              </a:rPr>
              <a:t>will move into the background,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Python Shell </a:t>
            </a:r>
            <a:r>
              <a:rPr lang="en-IN" sz="2400" dirty="0" smtClean="0">
                <a:latin typeface="Corbel" pitchFamily="34" charset="0"/>
              </a:rPr>
              <a:t>will become active and we will see the output 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idle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2786058"/>
            <a:ext cx="8715436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Types Of Errors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Python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Just like any other programming language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also has 2 kinds of errors: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Syntax Error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Runtime Error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Syntax Error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Syntaxes 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RULES OF A LANGUAGE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when we break these rules , the error which occurs is called 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Syntax Error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Examples of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Syntax Errors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Miss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pelled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 keywords.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In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correct use of an operator.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O</a:t>
            </a:r>
            <a:r>
              <a:rPr lang="en-IN" b="1" dirty="0" err="1" smtClean="0">
                <a:solidFill>
                  <a:srgbClr val="002060"/>
                </a:solidFill>
                <a:latin typeface="Corbel" pitchFamily="34" charset="0"/>
              </a:rPr>
              <a:t>mitting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 parentheses in a function call.</a:t>
            </a:r>
          </a:p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Examples Of Syntax Error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300" b="1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1428736"/>
            <a:ext cx="8572560" cy="2071702"/>
          </a:xfrm>
          <a:prstGeom prst="rect">
            <a:avLst/>
          </a:prstGeom>
        </p:spPr>
      </p:pic>
      <p:pic>
        <p:nvPicPr>
          <p:cNvPr id="7" name="Picture 6" descr="syntaxerror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8625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RunTime</a:t>
            </a:r>
            <a:r>
              <a:rPr lang="en-US" sz="3200" b="1" dirty="0" smtClean="0">
                <a:latin typeface="Corbel" pitchFamily="34" charset="0"/>
              </a:rPr>
              <a:t> Errors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(Exceptions)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As the name says,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Runtime Errors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errors which occur while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program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running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soon as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Python interpreter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encounters them it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halts the execution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of the program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displays a message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about the probable cause of the problem.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RunTime</a:t>
            </a:r>
            <a:r>
              <a:rPr lang="en-US" sz="3200" b="1" dirty="0" smtClean="0">
                <a:latin typeface="Corbel" pitchFamily="34" charset="0"/>
              </a:rPr>
              <a:t> Errors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(Exceptions)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They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usually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occur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when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interpreter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 counters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operation that is impossible to carry out and one such operation is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dividing a number by 0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Since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dividing a number by 0 is undefined , so ,when the interpreter encounters this operation it raises 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ZeroDivisionErro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r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 as follows: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Example Of </a:t>
            </a:r>
            <a:r>
              <a:rPr lang="en-US" sz="3200" b="1" dirty="0" err="1" smtClean="0">
                <a:latin typeface="Corbel" pitchFamily="34" charset="0"/>
              </a:rPr>
              <a:t>RunTime</a:t>
            </a:r>
            <a:r>
              <a:rPr lang="en-US" sz="3200" b="1" dirty="0" smtClean="0">
                <a:latin typeface="Corbel" pitchFamily="34" charset="0"/>
              </a:rPr>
              <a:t> Error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2428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Rules For Identifiers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an identifier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u="sng" dirty="0" smtClean="0">
                <a:solidFill>
                  <a:srgbClr val="7030A0"/>
                </a:solidFill>
                <a:latin typeface="Corbel" pitchFamily="34" charset="0"/>
              </a:rPr>
              <a:t>Identifier </a:t>
            </a:r>
            <a:r>
              <a:rPr lang="en-IN" dirty="0" smtClean="0">
                <a:latin typeface="Corbel" pitchFamily="34" charset="0"/>
              </a:rPr>
              <a:t>is the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name </a:t>
            </a:r>
            <a:r>
              <a:rPr lang="en-IN" dirty="0" smtClean="0">
                <a:latin typeface="Corbel" pitchFamily="34" charset="0"/>
              </a:rPr>
              <a:t>given to entities like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functions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variables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,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modules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and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any other object </a:t>
            </a:r>
            <a:r>
              <a:rPr lang="en-IN" dirty="0" smtClean="0">
                <a:latin typeface="Corbel" pitchFamily="34" charset="0"/>
              </a:rPr>
              <a:t>in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Python.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Rules for identifiers: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b="1" u="sng" dirty="0" smtClean="0">
                <a:solidFill>
                  <a:srgbClr val="7030A0"/>
                </a:solidFill>
                <a:latin typeface="Corbel" pitchFamily="34" charset="0"/>
              </a:rPr>
              <a:t>Identifiers</a:t>
            </a:r>
            <a:r>
              <a:rPr lang="en-IN" dirty="0" smtClean="0">
                <a:latin typeface="Corbel" pitchFamily="34" charset="0"/>
              </a:rPr>
              <a:t> can be a combination of letters in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lowercase</a:t>
            </a:r>
            <a:r>
              <a:rPr lang="en-IN" dirty="0" smtClean="0">
                <a:latin typeface="Corbel" pitchFamily="34" charset="0"/>
              </a:rPr>
              <a:t> (a to z) or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uppercase</a:t>
            </a:r>
            <a:r>
              <a:rPr lang="en-IN" dirty="0" smtClean="0">
                <a:latin typeface="Corbel" pitchFamily="34" charset="0"/>
              </a:rPr>
              <a:t> (A to Z) or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digits</a:t>
            </a:r>
            <a:r>
              <a:rPr lang="en-IN" dirty="0" smtClean="0">
                <a:latin typeface="Corbel" pitchFamily="34" charset="0"/>
              </a:rPr>
              <a:t> (0 to 9) or an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underscore</a:t>
            </a:r>
            <a:r>
              <a:rPr lang="en-IN" dirty="0" smtClean="0">
                <a:latin typeface="Corbel" pitchFamily="34" charset="0"/>
              </a:rPr>
              <a:t> (_)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No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special character 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except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underscore</a:t>
            </a:r>
            <a:r>
              <a:rPr lang="en-US" dirty="0" smtClean="0">
                <a:solidFill>
                  <a:schemeClr val="tx1"/>
                </a:solidFill>
                <a:latin typeface="Corbel" pitchFamily="34" charset="0"/>
              </a:rPr>
              <a:t> is allowed in the name of a variable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Types Of Predefined Function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Provided By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a very rich set of 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predefined functions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they are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broadly categorized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be of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types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B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uilt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In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Functions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Functions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Defined In Modules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Rules For Identifiers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 smtClean="0">
                <a:latin typeface="Corbel" pitchFamily="34" charset="0"/>
              </a:rPr>
              <a:t>It must compulsorily begin with </a:t>
            </a:r>
            <a:r>
              <a:rPr lang="en-IN" dirty="0" smtClean="0">
                <a:latin typeface="Corbel" pitchFamily="34" charset="0"/>
              </a:rPr>
              <a:t>an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underscore</a:t>
            </a:r>
            <a:r>
              <a:rPr lang="en-IN" dirty="0" smtClean="0">
                <a:latin typeface="Corbel" pitchFamily="34" charset="0"/>
              </a:rPr>
              <a:t> ( _ ) or a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letter</a:t>
            </a:r>
            <a:r>
              <a:rPr lang="en-IN" dirty="0" smtClean="0">
                <a:latin typeface="Corbel" pitchFamily="34" charset="0"/>
              </a:rPr>
              <a:t> 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with a digit</a:t>
            </a:r>
            <a:r>
              <a:rPr lang="en-IN" dirty="0" smtClean="0">
                <a:latin typeface="Corbel" pitchFamily="34" charset="0"/>
              </a:rPr>
              <a:t> . Although after the first letter we can have as many digits as we want. So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1a</a:t>
            </a:r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is </a:t>
            </a:r>
            <a:r>
              <a:rPr lang="en-IN" b="1" dirty="0" smtClean="0">
                <a:solidFill>
                  <a:srgbClr val="FF0000"/>
                </a:solidFill>
                <a:latin typeface="Corbel" pitchFamily="34" charset="0"/>
              </a:rPr>
              <a:t>invalid</a:t>
            </a:r>
            <a:r>
              <a:rPr lang="en-IN" dirty="0" smtClean="0">
                <a:latin typeface="Corbel" pitchFamily="34" charset="0"/>
              </a:rPr>
              <a:t> , while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a1</a:t>
            </a:r>
            <a:r>
              <a:rPr lang="en-IN" dirty="0" smtClean="0">
                <a:latin typeface="Corbel" pitchFamily="34" charset="0"/>
              </a:rPr>
              <a:t> or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_a </a:t>
            </a:r>
            <a:r>
              <a:rPr lang="en-IN" dirty="0" smtClean="0">
                <a:latin typeface="Corbel" pitchFamily="34" charset="0"/>
              </a:rPr>
              <a:t>or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_1</a:t>
            </a:r>
            <a:r>
              <a:rPr lang="en-IN" dirty="0" smtClean="0">
                <a:latin typeface="Corbel" pitchFamily="34" charset="0"/>
              </a:rPr>
              <a:t> is a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valid name </a:t>
            </a:r>
            <a:r>
              <a:rPr lang="en-IN" dirty="0" smtClean="0">
                <a:latin typeface="Corbel" pitchFamily="34" charset="0"/>
              </a:rPr>
              <a:t>for an identifier.</a:t>
            </a: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071810"/>
            <a:ext cx="8858312" cy="36433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Rules For Identifiers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latin typeface="Corbel" pitchFamily="34" charset="0"/>
              </a:rPr>
              <a:t>Identifiers are case sensitive , so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are two different identifiers.</a:t>
            </a: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214686"/>
            <a:ext cx="8715436" cy="342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Rules For Identifiers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600" dirty="0" smtClean="0">
                <a:latin typeface="Corbel" pitchFamily="34" charset="0"/>
              </a:rPr>
              <a:t>Keywords cannot be used as identifiers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600" dirty="0" smtClean="0">
                <a:latin typeface="Corbel" pitchFamily="34" charset="0"/>
              </a:rPr>
              <a:t>Identifier can be of any length.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syntaxerror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64" y="2214554"/>
            <a:ext cx="8715436" cy="1785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Rules For Reserved Words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What is a Reserved Word?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200" dirty="0" smtClean="0">
                <a:latin typeface="Corbel" pitchFamily="34" charset="0"/>
              </a:rPr>
              <a:t>A word in a programming language which has a fixed meaning and cannot be redefined by the programmer or used as identifiers</a:t>
            </a:r>
            <a:endParaRPr lang="en-US" sz="22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How many reserved words are there in Python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200" dirty="0" smtClean="0">
                <a:latin typeface="Corbel" pitchFamily="34" charset="0"/>
              </a:rPr>
              <a:t>contains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35 reserved words </a:t>
            </a:r>
            <a:r>
              <a:rPr lang="en-US" sz="2200" dirty="0" smtClean="0">
                <a:latin typeface="Corbel" pitchFamily="34" charset="0"/>
              </a:rPr>
              <a:t>or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keywords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  <a:latin typeface="Corbel" pitchFamily="34" charset="0"/>
              </a:rPr>
              <a:t>The list is mentioned on the next slide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200" dirty="0" smtClean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200" dirty="0" smtClean="0">
                <a:latin typeface="Corbel" pitchFamily="34" charset="0"/>
              </a:rPr>
              <a:t>We can get this list by using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help() </a:t>
            </a:r>
            <a:r>
              <a:rPr lang="en-US" sz="2200" dirty="0" smtClean="0">
                <a:latin typeface="Corbel" pitchFamily="34" charset="0"/>
              </a:rPr>
              <a:t>in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Python Shell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2400" b="1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Rules For Reserved Words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127372" cy="4854280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These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35 keywords </a:t>
            </a:r>
            <a:r>
              <a:rPr lang="en-IN" b="1" dirty="0" smtClean="0">
                <a:solidFill>
                  <a:schemeClr val="tx1"/>
                </a:solidFill>
                <a:latin typeface="Corbel" pitchFamily="34" charset="0"/>
              </a:rPr>
              <a:t>are: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False , True , None ,def,</a:t>
            </a:r>
          </a:p>
          <a:p>
            <a:pPr marL="274320" lvl="1">
              <a:buClr>
                <a:schemeClr val="accent1"/>
              </a:buClr>
              <a:buSzPct val="85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del ,import ,return ,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and , or , not 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if, else ,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elif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, while , break ,continue,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 , as , in 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global , nonlocal ,yield 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try ,except , finally, raise, 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lambda ,with ,assert ,</a:t>
            </a:r>
          </a:p>
          <a:p>
            <a:pPr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,from , pass , </a:t>
            </a:r>
          </a:p>
          <a:p>
            <a:pPr>
              <a:buNone/>
            </a:pP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async,await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357686" y="1571612"/>
            <a:ext cx="4786314" cy="485428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None/>
              <a:tabLst/>
              <a:defRPr/>
            </a:pPr>
            <a:r>
              <a:rPr kumimoji="0" lang="en-IN" sz="2600" b="1" i="0" u="sng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Some</a:t>
            </a:r>
            <a:r>
              <a:rPr kumimoji="0" lang="en-IN" sz="2600" b="1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Corbel" pitchFamily="34" charset="0"/>
              </a:rPr>
              <a:t> Important Observations</a:t>
            </a:r>
            <a:r>
              <a:rPr kumimoji="0" lang="en-IN" sz="2200" b="1" i="0" u="sng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>
                <a:latin typeface="Corbel" pitchFamily="34" charset="0"/>
              </a:rPr>
              <a:t>Except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False</a:t>
            </a:r>
            <a:r>
              <a:rPr lang="en-IN" sz="2200" dirty="0" smtClean="0">
                <a:latin typeface="Corbel" pitchFamily="34" charset="0"/>
              </a:rPr>
              <a:t> ,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</a:t>
            </a:r>
            <a:r>
              <a:rPr lang="en-IN" sz="2200" dirty="0" smtClean="0">
                <a:latin typeface="Corbel" pitchFamily="34" charset="0"/>
              </a:rPr>
              <a:t> and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None</a:t>
            </a:r>
            <a:r>
              <a:rPr lang="en-IN" sz="2200" dirty="0" smtClean="0">
                <a:latin typeface="Corbel" pitchFamily="34" charset="0"/>
              </a:rPr>
              <a:t> all  the other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keywords </a:t>
            </a:r>
            <a:r>
              <a:rPr lang="en-IN" sz="2200" dirty="0" smtClean="0">
                <a:latin typeface="Corbel" pitchFamily="34" charset="0"/>
              </a:rPr>
              <a:t>are in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lowercase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>
              <a:latin typeface="Corbel" pitchFamily="34" charset="0"/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>
                <a:latin typeface="Corbel" pitchFamily="34" charset="0"/>
              </a:rPr>
              <a:t>We don’t have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else if </a:t>
            </a:r>
            <a:r>
              <a:rPr lang="en-IN" sz="2200" dirty="0" smtClean="0">
                <a:latin typeface="Corbel" pitchFamily="34" charset="0"/>
              </a:rPr>
              <a:t>in </a:t>
            </a:r>
            <a:r>
              <a:rPr lang="en-IN" sz="22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IN" sz="2200" dirty="0" smtClean="0">
                <a:latin typeface="Corbel" pitchFamily="34" charset="0"/>
              </a:rPr>
              <a:t> , rather it is </a:t>
            </a:r>
            <a:r>
              <a:rPr lang="en-IN" sz="2200" b="1" dirty="0" err="1" smtClean="0">
                <a:solidFill>
                  <a:srgbClr val="7030A0"/>
                </a:solidFill>
                <a:latin typeface="Corbel" pitchFamily="34" charset="0"/>
              </a:rPr>
              <a:t>elif</a:t>
            </a:r>
            <a:endParaRPr lang="en-IN" sz="22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endParaRPr lang="en-IN" sz="2200" dirty="0" smtClean="0">
              <a:latin typeface="Corbel" pitchFamily="34" charset="0"/>
            </a:endParaRP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/>
              <a:buAutoNum type="arabicPeriod"/>
              <a:tabLst/>
              <a:defRPr/>
            </a:pPr>
            <a:r>
              <a:rPr lang="en-IN" sz="2200" dirty="0" smtClean="0">
                <a:latin typeface="Corbel" pitchFamily="34" charset="0"/>
              </a:rPr>
              <a:t>T</a:t>
            </a:r>
            <a:r>
              <a:rPr lang="en-US" sz="2200" dirty="0" smtClean="0">
                <a:latin typeface="Corbel" pitchFamily="34" charset="0"/>
              </a:rPr>
              <a:t>here are no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switch</a:t>
            </a:r>
            <a:r>
              <a:rPr lang="en-US" sz="2200" dirty="0" smtClean="0">
                <a:latin typeface="Corbel" pitchFamily="34" charset="0"/>
              </a:rPr>
              <a:t> and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do-while</a:t>
            </a:r>
            <a:r>
              <a:rPr lang="en-US" sz="2200" dirty="0" smtClean="0">
                <a:latin typeface="Corbel" pitchFamily="34" charset="0"/>
              </a:rPr>
              <a:t> statements in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AutoNum type="arabicPeriod" startAt="2"/>
              <a:tabLst/>
              <a:defRPr/>
            </a:pPr>
            <a:endParaRPr lang="en-IN" sz="2200" dirty="0" smtClean="0"/>
          </a:p>
          <a:p>
            <a:pPr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IN" sz="2200" dirty="0" smtClean="0"/>
              <a:t> </a:t>
            </a:r>
            <a: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IN" sz="2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Built In Functions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Built in functions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those functions which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are always available for use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example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print()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is a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which prints the given object to the standard output device (screen) 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version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3.8.3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69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built-in function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their list can be obtained on the following </a:t>
            </a:r>
            <a:r>
              <a:rPr lang="en-US" sz="2400" dirty="0" err="1" smtClean="0">
                <a:solidFill>
                  <a:schemeClr val="tx1"/>
                </a:solidFill>
                <a:latin typeface="Corbel" pitchFamily="34" charset="0"/>
              </a:rPr>
              <a:t>url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https://docs.python.org/3/library/functions.html</a:t>
            </a:r>
          </a:p>
          <a:p>
            <a:pPr marL="514350" indent="-514350">
              <a:buNone/>
            </a:pPr>
            <a:endParaRPr lang="en-US" sz="23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200" b="1" dirty="0" smtClean="0">
                <a:latin typeface="Corbel" pitchFamily="34" charset="0"/>
              </a:rPr>
              <a:t>What Is print( ) And </a:t>
            </a:r>
            <a:r>
              <a:rPr lang="en-US" sz="2400" b="1" dirty="0" smtClean="0">
                <a:latin typeface="Corbel" pitchFamily="34" charset="0"/>
              </a:rPr>
              <a:t/>
            </a:r>
            <a:br>
              <a:rPr lang="en-US" sz="24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How It Is Made Available </a:t>
            </a:r>
            <a:br>
              <a:rPr lang="en-US" sz="2200" b="1" dirty="0" smtClean="0">
                <a:latin typeface="Corbel" pitchFamily="34" charset="0"/>
              </a:rPr>
            </a:br>
            <a:r>
              <a:rPr lang="en-US" sz="2200" b="1" dirty="0" smtClean="0">
                <a:latin typeface="Corbel" pitchFamily="34" charset="0"/>
              </a:rPr>
              <a:t>To Our Program ?</a:t>
            </a:r>
            <a:endParaRPr lang="en-IN" sz="2200" b="1" dirty="0">
              <a:latin typeface="Corbel" pitchFamily="34" charset="0"/>
            </a:endParaRPr>
          </a:p>
        </p:txBody>
      </p:sp>
      <p:pic>
        <p:nvPicPr>
          <p:cNvPr id="6" name="Content Placeholder 5" descr="predeffunc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428736"/>
            <a:ext cx="9143999" cy="528641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 smtClean="0">
                <a:latin typeface="Corbel" pitchFamily="34" charset="0"/>
              </a:rPr>
              <a:t>How To Remove </a:t>
            </a:r>
            <a:br>
              <a:rPr lang="en-US" sz="3600" b="1" dirty="0" smtClean="0">
                <a:latin typeface="Corbel" pitchFamily="34" charset="0"/>
              </a:rPr>
            </a:br>
            <a:r>
              <a:rPr lang="en-US" sz="3600" b="1" dirty="0" smtClean="0">
                <a:latin typeface="Corbel" pitchFamily="34" charset="0"/>
              </a:rPr>
              <a:t>newline From print() </a:t>
            </a:r>
            <a:r>
              <a:rPr lang="en-US" sz="2800" b="1" dirty="0" smtClean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Let us revisit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firstcode.py</a:t>
            </a:r>
            <a:r>
              <a:rPr lang="en-US" sz="2400" dirty="0" smtClean="0">
                <a:latin typeface="Corbel" pitchFamily="34" charset="0"/>
              </a:rPr>
              <a:t> file . The code was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print("Hello User")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print("Python Rocks")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utput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3000372"/>
            <a:ext cx="8715436" cy="3715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How To Remove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newline From print()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we closely observe , we will see that the 2 messages are getting displayed on separate lines , even though we have not used any newline character.</a:t>
            </a:r>
          </a:p>
          <a:p>
            <a:endParaRPr lang="en-US" sz="2400" dirty="0" smtClean="0">
              <a:solidFill>
                <a:srgbClr val="FF000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This is because the function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print() </a:t>
            </a:r>
            <a:r>
              <a:rPr lang="en-US" sz="2400" dirty="0" smtClean="0">
                <a:latin typeface="Corbel" pitchFamily="34" charset="0"/>
              </a:rPr>
              <a:t>automatically appends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newline character </a:t>
            </a:r>
            <a:r>
              <a:rPr lang="en-US" sz="2400" dirty="0" smtClean="0">
                <a:latin typeface="Corbel" pitchFamily="34" charset="0"/>
              </a:rPr>
              <a:t>after the message it is printing.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How To Remove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newline From print()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If we do not want this then we can use the 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print() </a:t>
            </a:r>
            <a:r>
              <a:rPr lang="en-US" sz="2400" dirty="0" smtClean="0">
                <a:latin typeface="Corbel" pitchFamily="34" charset="0"/>
              </a:rPr>
              <a:t>function as shown below:</a:t>
            </a:r>
          </a:p>
          <a:p>
            <a:pPr lvl="1">
              <a:buNone/>
            </a:pPr>
            <a:r>
              <a:rPr lang="en-US" sz="1900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print(“Hello </a:t>
            </a:r>
            <a:r>
              <a:rPr lang="en-US" sz="2000" b="1" dirty="0" err="1" smtClean="0">
                <a:solidFill>
                  <a:srgbClr val="7030A0"/>
                </a:solidFill>
                <a:latin typeface="Corbel" pitchFamily="34" charset="0"/>
              </a:rPr>
              <a:t>User”,end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=“”)</a:t>
            </a:r>
          </a:p>
          <a:p>
            <a:pPr lvl="1"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	print(“Python Rocks”)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output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071810"/>
            <a:ext cx="9144000" cy="3786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How To Remove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newline From print()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word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end </a:t>
            </a:r>
            <a:r>
              <a:rPr lang="en-US" sz="2400" dirty="0" smtClean="0">
                <a:latin typeface="Corbel" pitchFamily="34" charset="0"/>
              </a:rPr>
              <a:t>is called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keyword argument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it’s default value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“\n”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But we have changed it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empty string</a:t>
            </a:r>
            <a:r>
              <a:rPr lang="en-US" sz="2400" dirty="0" smtClean="0">
                <a:latin typeface="Corbel" pitchFamily="34" charset="0"/>
              </a:rPr>
              <a:t>(“”) to tell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not to produce any newline.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Similarly we can set it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“\t”</a:t>
            </a:r>
            <a:r>
              <a:rPr lang="en-US" sz="2400" dirty="0" smtClean="0">
                <a:latin typeface="Corbel" pitchFamily="34" charset="0"/>
              </a:rPr>
              <a:t> to generate tab 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“\b”</a:t>
            </a:r>
            <a:r>
              <a:rPr lang="en-US" sz="2400" dirty="0" smtClean="0">
                <a:latin typeface="Corbel" pitchFamily="34" charset="0"/>
              </a:rPr>
              <a:t> to erase the previous character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3657</TotalTime>
  <Words>1105</Words>
  <Application>Microsoft Office PowerPoint</Application>
  <PresentationFormat>On-screen Show (4:3)</PresentationFormat>
  <Paragraphs>239</Paragraphs>
  <Slides>34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Civic</vt:lpstr>
      <vt:lpstr>Slide 1</vt:lpstr>
      <vt:lpstr>Today’s Agenda</vt:lpstr>
      <vt:lpstr>Types Of Predefined Function  Provided By Python</vt:lpstr>
      <vt:lpstr>Built In Functions</vt:lpstr>
      <vt:lpstr>What Is print( ) And  How It Is Made Available  To Our Program ?</vt:lpstr>
      <vt:lpstr>How To Remove  newline From print() ?</vt:lpstr>
      <vt:lpstr>How To Remove  newline From print() ?</vt:lpstr>
      <vt:lpstr>How To Remove  newline From print() ?</vt:lpstr>
      <vt:lpstr>How To Remove  newline From print() ?</vt:lpstr>
      <vt:lpstr>Some Examples</vt:lpstr>
      <vt:lpstr>Functions Defined  In Modules</vt:lpstr>
      <vt:lpstr>Functions Defined  In Modules</vt:lpstr>
      <vt:lpstr>Functions Defined  In Modules</vt:lpstr>
      <vt:lpstr>Introducing IDLE</vt:lpstr>
      <vt:lpstr>Introducing IDLE</vt:lpstr>
      <vt:lpstr>Opening IDLE</vt:lpstr>
      <vt:lpstr>Using IDLE</vt:lpstr>
      <vt:lpstr>Using IDLE</vt:lpstr>
      <vt:lpstr>Using IDLE’s Editor Window</vt:lpstr>
      <vt:lpstr>Using IDLE’s Editor Window</vt:lpstr>
      <vt:lpstr>Using IDLE’s Editor Window</vt:lpstr>
      <vt:lpstr>Using IDLE’s Editor Window</vt:lpstr>
      <vt:lpstr>Types Of Errors  In Python</vt:lpstr>
      <vt:lpstr>Syntax Error</vt:lpstr>
      <vt:lpstr>Examples Of Syntax Error</vt:lpstr>
      <vt:lpstr>RunTime Errors  (Exceptions)</vt:lpstr>
      <vt:lpstr>RunTime Errors  (Exceptions)</vt:lpstr>
      <vt:lpstr>Example Of RunTime Error</vt:lpstr>
      <vt:lpstr>Rules For Identifiers</vt:lpstr>
      <vt:lpstr>Rules For Identifiers</vt:lpstr>
      <vt:lpstr>Rules For Identifiers</vt:lpstr>
      <vt:lpstr>Rules For Identifiers</vt:lpstr>
      <vt:lpstr>Rules For Reserved Words</vt:lpstr>
      <vt:lpstr>Rules For Reserved Words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275</cp:revision>
  <dcterms:created xsi:type="dcterms:W3CDTF">2015-12-21T13:46:48Z</dcterms:created>
  <dcterms:modified xsi:type="dcterms:W3CDTF">2020-06-02T08:36:52Z</dcterms:modified>
</cp:coreProperties>
</file>