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1169" r:id="rId4"/>
    <p:sldId id="1172" r:id="rId5"/>
    <p:sldId id="1171" r:id="rId6"/>
    <p:sldId id="1173" r:id="rId7"/>
    <p:sldId id="1170" r:id="rId8"/>
    <p:sldId id="1174" r:id="rId9"/>
    <p:sldId id="1175" r:id="rId10"/>
    <p:sldId id="1184" r:id="rId11"/>
    <p:sldId id="1183" r:id="rId12"/>
    <p:sldId id="1176" r:id="rId13"/>
    <p:sldId id="1177" r:id="rId14"/>
    <p:sldId id="1178" r:id="rId15"/>
    <p:sldId id="1179" r:id="rId16"/>
    <p:sldId id="1180" r:id="rId17"/>
    <p:sldId id="1181" r:id="rId18"/>
    <p:sldId id="1182" r:id="rId19"/>
    <p:sldId id="1186" r:id="rId20"/>
    <p:sldId id="1187" r:id="rId21"/>
    <p:sldId id="1185" r:id="rId22"/>
    <p:sldId id="1188" r:id="rId23"/>
    <p:sldId id="1189" r:id="rId24"/>
    <p:sldId id="1190" r:id="rId25"/>
    <p:sldId id="1191" r:id="rId26"/>
    <p:sldId id="1193" r:id="rId27"/>
    <p:sldId id="1194" r:id="rId28"/>
    <p:sldId id="1195" r:id="rId29"/>
    <p:sldId id="1196" r:id="rId30"/>
    <p:sldId id="1202" r:id="rId31"/>
    <p:sldId id="1203" r:id="rId32"/>
    <p:sldId id="1198" r:id="rId33"/>
    <p:sldId id="1199" r:id="rId34"/>
    <p:sldId id="1200" r:id="rId35"/>
    <p:sldId id="120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40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Access </a:t>
            </a:r>
            <a:br>
              <a:rPr lang="en-US" sz="2800" b="1" dirty="0" smtClean="0"/>
            </a:br>
            <a:r>
              <a:rPr lang="en-US" sz="2800" b="1" dirty="0" smtClean="0"/>
              <a:t>Class Variables?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variables </a:t>
            </a:r>
            <a:r>
              <a:rPr lang="en-US" sz="2400" dirty="0" smtClean="0"/>
              <a:t>can be </a:t>
            </a:r>
            <a:r>
              <a:rPr lang="en-US" sz="2400" b="1" dirty="0" smtClean="0">
                <a:solidFill>
                  <a:srgbClr val="C00000"/>
                </a:solidFill>
              </a:rPr>
              <a:t>accessed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7030A0"/>
                </a:solidFill>
              </a:rPr>
              <a:t>4</a:t>
            </a:r>
            <a:r>
              <a:rPr lang="en-US" sz="2400" dirty="0" smtClean="0"/>
              <a:t> ways: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/>
              <a:t>Using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</a:t>
            </a:r>
            <a:r>
              <a:rPr lang="en-US" sz="1900" dirty="0" smtClean="0"/>
              <a:t> anywhere in the program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Using </a:t>
            </a:r>
            <a:r>
              <a:rPr lang="en-US" sz="1900" b="1" dirty="0" smtClean="0">
                <a:solidFill>
                  <a:srgbClr val="C00000"/>
                </a:solidFill>
              </a:rPr>
              <a:t>self</a:t>
            </a:r>
            <a:r>
              <a:rPr lang="en-US" sz="1900" dirty="0" smtClean="0"/>
              <a:t> inside any </a:t>
            </a:r>
            <a:r>
              <a:rPr lang="en-US" sz="1900" b="1" dirty="0" smtClean="0">
                <a:solidFill>
                  <a:srgbClr val="C00000"/>
                </a:solidFill>
              </a:rPr>
              <a:t>instance method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Using </a:t>
            </a:r>
            <a:r>
              <a:rPr lang="en-US" sz="1900" b="1" dirty="0" smtClean="0">
                <a:solidFill>
                  <a:srgbClr val="C00000"/>
                </a:solidFill>
              </a:rPr>
              <a:t>object reference </a:t>
            </a:r>
            <a:r>
              <a:rPr lang="en-US" sz="1900" dirty="0" smtClean="0"/>
              <a:t>outside the class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Using special reference </a:t>
            </a:r>
            <a:r>
              <a:rPr lang="en-US" sz="1900" b="1" dirty="0" err="1" smtClean="0">
                <a:solidFill>
                  <a:srgbClr val="C00000"/>
                </a:solidFill>
              </a:rPr>
              <a:t>cls</a:t>
            </a:r>
            <a:r>
              <a:rPr lang="en-US" sz="1900" dirty="0" smtClean="0"/>
              <a:t> inside </a:t>
            </a:r>
            <a:r>
              <a:rPr lang="en-US" sz="1900" b="1" dirty="0" err="1" smtClean="0">
                <a:solidFill>
                  <a:srgbClr val="C00000"/>
                </a:solidFill>
              </a:rPr>
              <a:t>classmethod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Modify</a:t>
            </a:r>
            <a:br>
              <a:rPr lang="en-US" sz="2800" b="1" dirty="0" smtClean="0"/>
            </a:br>
            <a:r>
              <a:rPr lang="en-US" sz="2800" b="1" dirty="0" smtClean="0"/>
              <a:t>Class Variables?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variables </a:t>
            </a:r>
            <a:r>
              <a:rPr lang="en-US" sz="2400" dirty="0" smtClean="0"/>
              <a:t>can be </a:t>
            </a:r>
            <a:r>
              <a:rPr lang="en-US" sz="2400" b="1" dirty="0" smtClean="0">
                <a:solidFill>
                  <a:srgbClr val="C00000"/>
                </a:solidFill>
              </a:rPr>
              <a:t>modified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7030A0"/>
                </a:solidFill>
              </a:rPr>
              <a:t>3</a:t>
            </a:r>
            <a:r>
              <a:rPr lang="en-US" sz="2400" dirty="0" smtClean="0"/>
              <a:t> ways: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Using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</a:t>
            </a:r>
            <a:r>
              <a:rPr lang="en-US" sz="1900" dirty="0" smtClean="0"/>
              <a:t> anywhere inside the methods of the class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Using special reference </a:t>
            </a:r>
            <a:r>
              <a:rPr lang="en-US" sz="1900" b="1" dirty="0" err="1" smtClean="0">
                <a:solidFill>
                  <a:srgbClr val="C00000"/>
                </a:solidFill>
              </a:rPr>
              <a:t>cls</a:t>
            </a:r>
            <a:r>
              <a:rPr lang="en-US" sz="1900" dirty="0" smtClean="0"/>
              <a:t> inside </a:t>
            </a:r>
            <a:r>
              <a:rPr lang="en-US" sz="1900" b="1" dirty="0" err="1" smtClean="0">
                <a:solidFill>
                  <a:srgbClr val="C00000"/>
                </a:solidFill>
              </a:rPr>
              <a:t>classmethod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/>
              <a:t>Using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</a:t>
            </a:r>
            <a:r>
              <a:rPr lang="en-US" sz="1900" dirty="0" smtClean="0"/>
              <a:t> outside the class body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b="1" u="sng" dirty="0" smtClean="0"/>
              <a:t>Special </a:t>
            </a:r>
            <a:r>
              <a:rPr lang="en-US" sz="2400" b="1" u="sng" dirty="0" err="1" smtClean="0"/>
              <a:t>Note:</a:t>
            </a:r>
            <a:r>
              <a:rPr lang="en-US" sz="2400" dirty="0" err="1" smtClean="0"/>
              <a:t>We</a:t>
            </a:r>
            <a:r>
              <a:rPr lang="en-US" sz="2400" dirty="0" smtClean="0"/>
              <a:t> must never </a:t>
            </a:r>
            <a:r>
              <a:rPr lang="en-US" sz="2400" b="1" dirty="0" smtClean="0">
                <a:solidFill>
                  <a:srgbClr val="7030A0"/>
                </a:solidFill>
              </a:rPr>
              <a:t>modify</a:t>
            </a:r>
            <a:r>
              <a:rPr lang="en-US" sz="2400" dirty="0" smtClean="0"/>
              <a:t> a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 </a:t>
            </a:r>
            <a:r>
              <a:rPr lang="en-US" sz="2400" dirty="0" smtClean="0"/>
              <a:t>using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object reference </a:t>
            </a:r>
            <a:r>
              <a:rPr lang="en-US" sz="2400" dirty="0" smtClean="0"/>
              <a:t>, because it will not </a:t>
            </a:r>
            <a:r>
              <a:rPr lang="en-US" sz="2400" b="1" dirty="0" smtClean="0">
                <a:solidFill>
                  <a:srgbClr val="7030A0"/>
                </a:solidFill>
              </a:rPr>
              <a:t>modify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 </a:t>
            </a:r>
            <a:r>
              <a:rPr lang="en-US" sz="2400" dirty="0" smtClean="0"/>
              <a:t>, rather will create a new </a:t>
            </a:r>
            <a:r>
              <a:rPr lang="en-US" sz="2400" b="1" dirty="0" smtClean="0">
                <a:solidFill>
                  <a:srgbClr val="C00000"/>
                </a:solidFill>
              </a:rPr>
              <a:t>instance variable </a:t>
            </a:r>
            <a:r>
              <a:rPr lang="en-US" sz="2400" dirty="0" smtClean="0"/>
              <a:t>by the same name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class </a:t>
            </a:r>
            <a:r>
              <a:rPr lang="en-US" sz="1800" b="1" dirty="0" err="1" smtClean="0">
                <a:solidFill>
                  <a:srgbClr val="C00000"/>
                </a:solidFill>
              </a:rPr>
              <a:t>CompStudent</a:t>
            </a:r>
            <a:r>
              <a:rPr lang="en-US" sz="1800" b="1" dirty="0" smtClean="0">
                <a:solidFill>
                  <a:srgbClr val="C00000"/>
                </a:solidFill>
              </a:rPr>
              <a:t>: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</a:t>
            </a:r>
            <a:r>
              <a:rPr lang="en-US" sz="1800" b="1" dirty="0" smtClean="0">
                <a:solidFill>
                  <a:srgbClr val="0070C0"/>
                </a:solidFill>
              </a:rPr>
              <a:t>stream = '</a:t>
            </a:r>
            <a:r>
              <a:rPr lang="en-US" sz="1800" b="1" dirty="0" err="1" smtClean="0">
                <a:solidFill>
                  <a:srgbClr val="0070C0"/>
                </a:solidFill>
              </a:rPr>
              <a:t>cse</a:t>
            </a:r>
            <a:r>
              <a:rPr lang="en-US" sz="1800" b="1" dirty="0" smtClean="0">
                <a:solidFill>
                  <a:srgbClr val="0070C0"/>
                </a:solidFill>
              </a:rPr>
              <a:t>'               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def __init__(</a:t>
            </a:r>
            <a:r>
              <a:rPr lang="en-US" sz="1800" b="1" dirty="0" err="1" smtClean="0">
                <a:solidFill>
                  <a:srgbClr val="C00000"/>
                </a:solidFill>
              </a:rPr>
              <a:t>self,name,roll</a:t>
            </a:r>
            <a:r>
              <a:rPr lang="en-US" sz="18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    self.name = name         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    </a:t>
            </a:r>
            <a:r>
              <a:rPr lang="en-US" sz="1800" b="1" dirty="0" err="1" smtClean="0">
                <a:solidFill>
                  <a:srgbClr val="C00000"/>
                </a:solidFill>
              </a:rPr>
              <a:t>self.roll</a:t>
            </a:r>
            <a:r>
              <a:rPr lang="en-US" sz="1800" b="1" dirty="0" smtClean="0">
                <a:solidFill>
                  <a:srgbClr val="C00000"/>
                </a:solidFill>
              </a:rPr>
              <a:t> = roll            </a:t>
            </a:r>
          </a:p>
          <a:p>
            <a:pPr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obj1 = </a:t>
            </a:r>
            <a:r>
              <a:rPr lang="en-US" sz="1800" b="1" dirty="0" err="1" smtClean="0">
                <a:solidFill>
                  <a:srgbClr val="C00000"/>
                </a:solidFill>
              </a:rPr>
              <a:t>CompStudent</a:t>
            </a:r>
            <a:r>
              <a:rPr lang="en-US" sz="1800" b="1" dirty="0" smtClean="0">
                <a:solidFill>
                  <a:srgbClr val="C00000"/>
                </a:solidFill>
              </a:rPr>
              <a:t>('Atul',1)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obj2 = </a:t>
            </a:r>
            <a:r>
              <a:rPr lang="en-US" sz="1800" b="1" dirty="0" err="1" smtClean="0">
                <a:solidFill>
                  <a:srgbClr val="C00000"/>
                </a:solidFill>
              </a:rPr>
              <a:t>CompStudent</a:t>
            </a:r>
            <a:r>
              <a:rPr lang="en-US" sz="1800" b="1" dirty="0" smtClean="0">
                <a:solidFill>
                  <a:srgbClr val="C00000"/>
                </a:solidFill>
              </a:rPr>
              <a:t>('</a:t>
            </a:r>
            <a:r>
              <a:rPr lang="en-US" sz="1800" b="1" dirty="0" err="1" smtClean="0">
                <a:solidFill>
                  <a:srgbClr val="C00000"/>
                </a:solidFill>
              </a:rPr>
              <a:t>Chetan</a:t>
            </a:r>
            <a:r>
              <a:rPr lang="en-US" sz="1800" b="1" dirty="0" smtClean="0">
                <a:solidFill>
                  <a:srgbClr val="C00000"/>
                </a:solidFill>
              </a:rPr>
              <a:t>', 2)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print(obj1.name)  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print(obj1.roll)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print(obj1.stream)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print(obj2.name)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print(obj2.roll)</a:t>
            </a:r>
            <a:r>
              <a:rPr lang="en-US" sz="1800" b="1" u="sng" dirty="0" smtClean="0"/>
              <a:t> </a:t>
            </a:r>
            <a:r>
              <a:rPr lang="en-US" sz="1800" b="1" dirty="0" smtClean="0"/>
              <a:t>						</a:t>
            </a:r>
            <a:r>
              <a:rPr lang="en-US" sz="1800" b="1" u="sng" dirty="0" smtClean="0"/>
              <a:t>Output: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print(obj2.stream)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print(</a:t>
            </a:r>
            <a:r>
              <a:rPr lang="en-US" sz="1800" b="1" dirty="0" err="1" smtClean="0">
                <a:solidFill>
                  <a:srgbClr val="0070C0"/>
                </a:solidFill>
              </a:rPr>
              <a:t>CompStudent.stream</a:t>
            </a:r>
            <a:r>
              <a:rPr lang="en-US" sz="1800" b="1" dirty="0" smtClean="0">
                <a:solidFill>
                  <a:srgbClr val="0070C0"/>
                </a:solidFill>
              </a:rPr>
              <a:t>)</a:t>
            </a:r>
            <a:endParaRPr lang="en-US" sz="1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72" y="5500702"/>
            <a:ext cx="1214446" cy="106556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715008" y="1428736"/>
            <a:ext cx="2071702" cy="1285884"/>
          </a:xfrm>
          <a:prstGeom prst="wedgeRectCallout">
            <a:avLst>
              <a:gd name="adj1" fmla="val -222596"/>
              <a:gd name="adj2" fmla="val -10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variable </a:t>
            </a:r>
            <a:r>
              <a:rPr lang="en-US" b="1" dirty="0" smtClean="0">
                <a:solidFill>
                  <a:srgbClr val="FFFF00"/>
                </a:solidFill>
              </a:rPr>
              <a:t>stream</a:t>
            </a:r>
            <a:r>
              <a:rPr lang="en-US" b="1" dirty="0" smtClean="0"/>
              <a:t> is class variable</a:t>
            </a:r>
            <a:endParaRPr lang="en-IN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5786446" y="2928934"/>
            <a:ext cx="2843226" cy="1428760"/>
          </a:xfrm>
          <a:prstGeom prst="wedgeRectCallout">
            <a:avLst>
              <a:gd name="adj1" fmla="val -185603"/>
              <a:gd name="adj2" fmla="val 71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Everytime</a:t>
            </a:r>
            <a:r>
              <a:rPr lang="en-US" sz="1600" b="1" dirty="0" smtClean="0"/>
              <a:t> we will access the class variable </a:t>
            </a:r>
            <a:r>
              <a:rPr lang="en-US" sz="1600" b="1" dirty="0" smtClean="0">
                <a:solidFill>
                  <a:srgbClr val="FFFF00"/>
                </a:solidFill>
              </a:rPr>
              <a:t>stream </a:t>
            </a:r>
            <a:r>
              <a:rPr lang="en-US" sz="1600" b="1" dirty="0" smtClean="0"/>
              <a:t>from any object , the value will remain same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 smtClean="0"/>
              <a:t>Write a program to create a class called </a:t>
            </a:r>
            <a:r>
              <a:rPr lang="en-US" sz="1800" b="1" dirty="0" err="1" smtClean="0">
                <a:solidFill>
                  <a:srgbClr val="C00000"/>
                </a:solidFill>
              </a:rPr>
              <a:t>Emp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, having 3 </a:t>
            </a:r>
            <a:r>
              <a:rPr lang="en-US" sz="1800" b="1" dirty="0" smtClean="0">
                <a:solidFill>
                  <a:srgbClr val="7030A0"/>
                </a:solidFill>
              </a:rPr>
              <a:t>instance members </a:t>
            </a:r>
            <a:r>
              <a:rPr lang="en-US" sz="1800" dirty="0" smtClean="0"/>
              <a:t>called </a:t>
            </a:r>
            <a:r>
              <a:rPr lang="en-US" sz="1800" b="1" dirty="0" smtClean="0">
                <a:solidFill>
                  <a:srgbClr val="C00000"/>
                </a:solidFill>
              </a:rPr>
              <a:t>name</a:t>
            </a:r>
            <a:r>
              <a:rPr lang="en-US" sz="1800" dirty="0" smtClean="0"/>
              <a:t> , </a:t>
            </a:r>
            <a:r>
              <a:rPr lang="en-US" sz="1800" b="1" dirty="0" smtClean="0">
                <a:solidFill>
                  <a:srgbClr val="C00000"/>
                </a:solidFill>
              </a:rPr>
              <a:t>age</a:t>
            </a:r>
            <a:r>
              <a:rPr lang="en-US" sz="1800" dirty="0" smtClean="0"/>
              <a:t> and </a:t>
            </a:r>
            <a:r>
              <a:rPr lang="en-US" sz="1800" b="1" dirty="0" err="1" smtClean="0">
                <a:solidFill>
                  <a:srgbClr val="C00000"/>
                </a:solidFill>
              </a:rPr>
              <a:t>sal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. Also declare a </a:t>
            </a:r>
            <a:r>
              <a:rPr lang="en-US" sz="1800" b="1" dirty="0" smtClean="0">
                <a:solidFill>
                  <a:srgbClr val="7030A0"/>
                </a:solidFill>
              </a:rPr>
              <a:t>class variable </a:t>
            </a:r>
            <a:r>
              <a:rPr lang="en-US" sz="1800" dirty="0" smtClean="0"/>
              <a:t>called </a:t>
            </a:r>
            <a:r>
              <a:rPr lang="en-US" sz="1800" b="1" dirty="0" err="1" smtClean="0">
                <a:solidFill>
                  <a:srgbClr val="C00000"/>
                </a:solidFill>
              </a:rPr>
              <a:t>raise_amount</a:t>
            </a:r>
            <a:r>
              <a:rPr lang="en-US" sz="1800" dirty="0" smtClean="0"/>
              <a:t> to store the </a:t>
            </a:r>
            <a:r>
              <a:rPr lang="en-US" sz="1800" b="1" dirty="0" smtClean="0">
                <a:solidFill>
                  <a:srgbClr val="7030A0"/>
                </a:solidFill>
              </a:rPr>
              <a:t>increment percentage </a:t>
            </a:r>
            <a:r>
              <a:rPr lang="en-US" sz="1800" dirty="0" smtClean="0"/>
              <a:t>of </a:t>
            </a:r>
            <a:r>
              <a:rPr lang="en-US" sz="1800" b="1" dirty="0" err="1" smtClean="0">
                <a:solidFill>
                  <a:srgbClr val="C00000"/>
                </a:solidFill>
              </a:rPr>
              <a:t>sal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and set it to </a:t>
            </a:r>
            <a:r>
              <a:rPr lang="en-US" sz="1800" b="1" dirty="0" smtClean="0">
                <a:solidFill>
                  <a:srgbClr val="7030A0"/>
                </a:solidFill>
              </a:rPr>
              <a:t>7.5</a:t>
            </a:r>
            <a:r>
              <a:rPr lang="en-US" sz="1800" dirty="0" smtClean="0"/>
              <a:t> .</a:t>
            </a:r>
          </a:p>
          <a:p>
            <a:pPr fontAlgn="base"/>
            <a:r>
              <a:rPr lang="en-US" sz="1800" dirty="0" smtClean="0"/>
              <a:t>Now provide following methods in your class</a:t>
            </a: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__init___() : </a:t>
            </a:r>
            <a:r>
              <a:rPr lang="en-US" sz="1600" dirty="0" smtClean="0">
                <a:solidFill>
                  <a:schemeClr val="tx1"/>
                </a:solidFill>
              </a:rPr>
              <a:t>This method should initialize instance members  with the parameter passed</a:t>
            </a:r>
          </a:p>
          <a:p>
            <a:pPr lvl="1" fontAlgn="base"/>
            <a:r>
              <a:rPr lang="en-US" sz="1600" b="1" dirty="0" err="1" smtClean="0">
                <a:solidFill>
                  <a:srgbClr val="C00000"/>
                </a:solidFill>
              </a:rPr>
              <a:t>increase_sal</a:t>
            </a:r>
            <a:r>
              <a:rPr lang="en-US" sz="1600" b="1" dirty="0" smtClean="0">
                <a:solidFill>
                  <a:srgbClr val="C00000"/>
                </a:solidFill>
              </a:rPr>
              <a:t>(): </a:t>
            </a:r>
            <a:r>
              <a:rPr lang="en-US" sz="1600" dirty="0" smtClean="0">
                <a:solidFill>
                  <a:schemeClr val="tx1"/>
                </a:solidFill>
              </a:rPr>
              <a:t>This method should calculate the increment in </a:t>
            </a:r>
            <a:r>
              <a:rPr lang="en-US" sz="1600" dirty="0" err="1" smtClean="0">
                <a:solidFill>
                  <a:schemeClr val="tx1"/>
                </a:solidFill>
              </a:rPr>
              <a:t>sal</a:t>
            </a:r>
            <a:r>
              <a:rPr lang="en-US" sz="1600" dirty="0" smtClean="0">
                <a:solidFill>
                  <a:schemeClr val="tx1"/>
                </a:solidFill>
              </a:rPr>
              <a:t> and add it to the instance member </a:t>
            </a:r>
            <a:r>
              <a:rPr lang="en-US" sz="1600" dirty="0" err="1" smtClean="0">
                <a:solidFill>
                  <a:schemeClr val="tx1"/>
                </a:solidFill>
              </a:rPr>
              <a:t>sal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fontAlgn="base"/>
            <a:r>
              <a:rPr lang="en-US" sz="1800" b="1" dirty="0" smtClean="0">
                <a:solidFill>
                  <a:srgbClr val="C00000"/>
                </a:solidFill>
              </a:rPr>
              <a:t>display</a:t>
            </a:r>
            <a:r>
              <a:rPr lang="en-US" sz="1800" dirty="0" smtClean="0">
                <a:solidFill>
                  <a:schemeClr val="tx1"/>
                </a:solidFill>
              </a:rPr>
              <a:t>(): This method should display name , age and </a:t>
            </a:r>
            <a:r>
              <a:rPr lang="en-US" sz="1800" dirty="0" err="1" smtClean="0">
                <a:solidFill>
                  <a:schemeClr val="tx1"/>
                </a:solidFill>
              </a:rPr>
              <a:t>sal</a:t>
            </a:r>
            <a:r>
              <a:rPr lang="en-US" sz="1800" dirty="0" smtClean="0">
                <a:solidFill>
                  <a:schemeClr val="tx1"/>
                </a:solidFill>
              </a:rPr>
              <a:t> of the employee</a:t>
            </a:r>
          </a:p>
          <a:p>
            <a:pPr fontAlgn="base"/>
            <a:r>
              <a:rPr lang="en-US" sz="1800" dirty="0" smtClean="0"/>
              <a:t>Finally , in the main script , </a:t>
            </a:r>
            <a:r>
              <a:rPr lang="en-US" sz="1800" b="1" dirty="0" smtClean="0">
                <a:solidFill>
                  <a:srgbClr val="0070C0"/>
                </a:solidFill>
              </a:rPr>
              <a:t>create 2 </a:t>
            </a:r>
            <a:r>
              <a:rPr lang="en-US" sz="1800" b="1" dirty="0" err="1" smtClean="0">
                <a:solidFill>
                  <a:srgbClr val="0070C0"/>
                </a:solidFill>
              </a:rPr>
              <a:t>Emp</a:t>
            </a:r>
            <a:r>
              <a:rPr lang="en-US" sz="1800" b="1" dirty="0" smtClean="0">
                <a:solidFill>
                  <a:srgbClr val="0070C0"/>
                </a:solidFill>
              </a:rPr>
              <a:t> objects </a:t>
            </a:r>
            <a:r>
              <a:rPr lang="en-US" sz="1800" dirty="0" smtClean="0"/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initialize them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0070C0"/>
                </a:solidFill>
              </a:rPr>
              <a:t>increase their salary </a:t>
            </a:r>
            <a:r>
              <a:rPr lang="en-US" sz="1800" dirty="0" smtClean="0"/>
              <a:t>. Finally </a:t>
            </a:r>
            <a:r>
              <a:rPr lang="en-US" sz="1800" b="1" dirty="0" smtClean="0">
                <a:solidFill>
                  <a:srgbClr val="0070C0"/>
                </a:solidFill>
              </a:rPr>
              <a:t>display</a:t>
            </a:r>
            <a:r>
              <a:rPr lang="en-US" sz="1800" dirty="0" smtClean="0"/>
              <a:t> the data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classdemo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143512"/>
            <a:ext cx="4572032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Emp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err="1" smtClean="0">
                <a:solidFill>
                  <a:srgbClr val="7030A0"/>
                </a:solidFill>
              </a:rPr>
              <a:t>raise_amount</a:t>
            </a:r>
            <a:r>
              <a:rPr lang="en-US" sz="2000" b="1" dirty="0" smtClean="0">
                <a:solidFill>
                  <a:srgbClr val="7030A0"/>
                </a:solidFill>
              </a:rPr>
              <a:t>=7.5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def __init__(</a:t>
            </a:r>
            <a:r>
              <a:rPr lang="en-US" sz="2000" b="1" dirty="0" err="1" smtClean="0">
                <a:solidFill>
                  <a:srgbClr val="C00000"/>
                </a:solidFill>
              </a:rPr>
              <a:t>self,name,age,sal</a:t>
            </a:r>
            <a:r>
              <a:rPr lang="en-US" sz="20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smtClean="0">
                <a:solidFill>
                  <a:srgbClr val="7030A0"/>
                </a:solidFill>
              </a:rPr>
              <a:t>self.name=name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	</a:t>
            </a:r>
            <a:r>
              <a:rPr lang="en-US" sz="2000" b="1" dirty="0" err="1" smtClean="0">
                <a:solidFill>
                  <a:srgbClr val="7030A0"/>
                </a:solidFill>
              </a:rPr>
              <a:t>self.age</a:t>
            </a:r>
            <a:r>
              <a:rPr lang="en-US" sz="2000" b="1" dirty="0" smtClean="0">
                <a:solidFill>
                  <a:srgbClr val="7030A0"/>
                </a:solidFill>
              </a:rPr>
              <a:t>=age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	self.sal=</a:t>
            </a:r>
            <a:r>
              <a:rPr lang="en-US" sz="2000" b="1" dirty="0" err="1" smtClean="0">
                <a:solidFill>
                  <a:srgbClr val="7030A0"/>
                </a:solidFill>
              </a:rPr>
              <a:t>sal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def </a:t>
            </a:r>
            <a:r>
              <a:rPr lang="en-US" sz="2000" b="1" dirty="0" err="1" smtClean="0">
                <a:solidFill>
                  <a:srgbClr val="C00000"/>
                </a:solidFill>
              </a:rPr>
              <a:t>increase_sal</a:t>
            </a:r>
            <a:r>
              <a:rPr lang="en-US" sz="2000" b="1" dirty="0" smtClean="0">
                <a:solidFill>
                  <a:srgbClr val="C00000"/>
                </a:solidFill>
              </a:rPr>
              <a:t>(self):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smtClean="0">
                <a:solidFill>
                  <a:srgbClr val="7030A0"/>
                </a:solidFill>
              </a:rPr>
              <a:t>self.sal=self.sal+(self.sal*</a:t>
            </a:r>
            <a:r>
              <a:rPr lang="en-US" sz="2000" b="1" dirty="0" err="1" smtClean="0">
                <a:solidFill>
                  <a:srgbClr val="7030A0"/>
                </a:solidFill>
              </a:rPr>
              <a:t>Emp.raise_amount</a:t>
            </a:r>
            <a:r>
              <a:rPr lang="en-US" sz="2000" b="1" dirty="0" smtClean="0">
                <a:solidFill>
                  <a:srgbClr val="7030A0"/>
                </a:solidFill>
              </a:rPr>
              <a:t>/100)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def display(self):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self.name,self.age,self.sal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e1=</a:t>
            </a:r>
            <a:r>
              <a:rPr lang="en-US" sz="2000" b="1" dirty="0" err="1" smtClean="0">
                <a:solidFill>
                  <a:srgbClr val="7030A0"/>
                </a:solidFill>
              </a:rPr>
              <a:t>Emp</a:t>
            </a:r>
            <a:r>
              <a:rPr lang="en-US" sz="2000" b="1" dirty="0" smtClean="0">
                <a:solidFill>
                  <a:srgbClr val="7030A0"/>
                </a:solidFill>
              </a:rPr>
              <a:t>("Amit",24,50000.0)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e2=</a:t>
            </a:r>
            <a:r>
              <a:rPr lang="en-US" sz="2000" b="1" dirty="0" err="1" smtClean="0">
                <a:solidFill>
                  <a:srgbClr val="7030A0"/>
                </a:solidFill>
              </a:rPr>
              <a:t>Emp</a:t>
            </a:r>
            <a:r>
              <a:rPr lang="en-US" sz="2000" b="1" dirty="0" smtClean="0">
                <a:solidFill>
                  <a:srgbClr val="7030A0"/>
                </a:solidFill>
              </a:rPr>
              <a:t>("Sumit",26,45000.0)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print("Before incrementing :")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print("_____________________");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e1.display()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e2.display()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e1.increase_sal()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e2.increase_sal()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print("After incrementing </a:t>
            </a:r>
            <a:r>
              <a:rPr lang="en-US" sz="2000" b="1" dirty="0" err="1" smtClean="0">
                <a:solidFill>
                  <a:srgbClr val="C00000"/>
                </a:solidFill>
              </a:rPr>
              <a:t>by",</a:t>
            </a:r>
            <a:r>
              <a:rPr lang="en-US" sz="2000" b="1" dirty="0" err="1" smtClean="0">
                <a:solidFill>
                  <a:srgbClr val="7030A0"/>
                </a:solidFill>
              </a:rPr>
              <a:t>Emp.raise_amount</a:t>
            </a:r>
            <a:r>
              <a:rPr lang="en-US" sz="2000" b="1" dirty="0" err="1" smtClean="0">
                <a:solidFill>
                  <a:srgbClr val="C00000"/>
                </a:solidFill>
              </a:rPr>
              <a:t>,"percent</a:t>
            </a:r>
            <a:r>
              <a:rPr lang="en-US" sz="2000" b="1" dirty="0" smtClean="0">
                <a:solidFill>
                  <a:srgbClr val="C00000"/>
                </a:solidFill>
              </a:rPr>
              <a:t>:")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print("__________________________________");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e1.display()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e2.display()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Declaring Class Variable</a:t>
            </a:r>
            <a:br>
              <a:rPr lang="en-US" sz="2800" b="1" dirty="0" smtClean="0"/>
            </a:br>
            <a:r>
              <a:rPr lang="en-US" sz="2800" b="1" dirty="0" smtClean="0"/>
              <a:t>Inside Constructor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We can declare a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 </a:t>
            </a:r>
            <a:r>
              <a:rPr lang="en-US" sz="2400" dirty="0" smtClean="0"/>
              <a:t>inside the </a:t>
            </a:r>
            <a:r>
              <a:rPr lang="en-US" sz="2400" b="1" dirty="0" smtClean="0">
                <a:solidFill>
                  <a:srgbClr val="C00000"/>
                </a:solidFill>
              </a:rPr>
              <a:t>constructor</a:t>
            </a:r>
            <a:r>
              <a:rPr lang="en-US" sz="2400" dirty="0" smtClean="0"/>
              <a:t> also by </a:t>
            </a:r>
            <a:r>
              <a:rPr lang="en-US" sz="2400" b="1" dirty="0" smtClean="0">
                <a:solidFill>
                  <a:srgbClr val="C00000"/>
                </a:solidFill>
              </a:rPr>
              <a:t>prefixing</a:t>
            </a:r>
            <a:r>
              <a:rPr lang="en-US" sz="2400" dirty="0" smtClean="0"/>
              <a:t> the variable name with the </a:t>
            </a:r>
            <a:r>
              <a:rPr lang="en-US" sz="2400" b="1" dirty="0" smtClean="0">
                <a:solidFill>
                  <a:srgbClr val="C00000"/>
                </a:solidFill>
              </a:rPr>
              <a:t>name of the class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dot</a:t>
            </a:r>
            <a:r>
              <a:rPr lang="en-US" sz="2400" dirty="0" smtClean="0"/>
              <a:t> operator</a:t>
            </a:r>
            <a:endParaRPr lang="en-IN" sz="2400" dirty="0" smtClean="0"/>
          </a:p>
          <a:p>
            <a:endParaRPr lang="en-US" sz="2400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&lt;</a:t>
            </a:r>
            <a:r>
              <a:rPr lang="en-US" sz="2400" b="1" dirty="0" err="1" smtClean="0">
                <a:solidFill>
                  <a:srgbClr val="0070C0"/>
                </a:solidFill>
              </a:rPr>
              <a:t>class_name</a:t>
            </a:r>
            <a:r>
              <a:rPr lang="en-US" sz="2400" b="1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__init__(self):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</a:rPr>
              <a:t> &lt;class name&gt;.&lt;</a:t>
            </a:r>
            <a:r>
              <a:rPr lang="en-US" sz="2400" b="1" dirty="0" err="1" smtClean="0">
                <a:solidFill>
                  <a:srgbClr val="00B050"/>
                </a:solidFill>
              </a:rPr>
              <a:t>var_name</a:t>
            </a:r>
            <a:r>
              <a:rPr lang="en-US" sz="2400" b="1" dirty="0" smtClean="0">
                <a:solidFill>
                  <a:srgbClr val="00B050"/>
                </a:solidFill>
              </a:rPr>
              <a:t>&gt;=&lt;value&gt;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  self.&lt;</a:t>
            </a:r>
            <a:r>
              <a:rPr lang="en-US" sz="2400" b="1" dirty="0" err="1" smtClean="0">
                <a:solidFill>
                  <a:srgbClr val="C00000"/>
                </a:solidFill>
              </a:rPr>
              <a:t>var_name</a:t>
            </a:r>
            <a:r>
              <a:rPr lang="en-US" sz="2400" b="1" dirty="0" smtClean="0">
                <a:solidFill>
                  <a:srgbClr val="C00000"/>
                </a:solidFill>
              </a:rPr>
              <a:t>&gt;=&lt;value&gt;</a:t>
            </a:r>
          </a:p>
          <a:p>
            <a:pPr>
              <a:buNone/>
            </a:pPr>
            <a:r>
              <a:rPr lang="en-US" sz="2400" dirty="0" smtClean="0"/>
              <a:t>	  </a:t>
            </a:r>
            <a:r>
              <a:rPr lang="en-US" sz="2400" b="1" dirty="0" smtClean="0">
                <a:solidFill>
                  <a:srgbClr val="C00000"/>
                </a:solidFill>
              </a:rPr>
              <a:t>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  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  .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000760" y="2571744"/>
            <a:ext cx="1985970" cy="1285884"/>
          </a:xfrm>
          <a:prstGeom prst="wedgeRectCallout">
            <a:avLst>
              <a:gd name="adj1" fmla="val -189282"/>
              <a:gd name="adj2" fmla="val 98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This is called  a          </a:t>
            </a:r>
            <a:r>
              <a:rPr lang="en-US" b="1" dirty="0" smtClean="0">
                <a:solidFill>
                  <a:srgbClr val="FFFF00"/>
                </a:solidFill>
              </a:rPr>
              <a:t>class variable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class </a:t>
            </a:r>
            <a:r>
              <a:rPr lang="en-US" sz="1800" b="1" dirty="0" err="1" smtClean="0">
                <a:solidFill>
                  <a:srgbClr val="C00000"/>
                </a:solidFill>
              </a:rPr>
              <a:t>CompStudent</a:t>
            </a:r>
            <a:r>
              <a:rPr lang="en-US" sz="1800" b="1" dirty="0" smtClean="0">
                <a:solidFill>
                  <a:srgbClr val="C00000"/>
                </a:solidFill>
              </a:rPr>
              <a:t>: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</a:t>
            </a:r>
            <a:endParaRPr lang="en-US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def __init__(</a:t>
            </a:r>
            <a:r>
              <a:rPr lang="en-US" sz="1800" b="1" dirty="0" err="1" smtClean="0">
                <a:solidFill>
                  <a:srgbClr val="C00000"/>
                </a:solidFill>
              </a:rPr>
              <a:t>self,name,roll</a:t>
            </a:r>
            <a:r>
              <a:rPr lang="en-US" sz="18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    </a:t>
            </a:r>
            <a:r>
              <a:rPr lang="en-US" sz="1800" b="1" dirty="0" err="1" smtClean="0">
                <a:solidFill>
                  <a:srgbClr val="0070C0"/>
                </a:solidFill>
              </a:rPr>
              <a:t>CompStudent.stream</a:t>
            </a:r>
            <a:r>
              <a:rPr lang="en-US" sz="1800" b="1" dirty="0" smtClean="0">
                <a:solidFill>
                  <a:srgbClr val="0070C0"/>
                </a:solidFill>
              </a:rPr>
              <a:t>='</a:t>
            </a:r>
            <a:r>
              <a:rPr lang="en-US" sz="1800" b="1" dirty="0" err="1" smtClean="0">
                <a:solidFill>
                  <a:srgbClr val="0070C0"/>
                </a:solidFill>
              </a:rPr>
              <a:t>cse</a:t>
            </a:r>
            <a:r>
              <a:rPr lang="en-US" sz="1800" b="1" dirty="0" smtClean="0">
                <a:solidFill>
                  <a:srgbClr val="0070C0"/>
                </a:solidFill>
              </a:rPr>
              <a:t>'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   self.name = name         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    </a:t>
            </a:r>
            <a:r>
              <a:rPr lang="en-US" sz="1800" b="1" dirty="0" err="1" smtClean="0">
                <a:solidFill>
                  <a:srgbClr val="C00000"/>
                </a:solidFill>
              </a:rPr>
              <a:t>self.roll</a:t>
            </a:r>
            <a:r>
              <a:rPr lang="en-US" sz="1800" b="1" dirty="0" smtClean="0">
                <a:solidFill>
                  <a:srgbClr val="C00000"/>
                </a:solidFill>
              </a:rPr>
              <a:t> = roll            </a:t>
            </a:r>
          </a:p>
          <a:p>
            <a:pPr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obj1 = </a:t>
            </a:r>
            <a:r>
              <a:rPr lang="en-US" sz="1800" b="1" dirty="0" err="1" smtClean="0">
                <a:solidFill>
                  <a:srgbClr val="C00000"/>
                </a:solidFill>
              </a:rPr>
              <a:t>CompStudent</a:t>
            </a:r>
            <a:r>
              <a:rPr lang="en-US" sz="1800" b="1" dirty="0" smtClean="0">
                <a:solidFill>
                  <a:srgbClr val="C00000"/>
                </a:solidFill>
              </a:rPr>
              <a:t>('Atul',1)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obj2 = </a:t>
            </a:r>
            <a:r>
              <a:rPr lang="en-US" sz="1800" b="1" dirty="0" err="1" smtClean="0">
                <a:solidFill>
                  <a:srgbClr val="C00000"/>
                </a:solidFill>
              </a:rPr>
              <a:t>CompStudent</a:t>
            </a:r>
            <a:r>
              <a:rPr lang="en-US" sz="1800" b="1" dirty="0" smtClean="0">
                <a:solidFill>
                  <a:srgbClr val="C00000"/>
                </a:solidFill>
              </a:rPr>
              <a:t>('</a:t>
            </a:r>
            <a:r>
              <a:rPr lang="en-US" sz="1800" b="1" dirty="0" err="1" smtClean="0">
                <a:solidFill>
                  <a:srgbClr val="C00000"/>
                </a:solidFill>
              </a:rPr>
              <a:t>Chetan</a:t>
            </a:r>
            <a:r>
              <a:rPr lang="en-US" sz="1800" b="1" dirty="0" smtClean="0">
                <a:solidFill>
                  <a:srgbClr val="C00000"/>
                </a:solidFill>
              </a:rPr>
              <a:t>', 2)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print(obj1.name)  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print(obj1.roll)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print(obj1.stream)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print(obj2.name)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print(obj2.roll)</a:t>
            </a:r>
            <a:r>
              <a:rPr lang="en-US" sz="1800" b="1" u="sng" dirty="0" smtClean="0"/>
              <a:t> </a:t>
            </a:r>
            <a:r>
              <a:rPr lang="en-US" sz="1800" b="1" dirty="0" smtClean="0"/>
              <a:t>						</a:t>
            </a:r>
            <a:r>
              <a:rPr lang="en-US" sz="1800" b="1" u="sng" dirty="0" smtClean="0"/>
              <a:t>Output: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print(obj2.stream)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print(</a:t>
            </a:r>
            <a:r>
              <a:rPr lang="en-US" sz="1800" b="1" dirty="0" err="1" smtClean="0">
                <a:solidFill>
                  <a:srgbClr val="0070C0"/>
                </a:solidFill>
              </a:rPr>
              <a:t>CompStudent.stream</a:t>
            </a:r>
            <a:r>
              <a:rPr lang="en-US" sz="1800" b="1" dirty="0" smtClean="0">
                <a:solidFill>
                  <a:srgbClr val="0070C0"/>
                </a:solidFill>
              </a:rPr>
              <a:t>)</a:t>
            </a:r>
            <a:endParaRPr lang="en-US" sz="1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78" y="5500702"/>
            <a:ext cx="1214446" cy="106556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715008" y="1643050"/>
            <a:ext cx="2500330" cy="2071702"/>
          </a:xfrm>
          <a:prstGeom prst="wedgeRectCallout">
            <a:avLst>
              <a:gd name="adj1" fmla="val -200293"/>
              <a:gd name="adj2" fmla="val 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We have shifted the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decl</a:t>
            </a:r>
            <a:r>
              <a:rPr lang="en-US" sz="1600" b="1" dirty="0" smtClean="0"/>
              <a:t> from </a:t>
            </a:r>
            <a:r>
              <a:rPr lang="en-US" sz="1600" b="1" dirty="0" smtClean="0">
                <a:solidFill>
                  <a:srgbClr val="FFFF00"/>
                </a:solidFill>
              </a:rPr>
              <a:t>class body</a:t>
            </a:r>
            <a:r>
              <a:rPr lang="en-US" sz="1600" b="1" dirty="0" smtClean="0"/>
              <a:t> to </a:t>
            </a:r>
            <a:r>
              <a:rPr lang="en-US" sz="1600" b="1" dirty="0" smtClean="0">
                <a:solidFill>
                  <a:srgbClr val="FFFF00"/>
                </a:solidFill>
              </a:rPr>
              <a:t>constructor body </a:t>
            </a:r>
            <a:r>
              <a:rPr lang="en-US" sz="1600" b="1" dirty="0" smtClean="0"/>
              <a:t>, but still it will be treated as </a:t>
            </a:r>
            <a:r>
              <a:rPr lang="en-US" sz="1600" b="1" dirty="0" smtClean="0">
                <a:solidFill>
                  <a:srgbClr val="FFFF00"/>
                </a:solidFill>
              </a:rPr>
              <a:t>class variable</a:t>
            </a:r>
            <a:r>
              <a:rPr lang="en-US" sz="1600" b="1" dirty="0" smtClean="0"/>
              <a:t> because we have prefixed it with </a:t>
            </a:r>
            <a:r>
              <a:rPr lang="en-US" sz="1600" b="1" dirty="0" err="1" smtClean="0">
                <a:solidFill>
                  <a:srgbClr val="FFFF00"/>
                </a:solidFill>
              </a:rPr>
              <a:t>classnname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Declaring Class Variable</a:t>
            </a:r>
            <a:br>
              <a:rPr lang="en-US" sz="2800" b="1" dirty="0" smtClean="0"/>
            </a:br>
            <a:r>
              <a:rPr lang="en-US" sz="2800" b="1" dirty="0" smtClean="0"/>
              <a:t>Inside Instance 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We can declare a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 </a:t>
            </a:r>
            <a:r>
              <a:rPr lang="en-US" sz="2400" dirty="0" smtClean="0"/>
              <a:t>inside an instance method also </a:t>
            </a:r>
            <a:r>
              <a:rPr lang="en-US" sz="2400" dirty="0" err="1" smtClean="0"/>
              <a:t>also</a:t>
            </a:r>
            <a:r>
              <a:rPr lang="en-US" sz="2400" dirty="0" smtClean="0"/>
              <a:t> by </a:t>
            </a:r>
            <a:r>
              <a:rPr lang="en-US" sz="2400" b="1" dirty="0" smtClean="0">
                <a:solidFill>
                  <a:srgbClr val="C00000"/>
                </a:solidFill>
              </a:rPr>
              <a:t>prefixing</a:t>
            </a:r>
            <a:r>
              <a:rPr lang="en-US" sz="2400" dirty="0" smtClean="0"/>
              <a:t> the variable name with the </a:t>
            </a:r>
            <a:r>
              <a:rPr lang="en-US" sz="2400" b="1" dirty="0" smtClean="0">
                <a:solidFill>
                  <a:srgbClr val="C00000"/>
                </a:solidFill>
              </a:rPr>
              <a:t>name of the class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dot</a:t>
            </a:r>
            <a:r>
              <a:rPr lang="en-US" sz="2400" dirty="0" smtClean="0"/>
              <a:t> operator</a:t>
            </a:r>
            <a:endParaRPr lang="en-IN" sz="2400" dirty="0" smtClean="0"/>
          </a:p>
          <a:p>
            <a:endParaRPr lang="en-US" sz="2400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&lt;</a:t>
            </a:r>
            <a:r>
              <a:rPr lang="en-US" sz="2400" b="1" dirty="0" err="1" smtClean="0">
                <a:solidFill>
                  <a:srgbClr val="0070C0"/>
                </a:solidFill>
              </a:rPr>
              <a:t>class_name</a:t>
            </a:r>
            <a:r>
              <a:rPr lang="en-US" sz="2400" b="1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&lt;</a:t>
            </a:r>
            <a:r>
              <a:rPr lang="en-US" sz="2400" b="1" dirty="0" err="1" smtClean="0">
                <a:solidFill>
                  <a:srgbClr val="C00000"/>
                </a:solidFill>
              </a:rPr>
              <a:t>method_name</a:t>
            </a:r>
            <a:r>
              <a:rPr lang="en-US" sz="2400" b="1" dirty="0" smtClean="0">
                <a:solidFill>
                  <a:srgbClr val="C00000"/>
                </a:solidFill>
              </a:rPr>
              <a:t>&gt;(self):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</a:rPr>
              <a:t> &lt;class name&gt;.&lt;</a:t>
            </a:r>
            <a:r>
              <a:rPr lang="en-US" sz="2400" b="1" dirty="0" err="1" smtClean="0">
                <a:solidFill>
                  <a:srgbClr val="00B050"/>
                </a:solidFill>
              </a:rPr>
              <a:t>var_name</a:t>
            </a:r>
            <a:r>
              <a:rPr lang="en-US" sz="2400" b="1" dirty="0" smtClean="0">
                <a:solidFill>
                  <a:srgbClr val="00B050"/>
                </a:solidFill>
              </a:rPr>
              <a:t>&gt;=&lt;value&gt;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  self.&lt;</a:t>
            </a:r>
            <a:r>
              <a:rPr lang="en-US" sz="2400" b="1" dirty="0" err="1" smtClean="0">
                <a:solidFill>
                  <a:srgbClr val="C00000"/>
                </a:solidFill>
              </a:rPr>
              <a:t>var_name</a:t>
            </a:r>
            <a:r>
              <a:rPr lang="en-US" sz="2400" b="1" dirty="0" smtClean="0">
                <a:solidFill>
                  <a:srgbClr val="C00000"/>
                </a:solidFill>
              </a:rPr>
              <a:t>&gt;=&lt;value&gt;</a:t>
            </a:r>
          </a:p>
          <a:p>
            <a:pPr>
              <a:buNone/>
            </a:pPr>
            <a:r>
              <a:rPr lang="en-US" sz="2400" dirty="0" smtClean="0"/>
              <a:t>	  </a:t>
            </a:r>
            <a:r>
              <a:rPr lang="en-US" sz="2400" b="1" dirty="0" smtClean="0">
                <a:solidFill>
                  <a:srgbClr val="C00000"/>
                </a:solidFill>
              </a:rPr>
              <a:t>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  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  .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000760" y="2571744"/>
            <a:ext cx="1985970" cy="1285884"/>
          </a:xfrm>
          <a:prstGeom prst="wedgeRectCallout">
            <a:avLst>
              <a:gd name="adj1" fmla="val -189282"/>
              <a:gd name="adj2" fmla="val 98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This is called  a          </a:t>
            </a:r>
            <a:r>
              <a:rPr lang="en-US" b="1" dirty="0" smtClean="0">
                <a:solidFill>
                  <a:srgbClr val="FFFF00"/>
                </a:solidFill>
              </a:rPr>
              <a:t>class variable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class Circle: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def __init__(</a:t>
            </a:r>
            <a:r>
              <a:rPr lang="en-US" sz="1800" b="1" dirty="0" err="1" smtClean="0">
                <a:solidFill>
                  <a:srgbClr val="C00000"/>
                </a:solidFill>
              </a:rPr>
              <a:t>self,radius</a:t>
            </a:r>
            <a:r>
              <a:rPr lang="en-US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</a:t>
            </a:r>
            <a:r>
              <a:rPr lang="en-US" sz="1800" b="1" dirty="0" err="1" smtClean="0">
                <a:solidFill>
                  <a:srgbClr val="C00000"/>
                </a:solidFill>
              </a:rPr>
              <a:t>self.radius</a:t>
            </a:r>
            <a:r>
              <a:rPr lang="en-US" sz="1800" b="1" dirty="0" smtClean="0">
                <a:solidFill>
                  <a:srgbClr val="C00000"/>
                </a:solidFill>
              </a:rPr>
              <a:t>=radius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def </a:t>
            </a:r>
            <a:r>
              <a:rPr lang="en-US" sz="1800" b="1" dirty="0" err="1" smtClean="0">
                <a:solidFill>
                  <a:srgbClr val="C00000"/>
                </a:solidFill>
              </a:rPr>
              <a:t>cal_area</a:t>
            </a:r>
            <a:r>
              <a:rPr lang="en-US" sz="1800" b="1" dirty="0" smtClean="0">
                <a:solidFill>
                  <a:srgbClr val="C00000"/>
                </a:solidFill>
              </a:rPr>
              <a:t>(self):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</a:t>
            </a:r>
            <a:r>
              <a:rPr lang="en-US" sz="1800" b="1" dirty="0" err="1" smtClean="0">
                <a:solidFill>
                  <a:srgbClr val="0070C0"/>
                </a:solidFill>
              </a:rPr>
              <a:t>Circle.pi</a:t>
            </a:r>
            <a:r>
              <a:rPr lang="en-US" sz="1800" b="1" dirty="0" smtClean="0">
                <a:solidFill>
                  <a:srgbClr val="0070C0"/>
                </a:solidFill>
              </a:rPr>
              <a:t>=3.14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</a:t>
            </a:r>
            <a:r>
              <a:rPr lang="en-US" sz="1800" b="1" dirty="0" err="1" smtClean="0">
                <a:solidFill>
                  <a:srgbClr val="C00000"/>
                </a:solidFill>
              </a:rPr>
              <a:t>self.area</a:t>
            </a:r>
            <a:r>
              <a:rPr lang="en-US" sz="1800" b="1" dirty="0" smtClean="0">
                <a:solidFill>
                  <a:srgbClr val="C00000"/>
                </a:solidFill>
              </a:rPr>
              <a:t>=</a:t>
            </a:r>
            <a:r>
              <a:rPr lang="en-US" sz="1800" b="1" dirty="0" err="1" smtClean="0">
                <a:solidFill>
                  <a:srgbClr val="C00000"/>
                </a:solidFill>
              </a:rPr>
              <a:t>Circle.pi</a:t>
            </a:r>
            <a:r>
              <a:rPr lang="en-US" sz="1800" b="1" dirty="0" smtClean="0">
                <a:solidFill>
                  <a:srgbClr val="C00000"/>
                </a:solidFill>
              </a:rPr>
              <a:t> * </a:t>
            </a:r>
            <a:r>
              <a:rPr lang="en-US" sz="1800" b="1" dirty="0" err="1" smtClean="0">
                <a:solidFill>
                  <a:srgbClr val="C00000"/>
                </a:solidFill>
              </a:rPr>
              <a:t>self.radius</a:t>
            </a:r>
            <a:r>
              <a:rPr lang="en-US" sz="1800" b="1" dirty="0" smtClean="0">
                <a:solidFill>
                  <a:srgbClr val="C00000"/>
                </a:solidFill>
              </a:rPr>
              <a:t> ** 2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c1=Circle(10)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c2=Circle(20)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c1.cal_area()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print("radius=",c1.radius,"area=",c1.area,"pi=",</a:t>
            </a:r>
            <a:r>
              <a:rPr lang="en-US" sz="1800" b="1" dirty="0" err="1" smtClean="0">
                <a:solidFill>
                  <a:srgbClr val="0070C0"/>
                </a:solidFill>
              </a:rPr>
              <a:t>Circle.pi</a:t>
            </a:r>
            <a:r>
              <a:rPr lang="en-US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c2.cal_area()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print("radius=",c2.radius,"area=",c2.area,"pi=",</a:t>
            </a:r>
            <a:r>
              <a:rPr lang="en-US" sz="1800" b="1" dirty="0" err="1" smtClean="0">
                <a:solidFill>
                  <a:srgbClr val="0070C0"/>
                </a:solidFill>
              </a:rPr>
              <a:t>Circle.pi</a:t>
            </a:r>
            <a:r>
              <a:rPr lang="en-US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800" b="1" u="sng" dirty="0" smtClean="0"/>
              <a:t>Output:</a:t>
            </a:r>
            <a:endParaRPr lang="en-US" sz="2400" u="sng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86455"/>
            <a:ext cx="6858048" cy="59875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357950" y="1571612"/>
            <a:ext cx="2500330" cy="2071702"/>
          </a:xfrm>
          <a:prstGeom prst="wedgeRectCallout">
            <a:avLst>
              <a:gd name="adj1" fmla="val -188270"/>
              <a:gd name="adj2" fmla="val 20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We have shifted the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decl</a:t>
            </a:r>
            <a:r>
              <a:rPr lang="en-US" sz="1600" b="1" dirty="0" smtClean="0"/>
              <a:t> from </a:t>
            </a:r>
            <a:r>
              <a:rPr lang="en-US" sz="1600" b="1" dirty="0" smtClean="0">
                <a:solidFill>
                  <a:srgbClr val="FFFF00"/>
                </a:solidFill>
              </a:rPr>
              <a:t>class body</a:t>
            </a:r>
            <a:r>
              <a:rPr lang="en-US" sz="1600" b="1" dirty="0" smtClean="0"/>
              <a:t> to </a:t>
            </a:r>
            <a:r>
              <a:rPr lang="en-US" sz="1600" b="1" dirty="0" smtClean="0">
                <a:solidFill>
                  <a:srgbClr val="FFFF00"/>
                </a:solidFill>
              </a:rPr>
              <a:t>method body </a:t>
            </a:r>
            <a:r>
              <a:rPr lang="en-US" sz="1600" b="1" dirty="0" smtClean="0"/>
              <a:t>, but still it will be treated as </a:t>
            </a:r>
            <a:r>
              <a:rPr lang="en-US" sz="1600" b="1" dirty="0" smtClean="0">
                <a:solidFill>
                  <a:srgbClr val="FFFF00"/>
                </a:solidFill>
              </a:rPr>
              <a:t>class variable</a:t>
            </a:r>
            <a:r>
              <a:rPr lang="en-US" sz="1600" b="1" dirty="0" smtClean="0"/>
              <a:t> because we have prefixed it with </a:t>
            </a:r>
            <a:r>
              <a:rPr lang="en-US" sz="1600" b="1" dirty="0" err="1" smtClean="0">
                <a:solidFill>
                  <a:srgbClr val="FFFF00"/>
                </a:solidFill>
              </a:rPr>
              <a:t>classnname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Obtaining Details Of </a:t>
            </a:r>
            <a:br>
              <a:rPr lang="en-US" sz="2800" b="1" dirty="0" smtClean="0"/>
            </a:br>
            <a:r>
              <a:rPr lang="en-US" sz="2800" b="1" dirty="0" smtClean="0"/>
              <a:t>Class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we know , </a:t>
            </a:r>
            <a:r>
              <a:rPr lang="en-IN" sz="2400" b="1" dirty="0" smtClean="0">
                <a:solidFill>
                  <a:srgbClr val="C00000"/>
                </a:solidFill>
              </a:rPr>
              <a:t>class variables </a:t>
            </a:r>
            <a:r>
              <a:rPr lang="en-IN" sz="2400" dirty="0" smtClean="0"/>
              <a:t>are owned by a class itself (i.e., by its definition), so to store their details a class also uses a dictionary called </a:t>
            </a:r>
            <a:r>
              <a:rPr lang="en-IN" sz="2400" b="1" dirty="0" smtClean="0">
                <a:solidFill>
                  <a:srgbClr val="C00000"/>
                </a:solidFill>
              </a:rPr>
              <a:t>__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__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Thus we can see that Python has </a:t>
            </a:r>
            <a:r>
              <a:rPr lang="en-IN" sz="2400" b="1" dirty="0" smtClean="0">
                <a:solidFill>
                  <a:srgbClr val="7030A0"/>
                </a:solidFill>
              </a:rPr>
              <a:t>2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dictionaries</a:t>
            </a:r>
            <a:r>
              <a:rPr lang="en-IN" sz="2400" dirty="0" smtClean="0"/>
              <a:t> called </a:t>
            </a:r>
            <a:r>
              <a:rPr lang="en-IN" sz="2400" b="1" dirty="0" smtClean="0">
                <a:solidFill>
                  <a:srgbClr val="C00000"/>
                </a:solidFill>
              </a:rPr>
              <a:t>__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__ 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One is </a:t>
            </a:r>
            <a:r>
              <a:rPr lang="en-IN" sz="2400" b="1" i="1" dirty="0" smtClean="0">
                <a:solidFill>
                  <a:srgbClr val="0070C0"/>
                </a:solidFill>
              </a:rPr>
              <a:t>&lt;</a:t>
            </a:r>
            <a:r>
              <a:rPr lang="en-IN" sz="2400" b="1" i="1" dirty="0" err="1" smtClean="0">
                <a:solidFill>
                  <a:srgbClr val="0070C0"/>
                </a:solidFill>
              </a:rPr>
              <a:t>class_name</a:t>
            </a:r>
            <a:r>
              <a:rPr lang="en-IN" sz="2400" b="1" i="1" dirty="0" smtClean="0">
                <a:solidFill>
                  <a:srgbClr val="0070C0"/>
                </a:solidFill>
              </a:rPr>
              <a:t>&gt;.__</a:t>
            </a:r>
            <a:r>
              <a:rPr lang="en-IN" sz="2400" b="1" i="1" dirty="0" err="1" smtClean="0">
                <a:solidFill>
                  <a:srgbClr val="0070C0"/>
                </a:solidFill>
              </a:rPr>
              <a:t>dict</a:t>
            </a:r>
            <a:r>
              <a:rPr lang="en-IN" sz="2400" b="1" i="1" dirty="0" smtClean="0">
                <a:solidFill>
                  <a:srgbClr val="0070C0"/>
                </a:solidFill>
              </a:rPr>
              <a:t>__ </a:t>
            </a:r>
            <a:r>
              <a:rPr lang="en-IN" sz="2400" dirty="0" smtClean="0"/>
              <a:t>and the other is </a:t>
            </a:r>
            <a:r>
              <a:rPr lang="en-IN" sz="2400" b="1" i="1" dirty="0" smtClean="0">
                <a:solidFill>
                  <a:srgbClr val="0070C0"/>
                </a:solidFill>
              </a:rPr>
              <a:t>&lt;</a:t>
            </a:r>
            <a:r>
              <a:rPr lang="en-IN" sz="2400" b="1" i="1" dirty="0" err="1" smtClean="0">
                <a:solidFill>
                  <a:srgbClr val="0070C0"/>
                </a:solidFill>
              </a:rPr>
              <a:t>object_ref</a:t>
            </a:r>
            <a:r>
              <a:rPr lang="en-IN" sz="2400" b="1" i="1" dirty="0" smtClean="0">
                <a:solidFill>
                  <a:srgbClr val="0070C0"/>
                </a:solidFill>
              </a:rPr>
              <a:t>&gt;.__</a:t>
            </a:r>
            <a:r>
              <a:rPr lang="en-IN" sz="2400" b="1" i="1" dirty="0" err="1" smtClean="0">
                <a:solidFill>
                  <a:srgbClr val="0070C0"/>
                </a:solidFill>
              </a:rPr>
              <a:t>dict</a:t>
            </a:r>
            <a:r>
              <a:rPr lang="en-IN" sz="2400" b="1" i="1" dirty="0" smtClean="0">
                <a:solidFill>
                  <a:srgbClr val="0070C0"/>
                </a:solidFill>
              </a:rPr>
              <a:t>__</a:t>
            </a:r>
            <a:endParaRPr lang="en-US" sz="2400" b="1" i="1" dirty="0" smtClean="0">
              <a:solidFill>
                <a:srgbClr val="0070C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Introduction To Object Oriented Programming-III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Adding Class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Different Ways To Create A Class Variable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Different Ways To Access A Class Variable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Obtaining Details Of Class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Deleting Class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</a:t>
            </a:r>
            <a:r>
              <a:rPr lang="en-IN" sz="1400" b="1" dirty="0" err="1" smtClean="0">
                <a:solidFill>
                  <a:srgbClr val="C00000"/>
                </a:solidFill>
              </a:rPr>
              <a:t>Emp</a:t>
            </a:r>
            <a:r>
              <a:rPr lang="en-IN" sz="1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err="1" smtClean="0">
                <a:solidFill>
                  <a:srgbClr val="7030A0"/>
                </a:solidFill>
              </a:rPr>
              <a:t>raise_per</a:t>
            </a:r>
            <a:r>
              <a:rPr lang="en-IN" sz="1400" b="1" dirty="0" smtClean="0">
                <a:solidFill>
                  <a:srgbClr val="7030A0"/>
                </a:solidFill>
              </a:rPr>
              <a:t>=7.5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7030A0"/>
                </a:solidFill>
              </a:rPr>
              <a:t>	</a:t>
            </a:r>
            <a:r>
              <a:rPr lang="en-IN" sz="1400" b="1" dirty="0" err="1" smtClean="0">
                <a:solidFill>
                  <a:srgbClr val="7030A0"/>
                </a:solidFill>
              </a:rPr>
              <a:t>comp_name</a:t>
            </a:r>
            <a:r>
              <a:rPr lang="en-IN" sz="1400" b="1" dirty="0" smtClean="0">
                <a:solidFill>
                  <a:srgbClr val="7030A0"/>
                </a:solidFill>
              </a:rPr>
              <a:t>="Google"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self.name="</a:t>
            </a:r>
            <a:r>
              <a:rPr lang="en-IN" sz="1400" b="1" dirty="0" err="1" smtClean="0">
                <a:solidFill>
                  <a:srgbClr val="C00000"/>
                </a:solidFill>
              </a:rPr>
              <a:t>Amit</a:t>
            </a:r>
            <a:r>
              <a:rPr lang="en-IN" sz="14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</a:t>
            </a:r>
            <a:r>
              <a:rPr lang="en-IN" sz="14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400" b="1" dirty="0" smtClean="0">
                <a:solidFill>
                  <a:srgbClr val="C00000"/>
                </a:solidFill>
              </a:rPr>
              <a:t>=24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self.sal=50000.0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e1=</a:t>
            </a:r>
            <a:r>
              <a:rPr lang="en-IN" sz="1400" b="1" dirty="0" err="1" smtClean="0">
                <a:solidFill>
                  <a:srgbClr val="C00000"/>
                </a:solidFill>
              </a:rPr>
              <a:t>Emp</a:t>
            </a:r>
            <a:r>
              <a:rPr lang="en-IN" sz="1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7030A0"/>
                </a:solidFill>
              </a:rPr>
              <a:t>print(</a:t>
            </a:r>
            <a:r>
              <a:rPr lang="en-IN" sz="1400" b="1" dirty="0" err="1" smtClean="0">
                <a:solidFill>
                  <a:srgbClr val="7030A0"/>
                </a:solidFill>
              </a:rPr>
              <a:t>Emp.__dict</a:t>
            </a:r>
            <a:r>
              <a:rPr lang="en-IN" sz="1400" b="1" dirty="0" smtClean="0">
                <a:solidFill>
                  <a:srgbClr val="7030A0"/>
                </a:solidFill>
              </a:rPr>
              <a:t>__)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786323"/>
            <a:ext cx="8858312" cy="1928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many class variables </a:t>
            </a:r>
            <a:br>
              <a:rPr lang="en-US" sz="2800" b="1" dirty="0" smtClean="0"/>
            </a:br>
            <a:r>
              <a:rPr lang="en-US" sz="2800" b="1" dirty="0" smtClean="0"/>
              <a:t>will be created by this code?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i</a:t>
            </a:r>
            <a:r>
              <a:rPr lang="en-IN" sz="18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Sample.j</a:t>
            </a:r>
            <a:r>
              <a:rPr lang="en-IN" sz="18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 f1(self):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Sample.k</a:t>
            </a:r>
            <a:r>
              <a:rPr lang="en-IN" sz="1800" b="1" dirty="0" smtClean="0">
                <a:solidFill>
                  <a:srgbClr val="7030A0"/>
                </a:solidFill>
              </a:rPr>
              <a:t>=30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7030A0"/>
                </a:solidFill>
              </a:rPr>
              <a:t>Sample.m</a:t>
            </a:r>
            <a:r>
              <a:rPr lang="en-IN" sz="1800" b="1" dirty="0" smtClean="0">
                <a:solidFill>
                  <a:srgbClr val="7030A0"/>
                </a:solidFill>
              </a:rPr>
              <a:t>=40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Sample.__dict</a:t>
            </a:r>
            <a:r>
              <a:rPr lang="en-IN" sz="1800" b="1" dirty="0" smtClean="0">
                <a:solidFill>
                  <a:srgbClr val="7030A0"/>
                </a:solidFill>
              </a:rPr>
              <a:t>__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  <a:endParaRPr lang="en-IN" sz="18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89546"/>
            <a:ext cx="8429684" cy="1196974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4214810" y="1428736"/>
            <a:ext cx="4714908" cy="3357586"/>
          </a:xfrm>
          <a:prstGeom prst="wedgeRectCallout">
            <a:avLst>
              <a:gd name="adj1" fmla="val -65009"/>
              <a:gd name="adj2" fmla="val 57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/>
              <a:t>Why the code is showing only </a:t>
            </a:r>
            <a:r>
              <a:rPr lang="en-US" sz="1700" b="1" dirty="0" smtClean="0">
                <a:solidFill>
                  <a:srgbClr val="FFFF00"/>
                </a:solidFill>
              </a:rPr>
              <a:t>2 class variables</a:t>
            </a:r>
            <a:r>
              <a:rPr lang="en-US" sz="1700" b="1" dirty="0" smtClean="0"/>
              <a:t> even though we have </a:t>
            </a:r>
            <a:r>
              <a:rPr lang="en-US" sz="1700" b="1" dirty="0" smtClean="0">
                <a:solidFill>
                  <a:srgbClr val="FFFF00"/>
                </a:solidFill>
              </a:rPr>
              <a:t>4</a:t>
            </a:r>
            <a:r>
              <a:rPr lang="en-US" sz="1700" b="1" dirty="0" smtClean="0"/>
              <a:t> ?</a:t>
            </a:r>
          </a:p>
          <a:p>
            <a:pPr algn="ctr"/>
            <a:endParaRPr lang="en-US" sz="1700" b="1" dirty="0" smtClean="0"/>
          </a:p>
          <a:p>
            <a:pPr algn="ctr"/>
            <a:r>
              <a:rPr lang="en-US" sz="1700" b="1" dirty="0" smtClean="0"/>
              <a:t>This is because the class variable </a:t>
            </a:r>
            <a:r>
              <a:rPr lang="en-US" sz="1700" b="1" dirty="0" smtClean="0">
                <a:solidFill>
                  <a:srgbClr val="FFFF00"/>
                </a:solidFill>
              </a:rPr>
              <a:t>k</a:t>
            </a:r>
            <a:r>
              <a:rPr lang="en-US" sz="1700" b="1" dirty="0" smtClean="0"/>
              <a:t> will only be created when </a:t>
            </a:r>
            <a:r>
              <a:rPr lang="en-US" sz="1700" b="1" dirty="0" smtClean="0">
                <a:solidFill>
                  <a:srgbClr val="FFFF00"/>
                </a:solidFill>
              </a:rPr>
              <a:t>f1() </a:t>
            </a:r>
            <a:r>
              <a:rPr lang="en-US" sz="1700" b="1" dirty="0" smtClean="0"/>
              <a:t>gets called . Similarly the variable </a:t>
            </a:r>
            <a:r>
              <a:rPr lang="en-US" sz="1700" b="1" dirty="0" smtClean="0">
                <a:solidFill>
                  <a:srgbClr val="FFFF00"/>
                </a:solidFill>
              </a:rPr>
              <a:t>j </a:t>
            </a:r>
            <a:r>
              <a:rPr lang="en-US" sz="1700" b="1" dirty="0" smtClean="0"/>
              <a:t>will be created when we will create any object of the class . But since </a:t>
            </a:r>
            <a:r>
              <a:rPr lang="en-US" sz="1700" b="1" dirty="0" smtClean="0">
                <a:solidFill>
                  <a:srgbClr val="FFFF00"/>
                </a:solidFill>
              </a:rPr>
              <a:t>we didn’t create any object </a:t>
            </a:r>
            <a:r>
              <a:rPr lang="en-US" sz="1700" b="1" dirty="0" smtClean="0"/>
              <a:t>nor </a:t>
            </a:r>
            <a:r>
              <a:rPr lang="en-US" sz="1700" b="1" dirty="0" smtClean="0">
                <a:solidFill>
                  <a:srgbClr val="FFFF00"/>
                </a:solidFill>
              </a:rPr>
              <a:t>we have called the method   f1( ) </a:t>
            </a:r>
            <a:r>
              <a:rPr lang="en-US" sz="1700" b="1" dirty="0" smtClean="0"/>
              <a:t>so only </a:t>
            </a:r>
            <a:r>
              <a:rPr lang="en-US" sz="1700" b="1" dirty="0" smtClean="0">
                <a:solidFill>
                  <a:srgbClr val="FFFF00"/>
                </a:solidFill>
              </a:rPr>
              <a:t>2 class variables </a:t>
            </a:r>
            <a:r>
              <a:rPr lang="en-US" sz="1700" b="1" dirty="0" smtClean="0"/>
              <a:t>are there called </a:t>
            </a:r>
            <a:r>
              <a:rPr lang="en-US" sz="1700" b="1" dirty="0" err="1" smtClean="0">
                <a:solidFill>
                  <a:srgbClr val="FFFF00"/>
                </a:solidFill>
              </a:rPr>
              <a:t>i</a:t>
            </a:r>
            <a:r>
              <a:rPr lang="en-US" sz="1700" b="1" dirty="0" smtClean="0"/>
              <a:t> and </a:t>
            </a:r>
            <a:r>
              <a:rPr lang="en-US" sz="1700" b="1" dirty="0" smtClean="0">
                <a:solidFill>
                  <a:srgbClr val="FFFF00"/>
                </a:solidFill>
              </a:rPr>
              <a:t>m</a:t>
            </a:r>
            <a:r>
              <a:rPr lang="en-US" sz="1700" b="1" dirty="0" smtClean="0"/>
              <a:t>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many class variables </a:t>
            </a:r>
            <a:br>
              <a:rPr lang="en-US" sz="2800" b="1" dirty="0" smtClean="0"/>
            </a:br>
            <a:r>
              <a:rPr lang="en-US" sz="2800" b="1" dirty="0" smtClean="0"/>
              <a:t>will be created by this code?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i</a:t>
            </a:r>
            <a:r>
              <a:rPr lang="en-IN" sz="18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Sample.j</a:t>
            </a:r>
            <a:r>
              <a:rPr lang="en-IN" sz="18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f1(self):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Sample.k</a:t>
            </a:r>
            <a:r>
              <a:rPr lang="en-IN" sz="1800" b="1" dirty="0" smtClean="0">
                <a:solidFill>
                  <a:srgbClr val="7030A0"/>
                </a:solidFill>
              </a:rPr>
              <a:t>=30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7030A0"/>
                </a:solidFill>
              </a:rPr>
              <a:t>Sample.m</a:t>
            </a:r>
            <a:r>
              <a:rPr lang="en-IN" sz="1800" b="1" dirty="0" smtClean="0">
                <a:solidFill>
                  <a:srgbClr val="7030A0"/>
                </a:solidFill>
              </a:rPr>
              <a:t>=40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s1=Sample()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929198"/>
            <a:ext cx="8715436" cy="1428760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5857884" y="2571744"/>
            <a:ext cx="2786082" cy="1500198"/>
          </a:xfrm>
          <a:prstGeom prst="wedgeRectCallout">
            <a:avLst>
              <a:gd name="adj1" fmla="val -136922"/>
              <a:gd name="adj2" fmla="val 107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Three </a:t>
            </a:r>
            <a:r>
              <a:rPr lang="en-US" b="1" dirty="0" smtClean="0">
                <a:solidFill>
                  <a:srgbClr val="FFFF00"/>
                </a:solidFill>
              </a:rPr>
              <a:t>class variables </a:t>
            </a:r>
            <a:r>
              <a:rPr lang="en-US" b="1" dirty="0" smtClean="0"/>
              <a:t>will be created by the code called 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err="1" smtClean="0"/>
              <a:t>,</a:t>
            </a:r>
            <a:r>
              <a:rPr lang="en-US" b="1" dirty="0" err="1" smtClean="0">
                <a:solidFill>
                  <a:srgbClr val="FFFF00"/>
                </a:solidFill>
              </a:rPr>
              <a:t>j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FF00"/>
                </a:solidFill>
              </a:rPr>
              <a:t>m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many class variables </a:t>
            </a:r>
            <a:br>
              <a:rPr lang="en-US" sz="2800" b="1" dirty="0" smtClean="0"/>
            </a:br>
            <a:r>
              <a:rPr lang="en-US" sz="2800" b="1" dirty="0" smtClean="0"/>
              <a:t>will be created by this code?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i</a:t>
            </a:r>
            <a:r>
              <a:rPr lang="en-IN" sz="18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Sample.j</a:t>
            </a:r>
            <a:r>
              <a:rPr lang="en-IN" sz="18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f1(self):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Sample.k</a:t>
            </a:r>
            <a:r>
              <a:rPr lang="en-IN" sz="1800" b="1" dirty="0" smtClean="0">
                <a:solidFill>
                  <a:srgbClr val="7030A0"/>
                </a:solidFill>
              </a:rPr>
              <a:t>=30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7030A0"/>
                </a:solidFill>
              </a:rPr>
              <a:t>Sample.m</a:t>
            </a:r>
            <a:r>
              <a:rPr lang="en-IN" sz="1800" b="1" dirty="0" smtClean="0">
                <a:solidFill>
                  <a:srgbClr val="7030A0"/>
                </a:solidFill>
              </a:rPr>
              <a:t>=40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s1=Sample()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S2=Sample()</a:t>
            </a:r>
            <a:endParaRPr lang="en-IN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214950"/>
            <a:ext cx="8715436" cy="1143008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5143504" y="1500174"/>
            <a:ext cx="3786214" cy="2071702"/>
          </a:xfrm>
          <a:prstGeom prst="wedgeRectCallout">
            <a:avLst>
              <a:gd name="adj1" fmla="val -95899"/>
              <a:gd name="adj2" fmla="val 124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Still only three </a:t>
            </a:r>
            <a:r>
              <a:rPr lang="en-US" b="1" dirty="0" smtClean="0">
                <a:solidFill>
                  <a:srgbClr val="FFFF00"/>
                </a:solidFill>
              </a:rPr>
              <a:t>class variables </a:t>
            </a:r>
            <a:r>
              <a:rPr lang="en-US" b="1" dirty="0" smtClean="0"/>
              <a:t>will be created by the code called 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err="1" smtClean="0"/>
              <a:t>,</a:t>
            </a:r>
            <a:r>
              <a:rPr lang="en-US" b="1" dirty="0" err="1" smtClean="0">
                <a:solidFill>
                  <a:srgbClr val="FFFF00"/>
                </a:solidFill>
              </a:rPr>
              <a:t>j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FF00"/>
                </a:solidFill>
              </a:rPr>
              <a:t>m </a:t>
            </a:r>
            <a:r>
              <a:rPr lang="en-US" b="1" dirty="0" smtClean="0">
                <a:solidFill>
                  <a:schemeClr val="bg1"/>
                </a:solidFill>
              </a:rPr>
              <a:t>because </a:t>
            </a:r>
            <a:r>
              <a:rPr lang="en-US" b="1" dirty="0" smtClean="0">
                <a:solidFill>
                  <a:srgbClr val="FFFF00"/>
                </a:solidFill>
              </a:rPr>
              <a:t>class variables </a:t>
            </a:r>
            <a:r>
              <a:rPr lang="en-US" b="1" dirty="0" smtClean="0">
                <a:solidFill>
                  <a:schemeClr val="bg1"/>
                </a:solidFill>
              </a:rPr>
              <a:t>are not created </a:t>
            </a:r>
            <a:r>
              <a:rPr lang="en-US" b="1" dirty="0" smtClean="0">
                <a:solidFill>
                  <a:srgbClr val="FFFF00"/>
                </a:solidFill>
              </a:rPr>
              <a:t>per instance basis </a:t>
            </a:r>
            <a:r>
              <a:rPr lang="en-US" b="1" dirty="0" smtClean="0">
                <a:solidFill>
                  <a:schemeClr val="bg1"/>
                </a:solidFill>
              </a:rPr>
              <a:t>rather there is only </a:t>
            </a:r>
            <a:r>
              <a:rPr lang="en-US" b="1" dirty="0" smtClean="0">
                <a:solidFill>
                  <a:srgbClr val="FFFF00"/>
                </a:solidFill>
              </a:rPr>
              <a:t>1 copy </a:t>
            </a:r>
            <a:r>
              <a:rPr lang="en-US" b="1" dirty="0" smtClean="0">
                <a:solidFill>
                  <a:schemeClr val="bg1"/>
                </a:solidFill>
              </a:rPr>
              <a:t>shared by all the objects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many class variables </a:t>
            </a:r>
            <a:br>
              <a:rPr lang="en-US" sz="2800" b="1" dirty="0" smtClean="0"/>
            </a:br>
            <a:r>
              <a:rPr lang="en-US" sz="2800" b="1" dirty="0" smtClean="0"/>
              <a:t>will be created by this code?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</a:t>
            </a:r>
            <a:r>
              <a:rPr lang="en-IN" sz="1600" b="1" dirty="0" err="1" smtClean="0">
                <a:solidFill>
                  <a:srgbClr val="7030A0"/>
                </a:solidFill>
              </a:rPr>
              <a:t>i</a:t>
            </a:r>
            <a:r>
              <a:rPr lang="en-IN" sz="16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7030A0"/>
                </a:solidFill>
              </a:rPr>
              <a:t>Sample.j</a:t>
            </a:r>
            <a:r>
              <a:rPr lang="en-IN" sz="16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f1(self):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7030A0"/>
                </a:solidFill>
              </a:rPr>
              <a:t>Sample.k</a:t>
            </a:r>
            <a:r>
              <a:rPr lang="en-IN" sz="1600" b="1" dirty="0" smtClean="0">
                <a:solidFill>
                  <a:srgbClr val="7030A0"/>
                </a:solidFill>
              </a:rPr>
              <a:t>=30</a:t>
            </a:r>
          </a:p>
          <a:p>
            <a:pPr>
              <a:buNone/>
            </a:pPr>
            <a:r>
              <a:rPr lang="en-IN" sz="1600" b="1" dirty="0" err="1" smtClean="0">
                <a:solidFill>
                  <a:srgbClr val="7030A0"/>
                </a:solidFill>
              </a:rPr>
              <a:t>Sample.m</a:t>
            </a:r>
            <a:r>
              <a:rPr lang="en-IN" sz="1600" b="1" dirty="0" smtClean="0">
                <a:solidFill>
                  <a:srgbClr val="7030A0"/>
                </a:solidFill>
              </a:rPr>
              <a:t>=40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s1=Sample()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s2=Sample()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s1.f1()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s2.f1()</a:t>
            </a:r>
            <a:endParaRPr lang="en-IN" sz="16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</a:t>
            </a:r>
            <a:r>
              <a:rPr lang="en-IN" sz="16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600" b="1" dirty="0" smtClean="0">
                <a:solidFill>
                  <a:srgbClr val="C00000"/>
                </a:solidFill>
              </a:rPr>
              <a:t>__)</a:t>
            </a:r>
            <a:endParaRPr lang="en-US" sz="1600" b="1" u="sng" dirty="0" smtClean="0"/>
          </a:p>
          <a:p>
            <a:pPr>
              <a:buNone/>
            </a:pPr>
            <a:r>
              <a:rPr lang="en-US" sz="18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5440748"/>
            <a:ext cx="8858312" cy="127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</a:t>
            </a:r>
            <a:r>
              <a:rPr lang="en-IN" sz="1600" b="1" dirty="0" err="1" smtClean="0">
                <a:solidFill>
                  <a:srgbClr val="7030A0"/>
                </a:solidFill>
              </a:rPr>
              <a:t>i</a:t>
            </a:r>
            <a:r>
              <a:rPr lang="en-IN" sz="16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smtClean="0">
                <a:solidFill>
                  <a:srgbClr val="7030A0"/>
                </a:solidFill>
              </a:rPr>
              <a:t>print("Constructor called. . .")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Sample.i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self.i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f1(self):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smtClean="0">
                <a:solidFill>
                  <a:srgbClr val="7030A0"/>
                </a:solidFill>
              </a:rPr>
              <a:t>print("f1 called. . .")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Sample.i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self.i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s1.f1()</a:t>
            </a:r>
          </a:p>
          <a:p>
            <a:pPr>
              <a:buNone/>
            </a:pPr>
            <a:r>
              <a:rPr lang="en-US" sz="18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429264"/>
            <a:ext cx="3571900" cy="127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self.i</a:t>
            </a:r>
            <a:r>
              <a:rPr lang="en-IN" sz="24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16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16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643578"/>
            <a:ext cx="428628" cy="415233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143504" y="1500174"/>
            <a:ext cx="3786214" cy="3571900"/>
          </a:xfrm>
          <a:prstGeom prst="wedgeRectCallout">
            <a:avLst>
              <a:gd name="adj1" fmla="val -125344"/>
              <a:gd name="adj2" fmla="val 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As mentioned previously , if we use </a:t>
            </a:r>
            <a:r>
              <a:rPr lang="en-US" b="1" dirty="0" smtClean="0">
                <a:solidFill>
                  <a:srgbClr val="FFFF00"/>
                </a:solidFill>
              </a:rPr>
              <a:t>self</a:t>
            </a:r>
            <a:r>
              <a:rPr lang="en-US" b="1" dirty="0" smtClean="0">
                <a:solidFill>
                  <a:schemeClr val="bg1"/>
                </a:solidFill>
              </a:rPr>
              <a:t> or </a:t>
            </a:r>
            <a:r>
              <a:rPr lang="en-US" b="1" dirty="0" smtClean="0">
                <a:solidFill>
                  <a:srgbClr val="FFFF00"/>
                </a:solidFill>
              </a:rPr>
              <a:t>object reference </a:t>
            </a:r>
            <a:r>
              <a:rPr lang="en-US" b="1" dirty="0" smtClean="0">
                <a:solidFill>
                  <a:schemeClr val="bg1"/>
                </a:solidFill>
              </a:rPr>
              <a:t>to </a:t>
            </a:r>
            <a:r>
              <a:rPr lang="en-US" b="1" dirty="0" smtClean="0">
                <a:solidFill>
                  <a:srgbClr val="FFFF00"/>
                </a:solidFill>
              </a:rPr>
              <a:t>modify</a:t>
            </a:r>
            <a:r>
              <a:rPr lang="en-US" b="1" dirty="0" smtClean="0">
                <a:solidFill>
                  <a:schemeClr val="bg1"/>
                </a:solidFill>
              </a:rPr>
              <a:t> a </a:t>
            </a:r>
            <a:r>
              <a:rPr lang="en-US" b="1" dirty="0" smtClean="0">
                <a:solidFill>
                  <a:srgbClr val="FFFF00"/>
                </a:solidFill>
              </a:rPr>
              <a:t>class variable </a:t>
            </a:r>
            <a:r>
              <a:rPr lang="en-US" b="1" dirty="0" smtClean="0">
                <a:solidFill>
                  <a:schemeClr val="bg1"/>
                </a:solidFill>
              </a:rPr>
              <a:t>, then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>
                <a:solidFill>
                  <a:schemeClr val="bg1"/>
                </a:solidFill>
              </a:rPr>
              <a:t> does not </a:t>
            </a:r>
            <a:r>
              <a:rPr lang="en-US" b="1" dirty="0" smtClean="0">
                <a:solidFill>
                  <a:srgbClr val="FFFF00"/>
                </a:solidFill>
              </a:rPr>
              <a:t>modify </a:t>
            </a:r>
            <a:r>
              <a:rPr lang="en-US" b="1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class variable </a:t>
            </a:r>
            <a:r>
              <a:rPr lang="en-US" b="1" dirty="0" smtClean="0">
                <a:solidFill>
                  <a:schemeClr val="bg1"/>
                </a:solidFill>
              </a:rPr>
              <a:t>. Rather it creates a new </a:t>
            </a:r>
            <a:r>
              <a:rPr lang="en-US" b="1" dirty="0" smtClean="0">
                <a:solidFill>
                  <a:srgbClr val="FFFF00"/>
                </a:solidFill>
              </a:rPr>
              <a:t>instance variable</a:t>
            </a:r>
            <a:r>
              <a:rPr lang="en-US" b="1" dirty="0" smtClean="0">
                <a:solidFill>
                  <a:schemeClr val="bg1"/>
                </a:solidFill>
              </a:rPr>
              <a:t> inside the </a:t>
            </a:r>
            <a:r>
              <a:rPr lang="en-US" b="1" dirty="0" smtClean="0">
                <a:solidFill>
                  <a:srgbClr val="FFFF00"/>
                </a:solidFill>
              </a:rPr>
              <a:t>object’s memory area </a:t>
            </a:r>
            <a:r>
              <a:rPr lang="en-US" b="1" dirty="0" smtClean="0">
                <a:solidFill>
                  <a:schemeClr val="bg1"/>
                </a:solidFill>
              </a:rPr>
              <a:t>by the </a:t>
            </a:r>
            <a:r>
              <a:rPr lang="en-US" b="1" dirty="0" smtClean="0">
                <a:solidFill>
                  <a:srgbClr val="FFFF00"/>
                </a:solidFill>
              </a:rPr>
              <a:t>same name.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  in our case </a:t>
            </a:r>
            <a:r>
              <a:rPr lang="en-US" b="1" dirty="0" smtClean="0">
                <a:solidFill>
                  <a:srgbClr val="FFFF00"/>
                </a:solidFill>
              </a:rPr>
              <a:t>2 variables </a:t>
            </a:r>
            <a:r>
              <a:rPr lang="en-US" b="1" dirty="0" smtClean="0">
                <a:solidFill>
                  <a:schemeClr val="bg1"/>
                </a:solidFill>
              </a:rPr>
              <a:t>by the name 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are created . </a:t>
            </a:r>
            <a:r>
              <a:rPr lang="en-US" b="1" dirty="0" smtClean="0">
                <a:solidFill>
                  <a:srgbClr val="FFFF00"/>
                </a:solidFill>
              </a:rPr>
              <a:t>One</a:t>
            </a:r>
            <a:r>
              <a:rPr lang="en-US" b="1" dirty="0" smtClean="0">
                <a:solidFill>
                  <a:schemeClr val="bg1"/>
                </a:solidFill>
              </a:rPr>
              <a:t> as </a:t>
            </a:r>
            <a:r>
              <a:rPr lang="en-US" b="1" dirty="0" smtClean="0">
                <a:solidFill>
                  <a:srgbClr val="FFFF00"/>
                </a:solidFill>
              </a:rPr>
              <a:t>class variable </a:t>
            </a:r>
            <a:r>
              <a:rPr lang="en-US" b="1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rgbClr val="FFFF00"/>
                </a:solidFill>
              </a:rPr>
              <a:t>other</a:t>
            </a:r>
            <a:r>
              <a:rPr lang="en-US" b="1" dirty="0" smtClean="0">
                <a:solidFill>
                  <a:schemeClr val="bg1"/>
                </a:solidFill>
              </a:rPr>
              <a:t> as </a:t>
            </a:r>
            <a:r>
              <a:rPr lang="en-US" b="1" dirty="0" smtClean="0">
                <a:solidFill>
                  <a:srgbClr val="FFFF00"/>
                </a:solidFill>
              </a:rPr>
              <a:t>instance variable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self.i</a:t>
            </a:r>
            <a:r>
              <a:rPr lang="en-IN" sz="24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print(s1.i)</a:t>
            </a:r>
            <a:endParaRPr lang="en-IN" sz="16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16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53" y="5857892"/>
            <a:ext cx="426509" cy="415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4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print(s1.i)</a:t>
            </a:r>
            <a:endParaRPr lang="en-IN" sz="16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500702"/>
            <a:ext cx="490694" cy="657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i</a:t>
            </a:r>
            <a:r>
              <a:rPr lang="en-IN" sz="20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0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s1.i=30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</a:t>
            </a:r>
            <a:r>
              <a:rPr lang="en-IN" sz="20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0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print(s1.i)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357826"/>
            <a:ext cx="384645" cy="51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Class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Class variables </a:t>
            </a:r>
            <a:r>
              <a:rPr lang="en-US" sz="2400" dirty="0" smtClean="0"/>
              <a:t>are those variables which are defined within the </a:t>
            </a:r>
            <a:r>
              <a:rPr lang="en-IN" sz="2400" b="1" dirty="0" smtClean="0">
                <a:solidFill>
                  <a:srgbClr val="C00000"/>
                </a:solidFill>
              </a:rPr>
              <a:t>class body </a:t>
            </a:r>
            <a:r>
              <a:rPr lang="en-IN" sz="2400" b="1" u="sng" dirty="0" smtClean="0">
                <a:solidFill>
                  <a:srgbClr val="7030A0"/>
                </a:solidFill>
              </a:rPr>
              <a:t>outside any method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They are also called as </a:t>
            </a:r>
            <a:r>
              <a:rPr lang="en-US" sz="2400" b="1" dirty="0" smtClean="0">
                <a:solidFill>
                  <a:srgbClr val="C00000"/>
                </a:solidFill>
              </a:rPr>
              <a:t>static variables </a:t>
            </a:r>
            <a:r>
              <a:rPr lang="en-US" sz="2400" dirty="0" smtClean="0"/>
              <a:t>, although there is no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/>
              <a:t> keyword used with them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i</a:t>
            </a:r>
            <a:r>
              <a:rPr lang="en-IN" sz="20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err="1" smtClean="0">
                <a:solidFill>
                  <a:srgbClr val="7030A0"/>
                </a:solidFill>
              </a:rPr>
              <a:t>self.j</a:t>
            </a:r>
            <a:r>
              <a:rPr lang="en-IN" sz="20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s2=Sample()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s1.i=100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s1.j=200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print(s1.i,s1.j)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print(s2.i,s2.j)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643578"/>
            <a:ext cx="1143008" cy="473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i</a:t>
            </a:r>
            <a:r>
              <a:rPr lang="en-IN" sz="20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f1(self):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err="1" smtClean="0">
                <a:solidFill>
                  <a:srgbClr val="7030A0"/>
                </a:solidFill>
              </a:rPr>
              <a:t>self.j</a:t>
            </a:r>
            <a:r>
              <a:rPr lang="en-IN" sz="20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s2=Sample()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s1.i=100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s1.j=200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print(s1.i,s1.j)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print(s2.i,s2.j)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5643578"/>
            <a:ext cx="8001056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Deleting Class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</a:t>
            </a:r>
            <a:r>
              <a:rPr lang="en-US" sz="2400" b="1" dirty="0" smtClean="0">
                <a:solidFill>
                  <a:srgbClr val="C00000"/>
                </a:solidFill>
              </a:rPr>
              <a:t>delete/remove</a:t>
            </a:r>
            <a:r>
              <a:rPr lang="en-US" sz="2400" dirty="0" smtClean="0"/>
              <a:t> instance variables in 2 ways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b="1" dirty="0" smtClean="0">
                <a:solidFill>
                  <a:srgbClr val="0070C0"/>
                </a:solidFill>
              </a:rPr>
              <a:t>del </a:t>
            </a:r>
            <a:r>
              <a:rPr lang="en-US" sz="2000" b="1" dirty="0" err="1" smtClean="0">
                <a:solidFill>
                  <a:srgbClr val="0070C0"/>
                </a:solidFill>
              </a:rPr>
              <a:t>classname</a:t>
            </a:r>
            <a:r>
              <a:rPr lang="en-US" sz="2000" b="1" dirty="0" smtClean="0">
                <a:solidFill>
                  <a:srgbClr val="0070C0"/>
                </a:solidFill>
              </a:rPr>
              <a:t> .&lt;</a:t>
            </a:r>
            <a:r>
              <a:rPr lang="en-US" sz="2000" b="1" dirty="0" err="1" smtClean="0">
                <a:solidFill>
                  <a:srgbClr val="0070C0"/>
                </a:solidFill>
              </a:rPr>
              <a:t>var_name</a:t>
            </a:r>
            <a:r>
              <a:rPr lang="en-US" sz="2000" b="1" dirty="0" smtClean="0">
                <a:solidFill>
                  <a:srgbClr val="0070C0"/>
                </a:solidFill>
              </a:rPr>
              <a:t>&gt; </a:t>
            </a:r>
            <a:r>
              <a:rPr lang="en-US" sz="2000" dirty="0" smtClean="0">
                <a:solidFill>
                  <a:schemeClr val="tx1"/>
                </a:solidFill>
              </a:rPr>
              <a:t>from anywhere in the program</a:t>
            </a:r>
          </a:p>
          <a:p>
            <a:endParaRPr lang="en-US" sz="2000" dirty="0" smtClean="0"/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b="1" dirty="0" smtClean="0">
                <a:solidFill>
                  <a:srgbClr val="0070C0"/>
                </a:solidFill>
              </a:rPr>
              <a:t>del </a:t>
            </a:r>
            <a:r>
              <a:rPr lang="en-US" sz="2000" b="1" dirty="0" err="1" smtClean="0">
                <a:solidFill>
                  <a:srgbClr val="0070C0"/>
                </a:solidFill>
              </a:rPr>
              <a:t>cls</a:t>
            </a:r>
            <a:r>
              <a:rPr lang="en-US" sz="2000" b="1" dirty="0" smtClean="0">
                <a:solidFill>
                  <a:srgbClr val="0070C0"/>
                </a:solidFill>
              </a:rPr>
              <a:t>.&lt;</a:t>
            </a:r>
            <a:r>
              <a:rPr lang="en-US" sz="2000" b="1" dirty="0" err="1" smtClean="0">
                <a:solidFill>
                  <a:srgbClr val="0070C0"/>
                </a:solidFill>
              </a:rPr>
              <a:t>var_name</a:t>
            </a:r>
            <a:r>
              <a:rPr lang="en-US" sz="2000" b="1" dirty="0" smtClean="0">
                <a:solidFill>
                  <a:srgbClr val="0070C0"/>
                </a:solidFill>
              </a:rPr>
              <a:t>&gt; </a:t>
            </a:r>
            <a:r>
              <a:rPr lang="en-US" sz="2000" dirty="0" smtClean="0">
                <a:solidFill>
                  <a:schemeClr val="tx1"/>
                </a:solidFill>
              </a:rPr>
              <a:t>from </a:t>
            </a:r>
            <a:r>
              <a:rPr lang="en-US" sz="2000" b="1" dirty="0" err="1" smtClean="0">
                <a:solidFill>
                  <a:srgbClr val="C00000"/>
                </a:solidFill>
              </a:rPr>
              <a:t>classmethod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b="1" u="sng" dirty="0" smtClean="0"/>
              <a:t>Special Note</a:t>
            </a:r>
            <a:r>
              <a:rPr lang="en-US" sz="2400" dirty="0" smtClean="0"/>
              <a:t>: We cannot </a:t>
            </a:r>
            <a:r>
              <a:rPr lang="en-US" sz="2400" b="1" dirty="0" smtClean="0">
                <a:solidFill>
                  <a:srgbClr val="7030A0"/>
                </a:solidFill>
              </a:rPr>
              <a:t>delete</a:t>
            </a:r>
            <a:r>
              <a:rPr lang="en-US" sz="2400" dirty="0" smtClean="0"/>
              <a:t> a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 </a:t>
            </a:r>
            <a:r>
              <a:rPr lang="en-US" sz="2400" dirty="0" smtClean="0"/>
              <a:t>using </a:t>
            </a:r>
            <a:r>
              <a:rPr lang="en-US" sz="2400" b="1" dirty="0" smtClean="0">
                <a:solidFill>
                  <a:srgbClr val="C00000"/>
                </a:solidFill>
              </a:rPr>
              <a:t>object reference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, otherwise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will throw </a:t>
            </a:r>
            <a:r>
              <a:rPr lang="en-US" sz="2400" b="1" dirty="0" err="1" smtClean="0">
                <a:solidFill>
                  <a:srgbClr val="C00000"/>
                </a:solidFill>
              </a:rPr>
              <a:t>AttributeError</a:t>
            </a:r>
            <a:r>
              <a:rPr lang="en-US" sz="2400" dirty="0" smtClean="0"/>
              <a:t> exception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i</a:t>
            </a:r>
            <a:r>
              <a:rPr lang="en-IN" sz="18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7030A0"/>
                </a:solidFill>
              </a:rPr>
              <a:t>del 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Sample.i</a:t>
            </a:r>
            <a:endParaRPr lang="en-IN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  <a:endParaRPr lang="en-IN" sz="18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357826"/>
            <a:ext cx="8358245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i</a:t>
            </a:r>
            <a:r>
              <a:rPr lang="en-IN" sz="18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7030A0"/>
                </a:solidFill>
              </a:rPr>
              <a:t>del </a:t>
            </a:r>
            <a:r>
              <a:rPr lang="en-IN" sz="1800" b="1" dirty="0" err="1" smtClean="0">
                <a:solidFill>
                  <a:srgbClr val="7030A0"/>
                </a:solidFill>
              </a:rPr>
              <a:t>self.i</a:t>
            </a:r>
            <a:endParaRPr lang="en-IN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  <a:endParaRPr lang="en-IN" sz="18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5214950"/>
            <a:ext cx="8858311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i</a:t>
            </a:r>
            <a:r>
              <a:rPr lang="en-IN" sz="1800" b="1" dirty="0" smtClean="0">
                <a:solidFill>
                  <a:srgbClr val="C0000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0070C0"/>
                </a:solidFill>
              </a:rPr>
              <a:t>del </a:t>
            </a:r>
            <a:r>
              <a:rPr lang="en-IN" sz="1800" b="1" dirty="0" err="1" smtClean="0">
                <a:solidFill>
                  <a:srgbClr val="0070C0"/>
                </a:solidFill>
              </a:rPr>
              <a:t>Sample.i</a:t>
            </a:r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70C0"/>
                </a:solidFill>
              </a:rPr>
              <a:t>del </a:t>
            </a:r>
            <a:r>
              <a:rPr lang="en-IN" sz="1800" b="1" dirty="0" err="1" smtClean="0">
                <a:solidFill>
                  <a:srgbClr val="0070C0"/>
                </a:solidFill>
              </a:rPr>
              <a:t>Sample.i</a:t>
            </a:r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  <a:endParaRPr lang="en-IN" sz="18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5572140"/>
            <a:ext cx="8786874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Class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are </a:t>
            </a:r>
            <a:r>
              <a:rPr lang="en-IN" sz="2400" b="1" dirty="0" smtClean="0">
                <a:solidFill>
                  <a:srgbClr val="C00000"/>
                </a:solidFill>
              </a:rPr>
              <a:t>shared by all instances </a:t>
            </a:r>
            <a:r>
              <a:rPr lang="en-IN" sz="2400" dirty="0" smtClean="0"/>
              <a:t>of the class and </a:t>
            </a:r>
            <a:r>
              <a:rPr lang="en-IN" sz="2400" b="1" dirty="0" smtClean="0">
                <a:solidFill>
                  <a:srgbClr val="C00000"/>
                </a:solidFill>
              </a:rPr>
              <a:t>have the same value</a:t>
            </a:r>
            <a:r>
              <a:rPr lang="en-IN" sz="2400" dirty="0" smtClean="0"/>
              <a:t> for each instance of the class.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They have a </a:t>
            </a:r>
            <a:r>
              <a:rPr lang="en-IN" sz="2400" b="1" dirty="0" smtClean="0">
                <a:solidFill>
                  <a:srgbClr val="C00000"/>
                </a:solidFill>
              </a:rPr>
              <a:t>single copy </a:t>
            </a:r>
            <a:r>
              <a:rPr lang="en-IN" sz="2400" dirty="0" smtClean="0"/>
              <a:t>maintained at the </a:t>
            </a:r>
            <a:r>
              <a:rPr lang="en-IN" sz="2400" b="1" dirty="0" smtClean="0">
                <a:solidFill>
                  <a:srgbClr val="0070C0"/>
                </a:solidFill>
              </a:rPr>
              <a:t>class level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</a:t>
            </a:r>
            <a:r>
              <a:rPr lang="en-US" sz="2800" b="1" dirty="0" smtClean="0">
                <a:solidFill>
                  <a:srgbClr val="C00000"/>
                </a:solidFill>
              </a:rPr>
              <a:t>Class Level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term </a:t>
            </a:r>
            <a:r>
              <a:rPr lang="en-US" sz="2400" b="1" dirty="0" smtClean="0">
                <a:solidFill>
                  <a:srgbClr val="C00000"/>
                </a:solidFill>
              </a:rPr>
              <a:t>class level </a:t>
            </a:r>
            <a:r>
              <a:rPr lang="en-US" sz="2400" dirty="0" smtClean="0"/>
              <a:t>means inside the </a:t>
            </a:r>
            <a:r>
              <a:rPr lang="en-US" sz="2400" b="1" dirty="0" smtClean="0">
                <a:solidFill>
                  <a:srgbClr val="C00000"/>
                </a:solidFill>
              </a:rPr>
              <a:t>class object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, </a:t>
            </a:r>
            <a:r>
              <a:rPr lang="en-US" sz="2400" b="1" i="1" dirty="0" smtClean="0">
                <a:solidFill>
                  <a:srgbClr val="0070C0"/>
                </a:solidFill>
              </a:rPr>
              <a:t>for every class one special object is created called as </a:t>
            </a:r>
            <a:r>
              <a:rPr lang="en-US" sz="2400" b="1" u="sng" dirty="0" smtClean="0">
                <a:solidFill>
                  <a:srgbClr val="C00000"/>
                </a:solidFill>
              </a:rPr>
              <a:t>class object 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Don’t think it is the same object which we create. No it is not that!</a:t>
            </a:r>
          </a:p>
          <a:p>
            <a:endParaRPr lang="en-US" sz="2400" dirty="0" smtClean="0"/>
          </a:p>
          <a:p>
            <a:r>
              <a:rPr lang="en-US" sz="2400" dirty="0" smtClean="0"/>
              <a:t>Rather , for every class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itself creates an object called as </a:t>
            </a:r>
            <a:r>
              <a:rPr lang="en-US" sz="2400" b="1" dirty="0" smtClean="0">
                <a:solidFill>
                  <a:srgbClr val="C00000"/>
                </a:solidFill>
              </a:rPr>
              <a:t>class object </a:t>
            </a:r>
            <a:r>
              <a:rPr lang="en-US" sz="2400" dirty="0" smtClean="0"/>
              <a:t>and inside this object all the </a:t>
            </a:r>
            <a:r>
              <a:rPr lang="en-US" sz="2400" b="1" dirty="0" smtClean="0">
                <a:solidFill>
                  <a:srgbClr val="C00000"/>
                </a:solidFill>
              </a:rPr>
              <a:t>class / static </a:t>
            </a:r>
            <a:r>
              <a:rPr lang="en-US" sz="2400" dirty="0" smtClean="0"/>
              <a:t>variables live</a:t>
            </a: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When Should </a:t>
            </a:r>
            <a:br>
              <a:rPr lang="en-US" sz="2800" b="1" dirty="0" smtClean="0"/>
            </a:br>
            <a:r>
              <a:rPr lang="en-US" sz="2800" b="1" dirty="0" smtClean="0"/>
              <a:t>We Use </a:t>
            </a:r>
            <a:r>
              <a:rPr lang="en-US" sz="2800" b="1" dirty="0" smtClean="0">
                <a:solidFill>
                  <a:srgbClr val="C00000"/>
                </a:solidFill>
              </a:rPr>
              <a:t>Class Variable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Whenever we don’t want to create a </a:t>
            </a:r>
            <a:r>
              <a:rPr lang="en-US" sz="2400" b="1" dirty="0" smtClean="0">
                <a:solidFill>
                  <a:srgbClr val="C00000"/>
                </a:solidFill>
              </a:rPr>
              <a:t>separate copy </a:t>
            </a:r>
            <a:r>
              <a:rPr lang="en-US" sz="2400" dirty="0" smtClean="0"/>
              <a:t>of the </a:t>
            </a:r>
            <a:r>
              <a:rPr lang="en-US" sz="2400" b="1" dirty="0" smtClean="0">
                <a:solidFill>
                  <a:srgbClr val="C00000"/>
                </a:solidFill>
              </a:rPr>
              <a:t>variable</a:t>
            </a:r>
            <a:r>
              <a:rPr lang="en-US" sz="2400" dirty="0" smtClean="0"/>
              <a:t> for </a:t>
            </a:r>
            <a:r>
              <a:rPr lang="en-US" sz="2400" b="1" dirty="0" smtClean="0">
                <a:solidFill>
                  <a:srgbClr val="C00000"/>
                </a:solidFill>
              </a:rPr>
              <a:t>each object </a:t>
            </a:r>
            <a:r>
              <a:rPr lang="en-US" sz="2400" dirty="0" smtClean="0"/>
              <a:t>, then we can declare it as a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variable.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 :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The variable </a:t>
            </a:r>
            <a:r>
              <a:rPr lang="en-US" sz="1900" b="1" dirty="0" smtClean="0">
                <a:solidFill>
                  <a:srgbClr val="7030A0"/>
                </a:solidFill>
              </a:rPr>
              <a:t>pi</a:t>
            </a:r>
            <a:r>
              <a:rPr lang="en-US" sz="1900" dirty="0" smtClean="0"/>
              <a:t> in a class called </a:t>
            </a:r>
            <a:r>
              <a:rPr lang="en-US" sz="1900" b="1" dirty="0" smtClean="0">
                <a:solidFill>
                  <a:srgbClr val="C00000"/>
                </a:solidFill>
              </a:rPr>
              <a:t>Circle</a:t>
            </a:r>
            <a:r>
              <a:rPr lang="en-US" sz="1900" dirty="0" smtClean="0"/>
              <a:t> can be declared as a </a:t>
            </a:r>
            <a:r>
              <a:rPr lang="en-US" sz="1900" b="1" dirty="0" smtClean="0">
                <a:solidFill>
                  <a:srgbClr val="C00000"/>
                </a:solidFill>
              </a:rPr>
              <a:t>class level variable </a:t>
            </a:r>
            <a:r>
              <a:rPr lang="en-US" sz="1900" dirty="0" smtClean="0"/>
              <a:t>since all </a:t>
            </a:r>
            <a:r>
              <a:rPr lang="en-US" sz="1900" b="1" dirty="0" smtClean="0">
                <a:solidFill>
                  <a:srgbClr val="C00000"/>
                </a:solidFill>
              </a:rPr>
              <a:t>Circle</a:t>
            </a:r>
            <a:r>
              <a:rPr lang="en-US" sz="1900" dirty="0" smtClean="0"/>
              <a:t> </a:t>
            </a:r>
            <a:r>
              <a:rPr lang="en-US" sz="1900" b="1" dirty="0" smtClean="0">
                <a:solidFill>
                  <a:srgbClr val="C00000"/>
                </a:solidFill>
              </a:rPr>
              <a:t>objects</a:t>
            </a:r>
            <a:r>
              <a:rPr lang="en-US" sz="1900" dirty="0" smtClean="0"/>
              <a:t> will have the </a:t>
            </a:r>
            <a:r>
              <a:rPr lang="en-US" sz="1900" b="1" dirty="0" smtClean="0">
                <a:solidFill>
                  <a:srgbClr val="C00000"/>
                </a:solidFill>
              </a:rPr>
              <a:t>same value </a:t>
            </a:r>
            <a:r>
              <a:rPr lang="en-US" sz="1900" dirty="0" smtClean="0"/>
              <a:t>for </a:t>
            </a:r>
            <a:r>
              <a:rPr lang="en-US" sz="1900" b="1" dirty="0" smtClean="0">
                <a:solidFill>
                  <a:srgbClr val="7030A0"/>
                </a:solidFill>
              </a:rPr>
              <a:t>pi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Another example could be a variable called </a:t>
            </a:r>
            <a:r>
              <a:rPr lang="en-US" sz="1900" b="1" dirty="0" err="1" smtClean="0">
                <a:solidFill>
                  <a:srgbClr val="7030A0"/>
                </a:solidFill>
              </a:rPr>
              <a:t>max_marks</a:t>
            </a:r>
            <a:r>
              <a:rPr lang="en-US" sz="1900" dirty="0" smtClean="0"/>
              <a:t> in a class called </a:t>
            </a:r>
            <a:r>
              <a:rPr lang="en-US" sz="1900" b="1" dirty="0" smtClean="0">
                <a:solidFill>
                  <a:srgbClr val="C00000"/>
                </a:solidFill>
              </a:rPr>
              <a:t>Student</a:t>
            </a:r>
            <a:r>
              <a:rPr lang="en-US" sz="1900" dirty="0" smtClean="0"/>
              <a:t> . It </a:t>
            </a:r>
            <a:r>
              <a:rPr lang="en-US" sz="1900" smtClean="0"/>
              <a:t>should also be </a:t>
            </a:r>
            <a:r>
              <a:rPr lang="en-US" sz="1900" dirty="0" smtClean="0"/>
              <a:t>declared at the </a:t>
            </a:r>
            <a:r>
              <a:rPr lang="en-US" sz="1900" b="1" dirty="0" smtClean="0">
                <a:solidFill>
                  <a:srgbClr val="C00000"/>
                </a:solidFill>
              </a:rPr>
              <a:t>class level </a:t>
            </a:r>
            <a:r>
              <a:rPr lang="en-US" sz="1900" dirty="0" smtClean="0"/>
              <a:t>because each </a:t>
            </a:r>
            <a:r>
              <a:rPr lang="en-US" sz="1900" b="1" dirty="0" smtClean="0">
                <a:solidFill>
                  <a:srgbClr val="C00000"/>
                </a:solidFill>
              </a:rPr>
              <a:t>Student </a:t>
            </a:r>
            <a:r>
              <a:rPr lang="en-US" sz="1900" dirty="0" smtClean="0"/>
              <a:t>will have same </a:t>
            </a:r>
            <a:r>
              <a:rPr lang="en-US" sz="1900" b="1" dirty="0" err="1" smtClean="0">
                <a:solidFill>
                  <a:srgbClr val="7030A0"/>
                </a:solidFill>
              </a:rPr>
              <a:t>max_marks</a:t>
            </a:r>
            <a:endParaRPr lang="en-IN" sz="19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Class Variable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We can use a class variable at </a:t>
            </a:r>
            <a:r>
              <a:rPr lang="en-US" sz="2400" b="1" dirty="0" smtClean="0">
                <a:solidFill>
                  <a:srgbClr val="7030A0"/>
                </a:solidFill>
              </a:rPr>
              <a:t>6 places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: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dirty="0" smtClean="0"/>
              <a:t>Inside the </a:t>
            </a:r>
            <a:r>
              <a:rPr lang="en-US" sz="1900" b="1" dirty="0" smtClean="0">
                <a:solidFill>
                  <a:srgbClr val="C00000"/>
                </a:solidFill>
              </a:rPr>
              <a:t>class body </a:t>
            </a:r>
            <a:r>
              <a:rPr lang="en-US" sz="1900" dirty="0" smtClean="0"/>
              <a:t>but </a:t>
            </a:r>
            <a:r>
              <a:rPr lang="en-US" sz="1900" b="1" dirty="0" smtClean="0">
                <a:solidFill>
                  <a:srgbClr val="C00000"/>
                </a:solidFill>
              </a:rPr>
              <a:t>outside any method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Inside the </a:t>
            </a:r>
            <a:r>
              <a:rPr lang="en-US" sz="1900" b="1" dirty="0" smtClean="0">
                <a:solidFill>
                  <a:srgbClr val="C00000"/>
                </a:solidFill>
              </a:rPr>
              <a:t>constructor </a:t>
            </a:r>
            <a:r>
              <a:rPr lang="en-US" sz="1900" dirty="0" smtClean="0"/>
              <a:t>using the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Inside </a:t>
            </a:r>
            <a:r>
              <a:rPr lang="en-US" sz="1900" b="1" dirty="0" smtClean="0">
                <a:solidFill>
                  <a:srgbClr val="C00000"/>
                </a:solidFill>
              </a:rPr>
              <a:t>instance method </a:t>
            </a:r>
            <a:r>
              <a:rPr lang="en-US" sz="1900" dirty="0" smtClean="0"/>
              <a:t>using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Inside </a:t>
            </a:r>
            <a:r>
              <a:rPr lang="en-US" sz="1900" b="1" dirty="0" err="1" smtClean="0">
                <a:solidFill>
                  <a:srgbClr val="C00000"/>
                </a:solidFill>
              </a:rPr>
              <a:t>classmethod</a:t>
            </a:r>
            <a:r>
              <a:rPr lang="en-US" sz="1900" dirty="0" smtClean="0"/>
              <a:t> using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 </a:t>
            </a:r>
            <a:r>
              <a:rPr lang="en-US" sz="1900" dirty="0" smtClean="0"/>
              <a:t>or using the special reference </a:t>
            </a:r>
            <a:r>
              <a:rPr lang="en-US" sz="1900" b="1" dirty="0" err="1" smtClean="0">
                <a:solidFill>
                  <a:srgbClr val="C00000"/>
                </a:solidFill>
              </a:rPr>
              <a:t>cls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Inside </a:t>
            </a:r>
            <a:r>
              <a:rPr lang="en-US" sz="1900" b="1" dirty="0" err="1" smtClean="0">
                <a:solidFill>
                  <a:srgbClr val="C00000"/>
                </a:solidFill>
              </a:rPr>
              <a:t>staticmethod</a:t>
            </a:r>
            <a:r>
              <a:rPr lang="en-US" sz="1900" dirty="0" smtClean="0"/>
              <a:t> using the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From outside the class using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 lvl="1"/>
            <a:endParaRPr lang="en-IN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Declaring Inside Class Body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To declare a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 </a:t>
            </a:r>
            <a:r>
              <a:rPr lang="en-US" sz="2400" dirty="0" smtClean="0"/>
              <a:t>inside class body but outside any method body , we simply declare it below the </a:t>
            </a:r>
            <a:r>
              <a:rPr lang="en-US" sz="2400" b="1" dirty="0" smtClean="0">
                <a:solidFill>
                  <a:srgbClr val="C00000"/>
                </a:solidFill>
              </a:rPr>
              <a:t>class header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&lt;</a:t>
            </a:r>
            <a:r>
              <a:rPr lang="en-US" sz="2400" b="1" dirty="0" err="1" smtClean="0">
                <a:solidFill>
                  <a:srgbClr val="0070C0"/>
                </a:solidFill>
              </a:rPr>
              <a:t>class_name</a:t>
            </a:r>
            <a:r>
              <a:rPr lang="en-US" sz="2400" b="1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</a:rPr>
              <a:t>&lt;</a:t>
            </a:r>
            <a:r>
              <a:rPr lang="en-US" sz="2400" b="1" dirty="0" err="1" smtClean="0">
                <a:solidFill>
                  <a:srgbClr val="00B050"/>
                </a:solidFill>
              </a:rPr>
              <a:t>var_name</a:t>
            </a:r>
            <a:r>
              <a:rPr lang="en-US" sz="2400" b="1" dirty="0" smtClean="0">
                <a:solidFill>
                  <a:srgbClr val="00B050"/>
                </a:solidFill>
              </a:rPr>
              <a:t>&gt;=&lt;value&gt;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__init__(self):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// object specific code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To access the </a:t>
            </a:r>
            <a:r>
              <a:rPr lang="en-US" sz="2400" b="1" dirty="0" smtClean="0">
                <a:solidFill>
                  <a:srgbClr val="C00000"/>
                </a:solidFill>
              </a:rPr>
              <a:t>class level variables </a:t>
            </a:r>
            <a:r>
              <a:rPr lang="en-US" sz="2400" dirty="0" smtClean="0"/>
              <a:t>we use </a:t>
            </a:r>
            <a:r>
              <a:rPr lang="en-US" sz="2400" b="1" dirty="0" smtClean="0">
                <a:solidFill>
                  <a:srgbClr val="C00000"/>
                </a:solidFill>
              </a:rPr>
              <a:t>class name </a:t>
            </a:r>
            <a:r>
              <a:rPr lang="en-US" sz="2400" dirty="0" smtClean="0"/>
              <a:t>before them with </a:t>
            </a:r>
            <a:r>
              <a:rPr lang="en-US" sz="2400" b="1" dirty="0" smtClean="0">
                <a:solidFill>
                  <a:srgbClr val="C00000"/>
                </a:solidFill>
              </a:rPr>
              <a:t>dot operator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786578" y="3786190"/>
            <a:ext cx="1985970" cy="1285884"/>
          </a:xfrm>
          <a:prstGeom prst="wedgeRectCallout">
            <a:avLst>
              <a:gd name="adj1" fmla="val -276322"/>
              <a:gd name="adj2" fmla="val -44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This is called  a          </a:t>
            </a:r>
            <a:r>
              <a:rPr lang="en-US" b="1" dirty="0" smtClean="0">
                <a:solidFill>
                  <a:srgbClr val="FFFF00"/>
                </a:solidFill>
              </a:rPr>
              <a:t>class variable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Access and Modify </a:t>
            </a:r>
            <a:br>
              <a:rPr lang="en-US" sz="2800" b="1" dirty="0" smtClean="0"/>
            </a:br>
            <a:r>
              <a:rPr lang="en-US" sz="2800" b="1" dirty="0" smtClean="0"/>
              <a:t>Class Variables?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must clearly understand the difference between </a:t>
            </a:r>
            <a:r>
              <a:rPr lang="en-US" sz="2400" b="1" dirty="0" smtClean="0">
                <a:solidFill>
                  <a:srgbClr val="C00000"/>
                </a:solidFill>
              </a:rPr>
              <a:t>accessing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modifying</a:t>
            </a:r>
            <a:r>
              <a:rPr lang="en-US" sz="2400" dirty="0" smtClean="0"/>
              <a:t>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Accessing</a:t>
            </a:r>
            <a:r>
              <a:rPr lang="en-US" sz="2400" dirty="0" smtClean="0"/>
              <a:t> means we are just reading the value of the variable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Modifying</a:t>
            </a:r>
            <a:r>
              <a:rPr lang="en-US" sz="2400" dirty="0" smtClean="0"/>
              <a:t> means we are changing it’s value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12773</TotalTime>
  <Words>1243</Words>
  <Application>Microsoft Office PowerPoint</Application>
  <PresentationFormat>On-screen Show (4:3)</PresentationFormat>
  <Paragraphs>539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Civic</vt:lpstr>
      <vt:lpstr>Slide 1</vt:lpstr>
      <vt:lpstr>Today’s Agenda</vt:lpstr>
      <vt:lpstr> Class Variables</vt:lpstr>
      <vt:lpstr> Class Variables</vt:lpstr>
      <vt:lpstr> What Is Class Level ?</vt:lpstr>
      <vt:lpstr> When Should  We Use Class Variable ?</vt:lpstr>
      <vt:lpstr> Using Class Variable</vt:lpstr>
      <vt:lpstr>  Declaring Inside Class Body</vt:lpstr>
      <vt:lpstr> How To Access and Modify  Class Variables?</vt:lpstr>
      <vt:lpstr> How To Access  Class Variables?</vt:lpstr>
      <vt:lpstr> How To Modify Class Variables?</vt:lpstr>
      <vt:lpstr> Example</vt:lpstr>
      <vt:lpstr>Exercise</vt:lpstr>
      <vt:lpstr>Solution</vt:lpstr>
      <vt:lpstr> Declaring Class Variable Inside Constructor</vt:lpstr>
      <vt:lpstr> Example</vt:lpstr>
      <vt:lpstr> Declaring Class Variable Inside Instance Method</vt:lpstr>
      <vt:lpstr> Example</vt:lpstr>
      <vt:lpstr> Obtaining Details Of  Class Variables</vt:lpstr>
      <vt:lpstr>Guess The Output ?</vt:lpstr>
      <vt:lpstr>How many class variables  will be created by this code?</vt:lpstr>
      <vt:lpstr>How many class variables  will be created by this code?</vt:lpstr>
      <vt:lpstr>How many class variables  will be created by this code?</vt:lpstr>
      <vt:lpstr>How many class variables  will be created by this code?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 Deleting Class Variables</vt:lpstr>
      <vt:lpstr>Guess The Output ?</vt:lpstr>
      <vt:lpstr>Guess The Output ?</vt:lpstr>
      <vt:lpstr>Guess The Output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1498</cp:revision>
  <dcterms:created xsi:type="dcterms:W3CDTF">2015-12-21T13:46:48Z</dcterms:created>
  <dcterms:modified xsi:type="dcterms:W3CDTF">2020-04-24T08:27:44Z</dcterms:modified>
</cp:coreProperties>
</file>