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423" r:id="rId3"/>
    <p:sldId id="424" r:id="rId4"/>
    <p:sldId id="450" r:id="rId5"/>
    <p:sldId id="451" r:id="rId6"/>
    <p:sldId id="456" r:id="rId7"/>
    <p:sldId id="452" r:id="rId8"/>
    <p:sldId id="458" r:id="rId9"/>
    <p:sldId id="457" r:id="rId10"/>
    <p:sldId id="453" r:id="rId11"/>
    <p:sldId id="454" r:id="rId12"/>
    <p:sldId id="455" r:id="rId13"/>
    <p:sldId id="426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466" r:id="rId22"/>
    <p:sldId id="467" r:id="rId23"/>
    <p:sldId id="468" r:id="rId24"/>
    <p:sldId id="469" r:id="rId25"/>
    <p:sldId id="470" r:id="rId26"/>
    <p:sldId id="471" r:id="rId27"/>
    <p:sldId id="472" r:id="rId28"/>
    <p:sldId id="473" r:id="rId29"/>
    <p:sldId id="475" r:id="rId30"/>
    <p:sldId id="477" r:id="rId31"/>
    <p:sldId id="476" r:id="rId32"/>
    <p:sldId id="481" r:id="rId33"/>
    <p:sldId id="479" r:id="rId34"/>
    <p:sldId id="480" r:id="rId35"/>
    <p:sldId id="482" r:id="rId36"/>
    <p:sldId id="483" r:id="rId37"/>
    <p:sldId id="48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48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13</a:t>
            </a:fld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29</a:t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30</a:t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31</a:t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32</a:t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33</a:t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34</a:t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35</a:t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36</a:t>
            </a:fld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37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14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15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16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18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22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25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D43F23-A588-4969-966A-E9DF4EC0B4F5}" type="slidenum">
              <a:rPr lang="en-IN" smtClean="0"/>
              <a:pPr/>
              <a:t>28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06-06-2020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Very Important Points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starts with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initial size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a variable and then </a:t>
            </a:r>
            <a:r>
              <a:rPr lang="en-IN" sz="2400" dirty="0" smtClean="0">
                <a:solidFill>
                  <a:schemeClr val="tx1"/>
                </a:solidFill>
                <a:latin typeface="Corbel" pitchFamily="34" charset="0"/>
              </a:rPr>
              <a:t>increases its size as needed up to the </a:t>
            </a:r>
            <a:r>
              <a:rPr lang="en-IN" sz="2400" b="1" u="sng" dirty="0" smtClean="0">
                <a:solidFill>
                  <a:srgbClr val="00B050"/>
                </a:solidFill>
                <a:latin typeface="Corbel" pitchFamily="34" charset="0"/>
              </a:rPr>
              <a:t>RAM limit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This initial size for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24 bytes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then increases as the value is increased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If we want to check the size of a variable , then 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provides us a function called </a:t>
            </a:r>
            <a:r>
              <a:rPr lang="en-US" sz="2300" b="1" dirty="0" err="1" smtClean="0">
                <a:solidFill>
                  <a:srgbClr val="7030A0"/>
                </a:solidFill>
                <a:latin typeface="Corbel" pitchFamily="34" charset="0"/>
              </a:rPr>
              <a:t>getsizeof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() 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This function is available in a module called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sys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Very Important Points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sizeof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5000660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Very Important Points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DATA TYPES ARE UNBOUNDED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Third important rule to remember is that  ,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data types like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integers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don’t have any range i.e.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they are unbounded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Like C /C++ /Java they don’t have max or min value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So an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variable can store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as many digits as we want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Numeric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As previously mentioned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supports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3 numeric types: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pPr lvl="1"/>
            <a:r>
              <a:rPr lang="en-US" sz="19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 </a:t>
            </a:r>
            <a:r>
              <a:rPr lang="en-US" sz="1900" dirty="0" smtClean="0">
                <a:latin typeface="Corbel" pitchFamily="34" charset="0"/>
              </a:rPr>
              <a:t>Used for storing integer numbers without any fractional part</a:t>
            </a:r>
          </a:p>
          <a:p>
            <a:pPr lvl="1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float</a:t>
            </a:r>
            <a:r>
              <a:rPr lang="en-US" sz="19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</a:t>
            </a:r>
            <a:r>
              <a:rPr lang="en-US" sz="1900" dirty="0" smtClean="0">
                <a:latin typeface="Corbel" pitchFamily="34" charset="0"/>
              </a:rPr>
              <a:t> Used for storing fractional numbers</a:t>
            </a:r>
          </a:p>
          <a:p>
            <a:pPr lvl="1"/>
            <a:r>
              <a:rPr lang="en-US" sz="19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complex</a:t>
            </a:r>
            <a:r>
              <a:rPr lang="en-US" sz="1900" dirty="0" smtClean="0">
                <a:latin typeface="Corbel" pitchFamily="34" charset="0"/>
              </a:rPr>
              <a:t>: Used for storing complex numbers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Numeric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>
                <a:latin typeface="Corbel" pitchFamily="34" charset="0"/>
              </a:rPr>
              <a:t>EXAMPLES OF </a:t>
            </a:r>
            <a:r>
              <a:rPr lang="en-US" sz="24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u="sng" dirty="0" smtClean="0">
                <a:latin typeface="Corbel" pitchFamily="34" charset="0"/>
              </a:rPr>
              <a:t>TYPE: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</a:p>
          <a:p>
            <a:pPr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a=10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b=256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c=-4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print(a)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print(b)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	print(c)</a:t>
            </a:r>
          </a:p>
          <a:p>
            <a:pPr>
              <a:buNone/>
            </a:pP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10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256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-4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Numeric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000" b="1" u="sng" dirty="0" smtClean="0">
                <a:latin typeface="Corbel" pitchFamily="34" charset="0"/>
              </a:rPr>
              <a:t>DIFFERENT WAYS OF REPRESENTING </a:t>
            </a:r>
            <a:r>
              <a:rPr lang="en-US" sz="20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0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u="sng" dirty="0" smtClean="0">
                <a:latin typeface="Corbel" pitchFamily="34" charset="0"/>
              </a:rPr>
              <a:t>IN PYTHON: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Corbel" pitchFamily="34" charset="0"/>
              </a:rPr>
              <a:t>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decimal number</a:t>
            </a:r>
            <a:r>
              <a:rPr lang="en-US" sz="2400" dirty="0" smtClean="0">
                <a:latin typeface="Corbel" pitchFamily="34" charset="0"/>
              </a:rPr>
              <a:t>( base 10)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Corbel" pitchFamily="34" charset="0"/>
              </a:rPr>
              <a:t>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binary number</a:t>
            </a:r>
            <a:r>
              <a:rPr lang="en-US" sz="2400" dirty="0" smtClean="0">
                <a:latin typeface="Corbel" pitchFamily="34" charset="0"/>
              </a:rPr>
              <a:t>( base 2)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Corbel" pitchFamily="34" charset="0"/>
              </a:rPr>
              <a:t>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octal number</a:t>
            </a:r>
            <a:r>
              <a:rPr lang="en-US" sz="2400" dirty="0" smtClean="0">
                <a:latin typeface="Corbel" pitchFamily="34" charset="0"/>
              </a:rPr>
              <a:t>(base 8)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Corbel" pitchFamily="34" charset="0"/>
              </a:rPr>
              <a:t>As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hexadecimal number</a:t>
            </a:r>
            <a:r>
              <a:rPr lang="en-US" sz="2400" dirty="0" smtClean="0">
                <a:latin typeface="Corbel" pitchFamily="34" charset="0"/>
              </a:rPr>
              <a:t>( base 16)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Numeric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Corbel" pitchFamily="34" charset="0"/>
              </a:rPr>
              <a:t>REPRESENTING </a:t>
            </a:r>
            <a:r>
              <a:rPr lang="en-US" sz="24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b="1" u="sng" dirty="0" smtClean="0">
                <a:latin typeface="Corbel" pitchFamily="34" charset="0"/>
              </a:rPr>
              <a:t>AS DECIMAL( base 10) :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Corbel" pitchFamily="34" charset="0"/>
              </a:rPr>
              <a:t>This is the default way of representing integers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Corbel" pitchFamily="34" charset="0"/>
              </a:rPr>
              <a:t>The term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base 10 </a:t>
            </a:r>
            <a:r>
              <a:rPr lang="en-US" sz="2400" dirty="0" smtClean="0">
                <a:latin typeface="Corbel" pitchFamily="34" charset="0"/>
              </a:rPr>
              <a:t>means , 10 digits from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 to 9 </a:t>
            </a:r>
            <a:r>
              <a:rPr lang="en-US" sz="2400" dirty="0" smtClean="0">
                <a:latin typeface="Corbel" pitchFamily="34" charset="0"/>
              </a:rPr>
              <a:t>are allowed</a:t>
            </a:r>
          </a:p>
          <a:p>
            <a:pPr marL="457200" indent="-457200">
              <a:buAutoNum type="arabicPeriod"/>
            </a:pPr>
            <a:endParaRPr lang="en-US" sz="2400" b="1" u="sng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u="sng" dirty="0" smtClean="0">
                <a:latin typeface="Corbel" pitchFamily="34" charset="0"/>
              </a:rPr>
              <a:t>Example: </a:t>
            </a:r>
          </a:p>
          <a:p>
            <a:pPr marL="457200" indent="-457200">
              <a:buNone/>
            </a:pPr>
            <a:r>
              <a:rPr lang="en-US" sz="2400" dirty="0" smtClean="0"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a=25</a:t>
            </a:r>
          </a:p>
          <a:p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Numeric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lnSpcReduction="10000"/>
          </a:bodyPr>
          <a:lstStyle/>
          <a:p>
            <a:r>
              <a:rPr lang="en-US" sz="2400" b="1" u="sng" dirty="0" smtClean="0">
                <a:latin typeface="Corbel" pitchFamily="34" charset="0"/>
              </a:rPr>
              <a:t>REPRESENTING </a:t>
            </a:r>
            <a:r>
              <a:rPr lang="en-US" sz="24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u="sng" dirty="0" smtClean="0">
                <a:latin typeface="Corbel" pitchFamily="34" charset="0"/>
              </a:rPr>
              <a:t> AS BINARY( base 2) :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Corbel" pitchFamily="34" charset="0"/>
              </a:rPr>
              <a:t>We can represent numeric values as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binary values </a:t>
            </a:r>
            <a:r>
              <a:rPr lang="en-US" sz="2400" dirty="0" smtClean="0">
                <a:latin typeface="Corbel" pitchFamily="34" charset="0"/>
              </a:rPr>
              <a:t>also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Corbel" pitchFamily="34" charset="0"/>
              </a:rPr>
              <a:t>The term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base 2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means , only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2 digits </a:t>
            </a:r>
            <a:r>
              <a:rPr lang="en-US" sz="2400" dirty="0" smtClean="0">
                <a:latin typeface="Corbel" pitchFamily="34" charset="0"/>
              </a:rPr>
              <a:t>from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 and 1 </a:t>
            </a:r>
            <a:r>
              <a:rPr lang="en-US" sz="2400" dirty="0" smtClean="0">
                <a:latin typeface="Corbel" pitchFamily="34" charset="0"/>
              </a:rPr>
              <a:t>are allowed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Corbel" pitchFamily="34" charset="0"/>
              </a:rPr>
              <a:t>But we need to prefix the number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0b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0B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, otherwise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will take it to be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decimal number</a:t>
            </a:r>
          </a:p>
          <a:p>
            <a:pPr marL="457200" indent="-457200">
              <a:buAutoNum type="arabicPeriod"/>
            </a:pPr>
            <a:endParaRPr lang="en-US" sz="2400" b="1" u="sng" dirty="0" smtClean="0">
              <a:latin typeface="Corbel" pitchFamily="34" charset="0"/>
            </a:endParaRP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Numeric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118" y="1428736"/>
            <a:ext cx="8710600" cy="49292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Very Important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Observation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 representing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binary value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it is compulsory to prefix the number with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0b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0B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Although we can assign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binary value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the variable but when we display it we always get output 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decimal number system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form.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00" y="4643446"/>
            <a:ext cx="4071966" cy="8287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Data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Basic Data Types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Some Very Important Points To Remember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Numeric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Different Types Of Integers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Converting Between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Types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Very Important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Observation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cannot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provide any other digit except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while giving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binary value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otherwise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will generate </a:t>
            </a:r>
            <a:r>
              <a:rPr lang="en-US" sz="2400" b="1" u="sng" dirty="0" smtClean="0">
                <a:solidFill>
                  <a:schemeClr val="accent1"/>
                </a:solidFill>
                <a:latin typeface="Corbel" pitchFamily="34" charset="0"/>
              </a:rPr>
              <a:t>syntax error</a:t>
            </a:r>
            <a:r>
              <a:rPr lang="en-US" sz="2400" u="sng" dirty="0" smtClean="0">
                <a:solidFill>
                  <a:schemeClr val="accent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071810"/>
            <a:ext cx="4786346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Very Important </a:t>
            </a:r>
            <a:br>
              <a:rPr lang="en-US" sz="3200" b="1" dirty="0" smtClean="0">
                <a:latin typeface="Corbel" pitchFamily="34" charset="0"/>
              </a:rPr>
            </a:br>
            <a:r>
              <a:rPr lang="en-US" sz="3200" b="1" dirty="0" smtClean="0">
                <a:latin typeface="Corbel" pitchFamily="34" charset="0"/>
              </a:rPr>
              <a:t>Observation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can provide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negative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values 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binary number system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also by prefixing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0b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with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-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.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928934"/>
            <a:ext cx="5143536" cy="9544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Numeric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u="sng" dirty="0" smtClean="0">
                <a:latin typeface="Corbel" pitchFamily="34" charset="0"/>
              </a:rPr>
              <a:t>REPRESENTING </a:t>
            </a:r>
            <a:r>
              <a:rPr lang="en-US" sz="26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600" b="1" u="sng" dirty="0" smtClean="0">
                <a:latin typeface="Corbel" pitchFamily="34" charset="0"/>
              </a:rPr>
              <a:t> AS OCTAL( base 8) :</a:t>
            </a:r>
          </a:p>
          <a:p>
            <a:pPr marL="457200" indent="-457200">
              <a:buAutoNum type="arabicPeriod"/>
            </a:pPr>
            <a:endParaRPr lang="en-US" sz="26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 smtClean="0">
                <a:latin typeface="Corbel" pitchFamily="34" charset="0"/>
              </a:rPr>
              <a:t>We can represent numeric values as 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octal values </a:t>
            </a:r>
            <a:r>
              <a:rPr lang="en-US" sz="2600" dirty="0" smtClean="0">
                <a:latin typeface="Corbel" pitchFamily="34" charset="0"/>
              </a:rPr>
              <a:t>also</a:t>
            </a:r>
          </a:p>
          <a:p>
            <a:pPr marL="457200" indent="-457200">
              <a:buAutoNum type="arabicPeriod"/>
            </a:pPr>
            <a:endParaRPr lang="en-US" sz="26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 smtClean="0">
                <a:latin typeface="Corbel" pitchFamily="34" charset="0"/>
              </a:rPr>
              <a:t>The term base 8 means , only 8 digits from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0 to 7 </a:t>
            </a:r>
            <a:r>
              <a:rPr lang="en-US" sz="2600" dirty="0" smtClean="0">
                <a:latin typeface="Corbel" pitchFamily="34" charset="0"/>
              </a:rPr>
              <a:t>are allowed</a:t>
            </a:r>
          </a:p>
          <a:p>
            <a:pPr marL="457200" indent="-457200">
              <a:buAutoNum type="arabicPeriod"/>
            </a:pPr>
            <a:endParaRPr lang="en-US" sz="26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 smtClean="0">
                <a:latin typeface="Corbel" pitchFamily="34" charset="0"/>
              </a:rPr>
              <a:t>But we need to prefix the number with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zero</a:t>
            </a:r>
            <a:r>
              <a:rPr lang="en-US" sz="2600" dirty="0" smtClean="0">
                <a:latin typeface="Corbel" pitchFamily="34" charset="0"/>
              </a:rPr>
              <a:t> followed by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small o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600" dirty="0" smtClean="0">
                <a:latin typeface="Corbel" pitchFamily="34" charset="0"/>
              </a:rPr>
              <a:t>or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capital O</a:t>
            </a:r>
            <a:r>
              <a:rPr lang="en-US" sz="2600" dirty="0" smtClean="0">
                <a:latin typeface="Corbel" pitchFamily="34" charset="0"/>
              </a:rPr>
              <a:t> i.e. either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0o</a:t>
            </a:r>
            <a:r>
              <a:rPr lang="en-US" sz="2600" dirty="0" smtClean="0">
                <a:latin typeface="Corbel" pitchFamily="34" charset="0"/>
              </a:rPr>
              <a:t> or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0O</a:t>
            </a:r>
            <a:r>
              <a:rPr lang="en-US" sz="2600" dirty="0" smtClean="0">
                <a:latin typeface="Corbel" pitchFamily="34" charset="0"/>
              </a:rPr>
              <a:t> , otherwise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6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600" dirty="0" smtClean="0">
                <a:latin typeface="Corbel" pitchFamily="34" charset="0"/>
              </a:rPr>
              <a:t>will take it to be a 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decimal number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5286388"/>
            <a:ext cx="4658375" cy="9050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Numeric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cannot provide any other digit except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0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1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2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3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4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, 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5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 ,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6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7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while giving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octal value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otherwise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will generate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syntax error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48" y="3153173"/>
            <a:ext cx="4786346" cy="11945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Numeric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Just like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binary number system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we can provide negative values in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octal number system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also by prefixing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0O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with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-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10" y="2958905"/>
            <a:ext cx="5143536" cy="89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Numeric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 fontScale="92500" lnSpcReduction="20000"/>
          </a:bodyPr>
          <a:lstStyle/>
          <a:p>
            <a:r>
              <a:rPr lang="en-US" sz="2600" b="1" u="sng" dirty="0" smtClean="0">
                <a:latin typeface="Corbel" pitchFamily="34" charset="0"/>
              </a:rPr>
              <a:t>REPRESENTING </a:t>
            </a:r>
            <a:r>
              <a:rPr lang="en-US" sz="2600" b="1" u="sng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int</a:t>
            </a:r>
            <a:r>
              <a:rPr lang="en-US" sz="2600" b="1" u="sng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600" b="1" u="sng" dirty="0" smtClean="0">
                <a:latin typeface="Corbel" pitchFamily="34" charset="0"/>
              </a:rPr>
              <a:t>AS HEXADECIMAL( base 16) :</a:t>
            </a:r>
          </a:p>
          <a:p>
            <a:pPr marL="457200" indent="-457200">
              <a:buAutoNum type="arabicPeriod"/>
            </a:pPr>
            <a:endParaRPr lang="en-US" sz="26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 smtClean="0">
                <a:latin typeface="Corbel" pitchFamily="34" charset="0"/>
              </a:rPr>
              <a:t>We can represent numeric values as 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hexadecimal values </a:t>
            </a:r>
            <a:r>
              <a:rPr lang="en-US" sz="2600" dirty="0" smtClean="0">
                <a:latin typeface="Corbel" pitchFamily="34" charset="0"/>
              </a:rPr>
              <a:t>also</a:t>
            </a:r>
          </a:p>
          <a:p>
            <a:pPr marL="457200" indent="-457200">
              <a:buAutoNum type="arabicPeriod"/>
            </a:pPr>
            <a:endParaRPr lang="en-US" sz="26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 smtClean="0">
                <a:latin typeface="Corbel" pitchFamily="34" charset="0"/>
              </a:rPr>
              <a:t>The term </a:t>
            </a:r>
            <a:r>
              <a:rPr lang="en-US" sz="2600" b="1" dirty="0" smtClean="0">
                <a:solidFill>
                  <a:srgbClr val="7030A0"/>
                </a:solidFill>
                <a:latin typeface="Corbel" pitchFamily="34" charset="0"/>
              </a:rPr>
              <a:t>base 16 </a:t>
            </a:r>
            <a:r>
              <a:rPr lang="en-US" sz="2600" dirty="0" smtClean="0">
                <a:latin typeface="Corbel" pitchFamily="34" charset="0"/>
              </a:rPr>
              <a:t>means , only 16 digits from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0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600" dirty="0" smtClean="0">
                <a:latin typeface="Corbel" pitchFamily="34" charset="0"/>
              </a:rPr>
              <a:t>to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9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600" b="1" dirty="0" smtClean="0">
                <a:latin typeface="Corbel" pitchFamily="34" charset="0"/>
              </a:rPr>
              <a:t>,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600" dirty="0" smtClean="0">
                <a:latin typeface="Corbel" pitchFamily="34" charset="0"/>
              </a:rPr>
              <a:t>to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f </a:t>
            </a:r>
            <a:r>
              <a:rPr lang="en-US" sz="2600" dirty="0" smtClean="0">
                <a:latin typeface="Corbel" pitchFamily="34" charset="0"/>
              </a:rPr>
              <a:t>and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600" dirty="0" smtClean="0">
                <a:latin typeface="Corbel" pitchFamily="34" charset="0"/>
              </a:rPr>
              <a:t>to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F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600" dirty="0" smtClean="0">
                <a:latin typeface="Corbel" pitchFamily="34" charset="0"/>
              </a:rPr>
              <a:t>are allowed</a:t>
            </a:r>
          </a:p>
          <a:p>
            <a:pPr marL="457200" indent="-457200">
              <a:buAutoNum type="arabicPeriod"/>
            </a:pPr>
            <a:endParaRPr lang="en-US" sz="26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600" dirty="0" smtClean="0">
                <a:latin typeface="Corbel" pitchFamily="34" charset="0"/>
              </a:rPr>
              <a:t>But we need to prefix the number with 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zero</a:t>
            </a:r>
            <a:r>
              <a:rPr lang="en-US" sz="26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600" dirty="0" smtClean="0">
                <a:latin typeface="Corbel" pitchFamily="34" charset="0"/>
              </a:rPr>
              <a:t>followed by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small x</a:t>
            </a:r>
            <a:r>
              <a:rPr lang="en-US" sz="26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600" dirty="0" smtClean="0">
                <a:latin typeface="Corbel" pitchFamily="34" charset="0"/>
              </a:rPr>
              <a:t>or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capital X</a:t>
            </a:r>
            <a:r>
              <a:rPr lang="en-US" sz="2600" dirty="0" smtClean="0">
                <a:latin typeface="Corbel" pitchFamily="34" charset="0"/>
              </a:rPr>
              <a:t> i.e. either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0x</a:t>
            </a:r>
            <a:r>
              <a:rPr lang="en-US" sz="26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600" dirty="0" smtClean="0">
                <a:latin typeface="Corbel" pitchFamily="34" charset="0"/>
              </a:rPr>
              <a:t>or </a:t>
            </a:r>
            <a:r>
              <a:rPr lang="en-US" sz="2600" b="1" dirty="0" smtClean="0">
                <a:solidFill>
                  <a:srgbClr val="0070C0"/>
                </a:solidFill>
                <a:latin typeface="Corbel" pitchFamily="34" charset="0"/>
              </a:rPr>
              <a:t>0X</a:t>
            </a:r>
            <a:r>
              <a:rPr lang="en-US" sz="2600" dirty="0" smtClean="0">
                <a:latin typeface="Corbel" pitchFamily="34" charset="0"/>
              </a:rPr>
              <a:t> , otherwise </a:t>
            </a:r>
            <a:r>
              <a:rPr lang="en-US" sz="2600" dirty="0" smtClean="0">
                <a:solidFill>
                  <a:srgbClr val="0070C0"/>
                </a:solidFill>
                <a:latin typeface="Corbel" pitchFamily="34" charset="0"/>
              </a:rPr>
              <a:t>Python </a:t>
            </a:r>
            <a:r>
              <a:rPr lang="en-US" sz="2600" dirty="0" smtClean="0">
                <a:latin typeface="Corbel" pitchFamily="34" charset="0"/>
              </a:rPr>
              <a:t>will take it to be a </a:t>
            </a:r>
            <a:r>
              <a:rPr lang="en-US" sz="2600" b="1" dirty="0" smtClean="0">
                <a:solidFill>
                  <a:srgbClr val="00B050"/>
                </a:solidFill>
                <a:latin typeface="Corbel" pitchFamily="34" charset="0"/>
              </a:rPr>
              <a:t>decimal number</a:t>
            </a:r>
          </a:p>
          <a:p>
            <a:pPr marL="457200" indent="-457200">
              <a:buAutoNum type="arabicPeriod"/>
            </a:pPr>
            <a:endParaRPr lang="en-US" sz="2400" b="1" u="sng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	</a:t>
            </a:r>
            <a:endParaRPr lang="en-US" sz="2400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7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5295006"/>
            <a:ext cx="4658375" cy="88776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Numeric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We cannot provide any other value except the digits and characters from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to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while giving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hexadecimal value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otherwise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will generate </a:t>
            </a:r>
            <a:r>
              <a:rPr lang="en-US" sz="2400" b="1" dirty="0" smtClean="0">
                <a:solidFill>
                  <a:schemeClr val="accent1"/>
                </a:solidFill>
                <a:latin typeface="Corbel" pitchFamily="34" charset="0"/>
              </a:rPr>
              <a:t>syntax error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3153172"/>
            <a:ext cx="5786477" cy="23475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Numeric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Just like other </a:t>
            </a:r>
            <a:r>
              <a:rPr lang="en-US" sz="2300" b="1" dirty="0" smtClean="0">
                <a:solidFill>
                  <a:srgbClr val="00B050"/>
                </a:solidFill>
                <a:latin typeface="Corbel" pitchFamily="34" charset="0"/>
              </a:rPr>
              <a:t>number systems 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, we can provide negative values in </a:t>
            </a:r>
            <a:r>
              <a:rPr lang="en-US" sz="2300" b="1" dirty="0" smtClean="0">
                <a:solidFill>
                  <a:srgbClr val="7030A0"/>
                </a:solidFill>
                <a:latin typeface="Corbel" pitchFamily="34" charset="0"/>
              </a:rPr>
              <a:t>hexadecimal number system 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also by prefixing </a:t>
            </a:r>
            <a:r>
              <a:rPr lang="en-US" sz="2300" b="1" dirty="0" smtClean="0">
                <a:solidFill>
                  <a:srgbClr val="0070C0"/>
                </a:solidFill>
                <a:latin typeface="Corbel" pitchFamily="34" charset="0"/>
              </a:rPr>
              <a:t>0x</a:t>
            </a:r>
            <a:r>
              <a:rPr lang="en-US" sz="23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with </a:t>
            </a:r>
            <a:r>
              <a:rPr lang="en-US" sz="2300" b="1" dirty="0" smtClean="0">
                <a:solidFill>
                  <a:srgbClr val="C00000"/>
                </a:solidFill>
                <a:latin typeface="Corbel" pitchFamily="34" charset="0"/>
              </a:rPr>
              <a:t>-</a:t>
            </a:r>
            <a:r>
              <a:rPr lang="en-US" sz="2300" dirty="0" smtClean="0">
                <a:solidFill>
                  <a:schemeClr val="tx1"/>
                </a:solidFill>
                <a:latin typeface="Corbel" pitchFamily="34" charset="0"/>
              </a:rPr>
              <a:t> </a:t>
            </a: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5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4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AutoNum type="arabicPeriod" startAt="3"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365" y="2958905"/>
            <a:ext cx="4864626" cy="894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Base Conversion Functions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Corbel" pitchFamily="34" charset="0"/>
              </a:rPr>
              <a:t>We know that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allows us to represent integer values in 4 different forms like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int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binary</a:t>
            </a:r>
            <a:r>
              <a:rPr lang="en-US" sz="2400" dirty="0" smtClean="0">
                <a:latin typeface="Corbel" pitchFamily="34" charset="0"/>
              </a:rPr>
              <a:t> ,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octal</a:t>
            </a:r>
            <a:r>
              <a:rPr lang="en-US" sz="2400" dirty="0" smtClean="0">
                <a:latin typeface="Corbel" pitchFamily="34" charset="0"/>
              </a:rPr>
              <a:t> and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hexadecimal </a:t>
            </a:r>
          </a:p>
          <a:p>
            <a:endParaRPr lang="en-US" sz="24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Moreover it also allows us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convert one base type to another base type</a:t>
            </a:r>
            <a:r>
              <a:rPr lang="en-US" sz="2400" dirty="0" smtClean="0">
                <a:latin typeface="Corbel" pitchFamily="34" charset="0"/>
              </a:rPr>
              <a:t> with the help of certain functions.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r>
              <a:rPr lang="en-US" sz="2400" dirty="0" smtClean="0">
                <a:latin typeface="Corbel" pitchFamily="34" charset="0"/>
              </a:rPr>
              <a:t>These functions are: 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bin()</a:t>
            </a:r>
          </a:p>
          <a:p>
            <a:pPr lvl="1"/>
            <a:r>
              <a:rPr lang="en-US" sz="1900" b="1" dirty="0" err="1" smtClean="0">
                <a:solidFill>
                  <a:srgbClr val="0070C0"/>
                </a:solidFill>
                <a:latin typeface="Corbel" pitchFamily="34" charset="0"/>
              </a:rPr>
              <a:t>oct</a:t>
            </a: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hex()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smtClean="0">
                <a:latin typeface="Corbel" pitchFamily="34" charset="0"/>
              </a:rPr>
              <a:t>The bin( ) Function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bin() </a:t>
            </a:r>
            <a:r>
              <a:rPr lang="en-IN" sz="2400" dirty="0" smtClean="0">
                <a:latin typeface="Corbel" pitchFamily="34" charset="0"/>
              </a:rPr>
              <a:t>function converts and returns the binary equivalent of a given integer.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latin typeface="Corbel" pitchFamily="34" charset="0"/>
              </a:rPr>
              <a:t>Syntax :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bin(a) 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latin typeface="Corbel" pitchFamily="34" charset="0"/>
              </a:rPr>
              <a:t>Parameters :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IN" sz="2400" b="1" dirty="0" smtClean="0">
                <a:latin typeface="Corbel" pitchFamily="34" charset="0"/>
              </a:rPr>
              <a:t> :</a:t>
            </a:r>
            <a:r>
              <a:rPr lang="en-IN" sz="2400" dirty="0" smtClean="0">
                <a:latin typeface="Corbel" pitchFamily="34" charset="0"/>
              </a:rPr>
              <a:t> an integer to convert . This value can be of type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decimal</a:t>
            </a:r>
            <a:r>
              <a:rPr lang="en-IN" sz="2400" dirty="0" smtClean="0"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octal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hexadecimal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latin typeface="Corbel" pitchFamily="34" charset="0"/>
              </a:rPr>
              <a:t>Return Value :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string</a:t>
            </a:r>
            <a:r>
              <a:rPr lang="en-IN" sz="2400" dirty="0" smtClean="0">
                <a:latin typeface="Corbel" pitchFamily="34" charset="0"/>
              </a:rPr>
              <a:t> representing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binary value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Basic Data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Although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programmer is not allowed to mention the data type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while creating variables in his program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, but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internally allots different data types to variables depending on their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declaration style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values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Overall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has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14 data types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and these are classified into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6 categories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3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The bin(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Some Examples: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Converting decimal base to binary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endParaRPr lang="en-US" sz="2000" dirty="0" smtClean="0"/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Converting octal base to binary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00" y="2714620"/>
            <a:ext cx="4714908" cy="619211"/>
          </a:xfrm>
          <a:prstGeom prst="rect">
            <a:avLst/>
          </a:prstGeom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00" y="5143512"/>
            <a:ext cx="4786346" cy="58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The bin(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Some Examples: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 startAt="3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Converting hexadecimal base to binary</a:t>
            </a:r>
          </a:p>
          <a:p>
            <a:pPr marL="457200" indent="-457200">
              <a:buNone/>
            </a:pPr>
            <a:endParaRPr lang="en-US" sz="20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 startAt="4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Error if the value passed is not an integer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87964" y="3143248"/>
            <a:ext cx="4067742" cy="581106"/>
          </a:xfrm>
          <a:prstGeom prst="rect">
            <a:avLst/>
          </a:prstGeom>
        </p:spPr>
      </p:pic>
      <p:pic>
        <p:nvPicPr>
          <p:cNvPr id="10" name="Picture 9" descr="datatype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4857760"/>
            <a:ext cx="6786610" cy="10652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oct</a:t>
            </a:r>
            <a:r>
              <a:rPr lang="en-US" sz="3200" b="1" dirty="0" smtClean="0">
                <a:latin typeface="Corbel" pitchFamily="34" charset="0"/>
              </a:rPr>
              <a:t>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oct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() </a:t>
            </a:r>
            <a:r>
              <a:rPr lang="en-IN" sz="2400" dirty="0" smtClean="0">
                <a:latin typeface="Corbel" pitchFamily="34" charset="0"/>
              </a:rPr>
              <a:t>function converts and returns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octal equivalent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of a given integer.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latin typeface="Corbel" pitchFamily="34" charset="0"/>
              </a:rPr>
              <a:t>Syntax : </a:t>
            </a:r>
            <a:r>
              <a:rPr lang="en-IN" sz="2400" b="1" dirty="0" err="1" smtClean="0">
                <a:solidFill>
                  <a:srgbClr val="7030A0"/>
                </a:solidFill>
                <a:latin typeface="Corbel" pitchFamily="34" charset="0"/>
              </a:rPr>
              <a:t>oct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(a) 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latin typeface="Corbel" pitchFamily="34" charset="0"/>
              </a:rPr>
              <a:t>Parameters :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IN" sz="2400" b="1" dirty="0" smtClean="0">
                <a:latin typeface="Corbel" pitchFamily="34" charset="0"/>
              </a:rPr>
              <a:t> :</a:t>
            </a:r>
            <a:r>
              <a:rPr lang="en-IN" sz="2400" dirty="0" smtClean="0">
                <a:latin typeface="Corbel" pitchFamily="34" charset="0"/>
              </a:rPr>
              <a:t> an integer to convert . This value can be of type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decimal</a:t>
            </a:r>
            <a:r>
              <a:rPr lang="en-IN" sz="2400" dirty="0" smtClean="0"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binary</a:t>
            </a:r>
            <a:r>
              <a:rPr lang="en-IN" sz="2400" dirty="0" smtClean="0">
                <a:latin typeface="Corbel" pitchFamily="34" charset="0"/>
              </a:rPr>
              <a:t> 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hexadecimal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latin typeface="Corbel" pitchFamily="34" charset="0"/>
              </a:rPr>
              <a:t>Return Value :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string </a:t>
            </a:r>
            <a:r>
              <a:rPr lang="en-IN" sz="2400" dirty="0" smtClean="0">
                <a:latin typeface="Corbel" pitchFamily="34" charset="0"/>
              </a:rPr>
              <a:t>representing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octal value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oct</a:t>
            </a:r>
            <a:r>
              <a:rPr lang="en-US" sz="3200" b="1" dirty="0" smtClean="0">
                <a:latin typeface="Corbel" pitchFamily="34" charset="0"/>
              </a:rPr>
              <a:t>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Some Examples: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Converting decimal base to octal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0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Converting binary base to octal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366" y="2714620"/>
            <a:ext cx="4296375" cy="619211"/>
          </a:xfrm>
          <a:prstGeom prst="rect">
            <a:avLst/>
          </a:prstGeom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5636" y="5143512"/>
            <a:ext cx="4156495" cy="58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The </a:t>
            </a:r>
            <a:r>
              <a:rPr lang="en-US" sz="3200" b="1" dirty="0" err="1" smtClean="0">
                <a:latin typeface="Corbel" pitchFamily="34" charset="0"/>
              </a:rPr>
              <a:t>oct</a:t>
            </a:r>
            <a:r>
              <a:rPr lang="en-US" sz="3200" b="1" dirty="0" smtClean="0">
                <a:latin typeface="Corbel" pitchFamily="34" charset="0"/>
              </a:rPr>
              <a:t>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Some Examples: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 startAt="3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Converting hexadecimal base to octal</a:t>
            </a:r>
          </a:p>
          <a:p>
            <a:pPr marL="457200" indent="-45720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 startAt="4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Error if the value passed is not an integer</a:t>
            </a:r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662" y="3143248"/>
            <a:ext cx="4171515" cy="581106"/>
          </a:xfrm>
          <a:prstGeom prst="rect">
            <a:avLst/>
          </a:prstGeom>
        </p:spPr>
      </p:pic>
      <p:pic>
        <p:nvPicPr>
          <p:cNvPr id="10" name="Picture 9" descr="datatype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5006291"/>
            <a:ext cx="6786610" cy="768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The hex(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hex() </a:t>
            </a:r>
            <a:r>
              <a:rPr lang="en-IN" sz="2400" dirty="0" smtClean="0">
                <a:latin typeface="Corbel" pitchFamily="34" charset="0"/>
              </a:rPr>
              <a:t>function converts and returns the hexadecimal equivalent of a given integer.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latin typeface="Corbel" pitchFamily="34" charset="0"/>
              </a:rPr>
              <a:t>Syntax :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hex(a) 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latin typeface="Corbel" pitchFamily="34" charset="0"/>
              </a:rPr>
              <a:t>Parameters :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a</a:t>
            </a:r>
            <a:r>
              <a:rPr lang="en-IN" sz="2400" b="1" dirty="0" smtClean="0">
                <a:latin typeface="Corbel" pitchFamily="34" charset="0"/>
              </a:rPr>
              <a:t> :</a:t>
            </a:r>
            <a:r>
              <a:rPr lang="en-IN" sz="2400" dirty="0" smtClean="0">
                <a:latin typeface="Corbel" pitchFamily="34" charset="0"/>
              </a:rPr>
              <a:t> an integer to convert . This value can be of type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decimal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,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octal</a:t>
            </a:r>
            <a:r>
              <a:rPr lang="en-IN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or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bin</a:t>
            </a:r>
          </a:p>
          <a:p>
            <a:endParaRPr lang="en-IN" sz="2400" b="1" dirty="0" smtClean="0">
              <a:latin typeface="Corbel" pitchFamily="34" charset="0"/>
            </a:endParaRPr>
          </a:p>
          <a:p>
            <a:r>
              <a:rPr lang="en-IN" sz="2400" b="1" dirty="0" smtClean="0">
                <a:latin typeface="Corbel" pitchFamily="34" charset="0"/>
              </a:rPr>
              <a:t>Return Value :</a:t>
            </a:r>
            <a:r>
              <a:rPr lang="en-IN" sz="2400" dirty="0" smtClean="0">
                <a:latin typeface="Corbel" pitchFamily="34" charset="0"/>
              </a:rPr>
              <a:t> 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string</a:t>
            </a:r>
            <a:r>
              <a:rPr lang="en-IN" sz="2400" dirty="0" smtClean="0">
                <a:latin typeface="Corbel" pitchFamily="34" charset="0"/>
              </a:rPr>
              <a:t> representing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hexadecimal value</a:t>
            </a:r>
            <a:endParaRPr lang="en-US" sz="2400" b="1" dirty="0" smtClean="0">
              <a:solidFill>
                <a:srgbClr val="00B05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The hex(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Some Examples: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Converting decimal base to hexadecimal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Converting binary base to hexadecimal</a:t>
            </a:r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US" sz="24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datatype1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366" y="2753054"/>
            <a:ext cx="4296375" cy="542343"/>
          </a:xfrm>
          <a:prstGeom prst="rect">
            <a:avLst/>
          </a:prstGeom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33742" y="5143512"/>
            <a:ext cx="4117838" cy="58110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04800"/>
            <a:ext cx="7467600" cy="8382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latin typeface="Corbel" pitchFamily="34" charset="0"/>
              </a:rPr>
              <a:t>The hex ( ) Function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3752"/>
          </a:xfrm>
        </p:spPr>
        <p:txBody>
          <a:bodyPr>
            <a:normAutofit/>
          </a:bodyPr>
          <a:lstStyle/>
          <a:p>
            <a:r>
              <a:rPr lang="en-IN" sz="2400" b="1" u="sng" dirty="0" smtClean="0">
                <a:solidFill>
                  <a:srgbClr val="0070C0"/>
                </a:solidFill>
                <a:latin typeface="Corbel" pitchFamily="34" charset="0"/>
              </a:rPr>
              <a:t>Some Examples: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 startAt="3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Converting octal base to hexadecimal</a:t>
            </a:r>
          </a:p>
          <a:p>
            <a:pPr marL="457200" indent="-457200">
              <a:buNone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Corbel" pitchFamily="34" charset="0"/>
            </a:endParaRPr>
          </a:p>
          <a:p>
            <a:pPr marL="457200" indent="-457200">
              <a:buAutoNum type="arabicPeriod" startAt="4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Error if the value passed is not an integer</a:t>
            </a:r>
          </a:p>
          <a:p>
            <a:pPr marL="457200" indent="-457200">
              <a:buNone/>
            </a:pPr>
            <a:endParaRPr lang="en-US" sz="2000" dirty="0" smtClean="0"/>
          </a:p>
          <a:p>
            <a:pPr marL="457200" indent="-457200">
              <a:buNone/>
            </a:pPr>
            <a:endParaRPr lang="en-US" sz="2400" dirty="0" smtClean="0"/>
          </a:p>
          <a:p>
            <a:pPr marL="457200" indent="-457200">
              <a:buAutoNum type="arabicPeriod"/>
            </a:pPr>
            <a:endParaRPr lang="en-IN" sz="24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datatype15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24" y="3143248"/>
            <a:ext cx="3541978" cy="581106"/>
          </a:xfrm>
          <a:prstGeom prst="rect">
            <a:avLst/>
          </a:prstGeom>
        </p:spPr>
      </p:pic>
      <p:pic>
        <p:nvPicPr>
          <p:cNvPr id="10" name="Picture 9" descr="datatype17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24" y="4863223"/>
            <a:ext cx="6786610" cy="8065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Basic Data Types In 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These categories are: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Numeric Types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Boolean Type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Sequence Types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Set Types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Mapping Type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0070C0"/>
                </a:solidFill>
                <a:latin typeface="Corbel" pitchFamily="34" charset="0"/>
              </a:rPr>
              <a:t>None Type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Given on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next slide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are the names of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actual data types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belonging to the above mentioned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categories</a:t>
            </a:r>
            <a:endParaRPr lang="en-US" sz="23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Basic Data Types In Python</a:t>
            </a:r>
            <a:endParaRPr lang="en-IN" sz="3200" b="1" dirty="0">
              <a:latin typeface="Corbel" pitchFamily="34" charset="0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214284" y="1500169"/>
          <a:ext cx="8715432" cy="5143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2572"/>
                <a:gridCol w="1452572"/>
                <a:gridCol w="1452572"/>
                <a:gridCol w="1452572"/>
                <a:gridCol w="1333510"/>
                <a:gridCol w="1571634"/>
              </a:tblGrid>
              <a:tr h="1149088"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Numeric Type</a:t>
                      </a:r>
                      <a:endParaRPr lang="en-IN" sz="2000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Boolean Type</a:t>
                      </a:r>
                      <a:endParaRPr lang="en-IN" sz="2000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Sequence Type</a:t>
                      </a:r>
                      <a:endParaRPr lang="en-IN" sz="2000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Set 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Type</a:t>
                      </a:r>
                      <a:endParaRPr lang="en-IN" sz="2000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Mapping Type</a:t>
                      </a:r>
                      <a:endParaRPr lang="en-IN" sz="2000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bg1"/>
                          </a:solidFill>
                          <a:latin typeface="Corbel" pitchFamily="34" charset="0"/>
                        </a:rPr>
                        <a:t>None Type</a:t>
                      </a:r>
                      <a:endParaRPr lang="en-IN" sz="2000" dirty="0">
                        <a:solidFill>
                          <a:schemeClr val="bg1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int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bool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str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set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dict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NoneType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float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list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frozenset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complex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bytes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bytearray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tuple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  <a:tr h="665742"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>
                          <a:solidFill>
                            <a:srgbClr val="002060"/>
                          </a:solidFill>
                          <a:latin typeface="Corbel" pitchFamily="34" charset="0"/>
                        </a:rPr>
                        <a:t>range</a:t>
                      </a:r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sz="2000" b="1" dirty="0">
                        <a:solidFill>
                          <a:srgbClr val="002060"/>
                        </a:solidFill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Very Important Points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Before we explore more about these data types , let us understand following 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important points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regarding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Python’s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data types: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</a:rPr>
              <a:t>DATA TYPES IN PYTHON ARE </a:t>
            </a:r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</a:rPr>
              <a:t>DYNAMIC</a:t>
            </a: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endParaRPr lang="en-US" sz="1800" b="1" dirty="0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</a:rPr>
              <a:t>S</a:t>
            </a:r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</a:rPr>
              <a:t>IZE </a:t>
            </a:r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</a:rPr>
              <a:t>OF THE DATA TYPE IS ALSO DYNAMICALLY </a:t>
            </a:r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</a:rPr>
              <a:t>MANAGED</a:t>
            </a: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endParaRPr lang="en-US" sz="1800" b="1" smtClean="0">
              <a:solidFill>
                <a:srgbClr val="7030A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1800" b="1" smtClean="0">
                <a:solidFill>
                  <a:srgbClr val="7030A0"/>
                </a:solidFill>
                <a:latin typeface="Corbel" pitchFamily="34" charset="0"/>
              </a:rPr>
              <a:t>DATA </a:t>
            </a:r>
            <a:r>
              <a:rPr lang="en-US" sz="1800" b="1" dirty="0" smtClean="0">
                <a:solidFill>
                  <a:srgbClr val="7030A0"/>
                </a:solidFill>
                <a:latin typeface="Corbel" pitchFamily="34" charset="0"/>
              </a:rPr>
              <a:t>TYPES ARE UNBOUNDED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0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Very Important Points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/>
            </a:pPr>
            <a:r>
              <a:rPr lang="en-US" sz="2400" b="1" u="sng" dirty="0" smtClean="0">
                <a:solidFill>
                  <a:srgbClr val="7030A0"/>
                </a:solidFill>
                <a:latin typeface="Corbel" pitchFamily="34" charset="0"/>
              </a:rPr>
              <a:t>DATA TYPES IN PYTHON ARE DYNAMIC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term </a:t>
            </a:r>
            <a:r>
              <a:rPr lang="en-US" sz="2400" b="1" u="sng" dirty="0" smtClean="0">
                <a:solidFill>
                  <a:srgbClr val="00B050"/>
                </a:solidFill>
                <a:latin typeface="Corbel" pitchFamily="34" charset="0"/>
              </a:rPr>
              <a:t>dynamic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means that we can assign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different values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to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same variable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at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different points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of time.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will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dynamically change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 type of variable as per the value given.</a:t>
            </a:r>
            <a:endParaRPr lang="en-US" sz="2300" dirty="0" smtClean="0">
              <a:solidFill>
                <a:schemeClr val="tx1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Very Important Points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6" name="Content Placeholder 5" descr="datatype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15436" cy="4929222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929190" y="3929066"/>
            <a:ext cx="3857652" cy="2143140"/>
          </a:xfrm>
          <a:prstGeom prst="cloudCallout">
            <a:avLst>
              <a:gd name="adj1" fmla="val -4618"/>
              <a:gd name="adj2" fmla="val 456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  <a:latin typeface="Corbel" pitchFamily="34" charset="0"/>
              </a:rPr>
              <a:t>Another important observation we can make is that in Python </a:t>
            </a:r>
            <a:r>
              <a:rPr lang="en-US" sz="1600" b="1" dirty="0" smtClean="0">
                <a:solidFill>
                  <a:srgbClr val="FFFF00"/>
                </a:solidFill>
                <a:latin typeface="Corbel" pitchFamily="34" charset="0"/>
              </a:rPr>
              <a:t>all the data types are </a:t>
            </a:r>
            <a:r>
              <a:rPr lang="en-US" sz="1600" b="1" dirty="0" err="1" smtClean="0">
                <a:solidFill>
                  <a:srgbClr val="FFFF00"/>
                </a:solidFill>
                <a:latin typeface="Corbel" pitchFamily="34" charset="0"/>
              </a:rPr>
              <a:t>implementted</a:t>
            </a:r>
            <a:r>
              <a:rPr lang="en-US" sz="1600" b="1" dirty="0" smtClean="0">
                <a:solidFill>
                  <a:srgbClr val="FFFF00"/>
                </a:solidFill>
                <a:latin typeface="Corbel" pitchFamily="34" charset="0"/>
              </a:rPr>
              <a:t> as </a:t>
            </a:r>
            <a:r>
              <a:rPr lang="en-US" sz="1600" b="1" dirty="0" smtClean="0">
                <a:solidFill>
                  <a:schemeClr val="tx1"/>
                </a:solidFill>
                <a:latin typeface="Corbel" pitchFamily="34" charset="0"/>
              </a:rPr>
              <a:t>classes </a:t>
            </a:r>
            <a:r>
              <a:rPr lang="en-US" sz="1600" b="1" dirty="0" smtClean="0">
                <a:solidFill>
                  <a:srgbClr val="FFFF00"/>
                </a:solidFill>
                <a:latin typeface="Corbel" pitchFamily="34" charset="0"/>
              </a:rPr>
              <a:t>and all variables </a:t>
            </a:r>
            <a:r>
              <a:rPr lang="en-US" sz="1600" b="1" smtClean="0">
                <a:solidFill>
                  <a:srgbClr val="FFFF00"/>
                </a:solidFill>
                <a:latin typeface="Corbel" pitchFamily="34" charset="0"/>
              </a:rPr>
              <a:t>are </a:t>
            </a:r>
            <a:r>
              <a:rPr lang="en-US" sz="1600" b="1" smtClean="0">
                <a:solidFill>
                  <a:schemeClr val="tx1"/>
                </a:solidFill>
                <a:latin typeface="Corbel" pitchFamily="34" charset="0"/>
              </a:rPr>
              <a:t>objects</a:t>
            </a:r>
            <a:endParaRPr lang="en-IN" sz="1600" b="1" dirty="0">
              <a:solidFill>
                <a:schemeClr val="tx1"/>
              </a:solidFill>
              <a:latin typeface="Corbel" pitchFamily="34" charset="0"/>
            </a:endParaRPr>
          </a:p>
        </p:txBody>
      </p:sp>
      <p:sp>
        <p:nvSpPr>
          <p:cNvPr id="8" name="Cloud Callout 7"/>
          <p:cNvSpPr/>
          <p:nvPr/>
        </p:nvSpPr>
        <p:spPr>
          <a:xfrm>
            <a:off x="5224466" y="1724012"/>
            <a:ext cx="3857652" cy="2143140"/>
          </a:xfrm>
          <a:prstGeom prst="cloudCallout">
            <a:avLst>
              <a:gd name="adj1" fmla="val -103004"/>
              <a:gd name="adj2" fmla="val -40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  <a:latin typeface="Corbel" pitchFamily="34" charset="0"/>
              </a:rPr>
              <a:t>type() </a:t>
            </a:r>
            <a:r>
              <a:rPr lang="en-US" b="1" dirty="0" smtClean="0">
                <a:latin typeface="Corbel" pitchFamily="34" charset="0"/>
              </a:rPr>
              <a:t>is a built –in function and it returns the </a:t>
            </a:r>
            <a:r>
              <a:rPr lang="en-US" b="1" dirty="0" smtClean="0">
                <a:solidFill>
                  <a:srgbClr val="FFFF00"/>
                </a:solidFill>
                <a:latin typeface="Corbel" pitchFamily="34" charset="0"/>
              </a:rPr>
              <a:t>data type </a:t>
            </a:r>
            <a:r>
              <a:rPr lang="en-US" b="1" dirty="0" smtClean="0">
                <a:latin typeface="Corbel" pitchFamily="34" charset="0"/>
              </a:rPr>
              <a:t>of the  variable</a:t>
            </a:r>
            <a:endParaRPr lang="en-IN" b="1" dirty="0"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Some Very Important Points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AutoNum type="arabicPeriod" startAt="2"/>
            </a:pPr>
            <a:r>
              <a:rPr lang="en-US" sz="2600" b="1" u="sng" dirty="0" smtClean="0">
                <a:solidFill>
                  <a:srgbClr val="7030A0"/>
                </a:solidFill>
                <a:latin typeface="Corbel" pitchFamily="34" charset="0"/>
              </a:rPr>
              <a:t>SIZE OF THE DATA TYPE IS ALSO DYNAMICALLY MANAGED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the size of 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data types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is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dynamically managed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Like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C/C++/Java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language , variables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 are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not of fixed size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makes them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as big as required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on demand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There is no question of how much memory a variable uses 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Corbel" pitchFamily="34" charset="0"/>
              </a:rPr>
              <a:t>because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this memory increases as per the value being assigned</a:t>
            </a:r>
            <a:endParaRPr lang="en-US" sz="23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3947</TotalTime>
  <Words>1377</Words>
  <Application>Microsoft Office PowerPoint</Application>
  <PresentationFormat>On-screen Show (4:3)</PresentationFormat>
  <Paragraphs>343</Paragraphs>
  <Slides>37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Civic</vt:lpstr>
      <vt:lpstr>Slide 1</vt:lpstr>
      <vt:lpstr>Today’s Agenda</vt:lpstr>
      <vt:lpstr>Basic Data Types In Python</vt:lpstr>
      <vt:lpstr>Basic Data Types In Python</vt:lpstr>
      <vt:lpstr>Basic Data Types In Python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Some Very Important Points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Some Very Important  Observation</vt:lpstr>
      <vt:lpstr>Some Very Important  Observation</vt:lpstr>
      <vt:lpstr>Some Very Important  Observation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Numeric Types In Python</vt:lpstr>
      <vt:lpstr>Base Conversion Functions</vt:lpstr>
      <vt:lpstr>The bin( ) Function</vt:lpstr>
      <vt:lpstr>The bin( ) Function</vt:lpstr>
      <vt:lpstr>The bin( ) Function</vt:lpstr>
      <vt:lpstr>The oct( ) Function</vt:lpstr>
      <vt:lpstr>The oct( ) Function</vt:lpstr>
      <vt:lpstr>The oct( ) Function</vt:lpstr>
      <vt:lpstr>The hex( ) Function</vt:lpstr>
      <vt:lpstr>The hex( ) Function</vt:lpstr>
      <vt:lpstr>The hex ( ) Function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306</cp:revision>
  <dcterms:created xsi:type="dcterms:W3CDTF">2015-12-21T13:46:48Z</dcterms:created>
  <dcterms:modified xsi:type="dcterms:W3CDTF">2020-06-06T12:59:24Z</dcterms:modified>
</cp:coreProperties>
</file>