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423" r:id="rId3"/>
    <p:sldId id="42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6" r:id="rId15"/>
    <p:sldId id="495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11" r:id="rId25"/>
    <p:sldId id="508" r:id="rId26"/>
    <p:sldId id="513" r:id="rId27"/>
    <p:sldId id="512" r:id="rId28"/>
    <p:sldId id="507" r:id="rId29"/>
    <p:sldId id="510" r:id="rId30"/>
    <p:sldId id="515" r:id="rId31"/>
    <p:sldId id="506" r:id="rId32"/>
    <p:sldId id="514" r:id="rId33"/>
    <p:sldId id="450" r:id="rId34"/>
    <p:sldId id="517" r:id="rId35"/>
    <p:sldId id="518" r:id="rId36"/>
    <p:sldId id="520" r:id="rId37"/>
    <p:sldId id="519" r:id="rId38"/>
    <p:sldId id="52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complex Data Type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letter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should only appear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suffix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not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prefix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786058"/>
            <a:ext cx="7929618" cy="1423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complex Data Type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real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imaginary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parts are allowed to be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integers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as well 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floats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53" y="2786058"/>
            <a:ext cx="7453731" cy="1423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complex Data Type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real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part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can be specified in any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form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i.e.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decimal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binary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octal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hexadecimal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but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imaginary part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should only be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decimal form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3301965"/>
            <a:ext cx="4907540" cy="968450"/>
          </a:xfrm>
          <a:prstGeom prst="rect">
            <a:avLst/>
          </a:prstGeom>
        </p:spPr>
      </p:pic>
      <p:pic>
        <p:nvPicPr>
          <p:cNvPr id="7" name="Picture 6" descr="complex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77" y="4857761"/>
            <a:ext cx="4929221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complex Data Type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can display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real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imaginary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part separately by using the attributes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types called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“real”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imag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”.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Don’t think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real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imag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are functions , rather they are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attributes/properties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complex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data type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80" y="3301964"/>
            <a:ext cx="5503484" cy="1341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bool</a:t>
            </a:r>
            <a:r>
              <a:rPr lang="en-US" sz="3200" b="1" dirty="0" smtClean="0">
                <a:latin typeface="Corbel" pitchFamily="34" charset="0"/>
              </a:rPr>
              <a:t> Data Type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to represent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boolean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values we have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data type.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data type can be one of two values, either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or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We use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Booleans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in programming to make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comparisons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control the flow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the program.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Examples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datatype2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3786214" cy="121444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atatype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714752"/>
            <a:ext cx="3857651" cy="1165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</a:t>
            </a:r>
            <a:r>
              <a:rPr lang="en-US" sz="3200" b="1" dirty="0" err="1" smtClean="0">
                <a:latin typeface="Corbel" pitchFamily="34" charset="0"/>
              </a:rPr>
              <a:t>bool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keywords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so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case sensitivity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must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remembered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while assigning them otherwise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give error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071810"/>
            <a:ext cx="6143668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</a:t>
            </a:r>
            <a:r>
              <a:rPr lang="en-US" sz="3200" b="1" dirty="0" err="1" smtClean="0">
                <a:latin typeface="Corbel" pitchFamily="34" charset="0"/>
              </a:rPr>
              <a:t>bool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All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test conditions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return the result as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which could be either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endParaRPr lang="en-US" sz="2300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2643182"/>
            <a:ext cx="4429156" cy="1428760"/>
          </a:xfrm>
          <a:prstGeom prst="rect">
            <a:avLst/>
          </a:prstGeom>
        </p:spPr>
      </p:pic>
      <p:pic>
        <p:nvPicPr>
          <p:cNvPr id="7" name="Picture 6" descr="bool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4357694"/>
            <a:ext cx="442915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</a:t>
            </a:r>
            <a:r>
              <a:rPr lang="en-US" sz="3200" b="1" dirty="0" err="1" smtClean="0">
                <a:latin typeface="Corbel" pitchFamily="34" charset="0"/>
              </a:rPr>
              <a:t>bool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understand the next point , try to guess the output of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c=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print(c)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</a:t>
            </a:r>
            <a:endParaRPr lang="en-US" sz="23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43306" y="2357430"/>
            <a:ext cx="2071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a=True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b=True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print(c)</a:t>
            </a:r>
          </a:p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Output: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2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50" y="2357430"/>
            <a:ext cx="2071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a=False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b=False</a:t>
            </a: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a+b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print(c)</a:t>
            </a:r>
          </a:p>
          <a:p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Output: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5143512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The above outputs make it clear that internally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stores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as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integers</a:t>
            </a:r>
            <a:r>
              <a:rPr lang="en-US" sz="2400" dirty="0" smtClean="0">
                <a:latin typeface="Corbel" pitchFamily="34" charset="0"/>
              </a:rPr>
              <a:t> with the value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 </a:t>
            </a:r>
            <a:r>
              <a:rPr lang="en-US" sz="2400" dirty="0" smtClean="0">
                <a:latin typeface="Corbel" pitchFamily="34" charset="0"/>
              </a:rPr>
              <a:t>respectively</a:t>
            </a:r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str</a:t>
            </a:r>
            <a:r>
              <a:rPr lang="en-US" sz="3200" b="1" dirty="0" smtClean="0">
                <a:latin typeface="Corbel" pitchFamily="34" charset="0"/>
              </a:rPr>
              <a:t> Data Type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Just like any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other language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also a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sequence of characters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does not have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char data type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unlike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C/C++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We can use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single quotes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double quotes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to represent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However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recommends to use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single quotes</a:t>
            </a:r>
            <a:endParaRPr lang="en-US" sz="2300" b="1" dirty="0" smtClean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More On 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float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complex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</a:rPr>
              <a:t>bool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Examples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datatype2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99025"/>
            <a:ext cx="3929090" cy="1073867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atatype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857496"/>
            <a:ext cx="3857651" cy="1090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143380"/>
            <a:ext cx="8850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>
                <a:latin typeface="Corbel" pitchFamily="34" charset="0"/>
              </a:rPr>
              <a:t>The data type used by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internally for storing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Strings</a:t>
            </a:r>
            <a:r>
              <a:rPr lang="en-US" sz="2400" dirty="0" smtClean="0">
                <a:latin typeface="Corbel" pitchFamily="34" charset="0"/>
              </a:rPr>
              <a:t> is     </a:t>
            </a: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str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9" name="Picture 8" descr="str2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82" y="5143512"/>
            <a:ext cx="3858164" cy="1085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Unlike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language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does not uses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number system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for characters . It uses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number system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a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number system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which supports much wider range of characters compared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ASCII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As far as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concerned , it uses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support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65536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characters with their numeric values ranging from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65535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which covers almost every spoken language in the world like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English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Greek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Spanish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Chinese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Japanese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etc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str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1497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Whenever we display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 value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directly on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Python’s shell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i.e. without using the function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print()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Python’s shell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automatically encloses it in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single quotes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However this does not happen when we 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print()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function to print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 value</a:t>
            </a:r>
            <a:endParaRPr lang="en-US" sz="21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str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3214686"/>
            <a:ext cx="4029638" cy="809738"/>
          </a:xfrm>
          <a:prstGeom prst="rect">
            <a:avLst/>
          </a:prstGeom>
        </p:spPr>
      </p:pic>
      <p:pic>
        <p:nvPicPr>
          <p:cNvPr id="9" name="Picture 8" descr="str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14" y="5357826"/>
            <a:ext cx="3839111" cy="809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If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starts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with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double quotes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it must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double quotes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only 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Similarly if 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starts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single quotes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it must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single quotes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only.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Otherwise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generate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error</a:t>
            </a:r>
            <a:endParaRPr lang="en-US" sz="21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str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7000924" cy="235745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If the string contains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single quotes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between then it must be enclosed in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double quotes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vice versa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print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Sachin's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Python Classes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we would write: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 "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Sachin's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Python Classes "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Similarly to print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Capital of "MP" is "Bhopal"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,we would write: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='Capital of "MP" is "Bhopal" '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1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str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714488"/>
            <a:ext cx="6096851" cy="82879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str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3" y="3500438"/>
            <a:ext cx="6143668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How will you print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Let's learn "Python"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"Let's learn "Python" "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'Let's learn "Python" '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NONE!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Both will give error.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Correct way is to use either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triple single quotes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triple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double quotes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or 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escape sequence character \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=' ' 'Let's learn "Python" ' ' '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='Let\'s learn "Python" '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1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str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5744377" cy="1343213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str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86256"/>
            <a:ext cx="5763430" cy="1390844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6215074" y="1714488"/>
            <a:ext cx="1428760" cy="8572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6286512" y="4357694"/>
            <a:ext cx="1428760" cy="8572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float Data Type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also supports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floating-point real values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Float values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are specified with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decimal point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2.5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3.14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6.9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etc are all examples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data 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Just like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double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data type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other languages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Java/C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float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has a precision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16 digits</a:t>
            </a:r>
            <a:endParaRPr lang="en-US" sz="23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str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785926"/>
            <a:ext cx="5763430" cy="1428760"/>
          </a:xfrm>
          <a:prstGeom prst="rect">
            <a:avLst/>
          </a:prstGeom>
        </p:spPr>
      </p:pic>
      <p:pic>
        <p:nvPicPr>
          <p:cNvPr id="8" name="Picture 7" descr="str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857628"/>
            <a:ext cx="5857916" cy="1228840"/>
          </a:xfrm>
          <a:prstGeom prst="rect">
            <a:avLst/>
          </a:prstGeom>
        </p:spPr>
      </p:pic>
      <p:pic>
        <p:nvPicPr>
          <p:cNvPr id="11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26" y="4214818"/>
            <a:ext cx="857256" cy="4313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5">
              <a:buNone/>
            </a:pPr>
            <a:r>
              <a:rPr lang="en-US" dirty="0" smtClean="0"/>
              <a:t>																			</a:t>
            </a:r>
            <a:endParaRPr lang="en-IN" dirty="0"/>
          </a:p>
        </p:txBody>
      </p:sp>
      <p:pic>
        <p:nvPicPr>
          <p:cNvPr id="13" name="Picture 2" descr="C:\Users\Tom_And_Jerry\AppData\Local\Microsoft\Windows\Temporary Internet Files\Content.IE5\TV771H3N\check-mark-27820_64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64" y="2071678"/>
            <a:ext cx="857256" cy="4313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Another important use of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triple single quotes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triple double quotes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that if our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string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extends up to more than 1 line then we need to enclose it in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triple single quotes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triple double quotes</a:t>
            </a:r>
            <a:endParaRPr lang="en-US" sz="2100" b="1" dirty="0" smtClean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214686"/>
            <a:ext cx="7358114" cy="1381318"/>
          </a:xfrm>
          <a:prstGeom prst="rect">
            <a:avLst/>
          </a:prstGeom>
        </p:spPr>
      </p:pic>
      <p:pic>
        <p:nvPicPr>
          <p:cNvPr id="7" name="Picture 6" descr="str1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4857760"/>
            <a:ext cx="5500726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Strings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also can do the same thing by using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\n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so using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triple quotes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triple double quotes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just for improving readability</a:t>
            </a:r>
            <a:endParaRPr lang="en-US" sz="21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3500438"/>
            <a:ext cx="6616803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Accessing Individual Characters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String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, all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Strings</a:t>
            </a:r>
            <a:r>
              <a:rPr lang="en-IN" sz="2400" dirty="0" smtClean="0">
                <a:latin typeface="Corbel" pitchFamily="34" charset="0"/>
              </a:rPr>
              <a:t> are stored 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individual characters </a:t>
            </a:r>
            <a:r>
              <a:rPr lang="en-IN" sz="2400" dirty="0" smtClean="0">
                <a:latin typeface="Corbel" pitchFamily="34" charset="0"/>
              </a:rPr>
              <a:t>in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contiguous memory location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Each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character</a:t>
            </a:r>
            <a:r>
              <a:rPr lang="en-IN" sz="2400" dirty="0" smtClean="0">
                <a:latin typeface="Corbel" pitchFamily="34" charset="0"/>
              </a:rPr>
              <a:t> in 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memory location </a:t>
            </a:r>
            <a:r>
              <a:rPr lang="en-IN" sz="2400" dirty="0" smtClean="0">
                <a:latin typeface="Corbel" pitchFamily="34" charset="0"/>
              </a:rPr>
              <a:t>is assigned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index </a:t>
            </a:r>
            <a:r>
              <a:rPr lang="en-IN" sz="2400" dirty="0" smtClean="0">
                <a:latin typeface="Corbel" pitchFamily="34" charset="0"/>
              </a:rPr>
              <a:t>which begins from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0</a:t>
            </a:r>
            <a:r>
              <a:rPr lang="en-IN" sz="2400" dirty="0" smtClean="0">
                <a:latin typeface="Corbel" pitchFamily="34" charset="0"/>
              </a:rPr>
              <a:t> and goes up to 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length -1</a:t>
            </a: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Accessing Individual Characters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String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For example, suppose we write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word=“Python”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Then the internal representation of this will be 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pythonstring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929066"/>
            <a:ext cx="8286808" cy="2258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Accessing Individual Characters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String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Now to access individual character we can provide this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index number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to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subscript operator [ ]</a:t>
            </a:r>
            <a:r>
              <a:rPr lang="en-US" sz="2400" dirty="0" smtClean="0">
                <a:solidFill>
                  <a:schemeClr val="accent1"/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2928934"/>
            <a:ext cx="4286279" cy="1867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Accessing Individual Characters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String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However if we try to provide 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index number </a:t>
            </a:r>
            <a:r>
              <a:rPr lang="en-US" sz="2400" dirty="0" smtClean="0">
                <a:latin typeface="Corbel" pitchFamily="34" charset="0"/>
              </a:rPr>
              <a:t>beyond the given limit then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IndexError</a:t>
            </a:r>
            <a:r>
              <a:rPr lang="en-US" sz="2400" dirty="0" smtClean="0">
                <a:latin typeface="Corbel" pitchFamily="34" charset="0"/>
              </a:rPr>
              <a:t> exception will arise</a:t>
            </a:r>
            <a:endParaRPr lang="en-IN" sz="2400" dirty="0" smtClean="0">
              <a:latin typeface="Corbel" pitchFamily="34" charset="0"/>
            </a:endParaRPr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1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000372"/>
            <a:ext cx="5214974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Accessing Individual Characters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String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Not only this 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IN" sz="2400" dirty="0" smtClean="0">
                <a:latin typeface="Corbel" pitchFamily="34" charset="0"/>
              </a:rPr>
              <a:t>even allows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negative indexing </a:t>
            </a:r>
            <a:r>
              <a:rPr lang="en-IN" sz="2400" dirty="0" smtClean="0">
                <a:latin typeface="Corbel" pitchFamily="34" charset="0"/>
              </a:rPr>
              <a:t>which begins from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end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-1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index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last character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-2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index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second last character</a:t>
            </a:r>
            <a:r>
              <a:rPr lang="en-US" sz="2400" dirty="0" smtClean="0">
                <a:latin typeface="Corbel" pitchFamily="34" charset="0"/>
              </a:rPr>
              <a:t> and so on.</a:t>
            </a:r>
            <a:endParaRPr lang="en-IN" sz="2400" dirty="0" smtClean="0">
              <a:latin typeface="Corbel" pitchFamily="34" charset="0"/>
            </a:endParaRPr>
          </a:p>
          <a:p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pythonstrin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4000504"/>
            <a:ext cx="6643734" cy="2258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Accessing Individual Characters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String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8" name="Content Placeholder 7" descr="str1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857364"/>
            <a:ext cx="5857916" cy="164307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Examples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datatype2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3786214" cy="150019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atatype2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3" y="3786190"/>
            <a:ext cx="3857651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float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float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we can only assign values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decimal number system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 and not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binary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octal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hexadecimal number system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  <a:endParaRPr lang="en-US" sz="2300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143248"/>
            <a:ext cx="7929618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float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Float values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can also be represented as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exponential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values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Exponential notation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scientific notation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which is represented using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followed by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it means to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power of 10</a:t>
            </a:r>
            <a:endParaRPr lang="en-US" sz="23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4143380"/>
            <a:ext cx="6286544" cy="10435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complex Data Type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Complex numbers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are written in the form,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x +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yj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, where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x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is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real part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y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is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imaginary part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b="1" u="sng" dirty="0" smtClean="0">
                <a:solidFill>
                  <a:schemeClr val="tx1"/>
                </a:solidFill>
                <a:latin typeface="Corbel" pitchFamily="34" charset="0"/>
              </a:rPr>
              <a:t>For example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: 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4+3j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12+1j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etc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The letter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 j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is called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unit imaginary number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It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denotes the value of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√-1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300" dirty="0" err="1" smtClean="0">
                <a:solidFill>
                  <a:schemeClr val="tx1"/>
                </a:solidFill>
                <a:latin typeface="Corbel" pitchFamily="34" charset="0"/>
              </a:rPr>
              <a:t>i.e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j²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denotes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-1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Example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datatype2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4429156" cy="162101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Important Points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About complex Data Type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representing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unit imaginary number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are only allowed to use the letter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j 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both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upper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lower case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are 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allowed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).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Any other letter if used will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generate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4071942"/>
            <a:ext cx="7929618" cy="2276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4779</TotalTime>
  <Words>945</Words>
  <Application>Microsoft Office PowerPoint</Application>
  <PresentationFormat>On-screen Show (4:3)</PresentationFormat>
  <Paragraphs>191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Slide 1</vt:lpstr>
      <vt:lpstr>Today’s Agenda</vt:lpstr>
      <vt:lpstr>The float Data Type</vt:lpstr>
      <vt:lpstr>Some Examples</vt:lpstr>
      <vt:lpstr>Some Important Points  About float</vt:lpstr>
      <vt:lpstr>Some Important Points  About float</vt:lpstr>
      <vt:lpstr>The complex Data Type</vt:lpstr>
      <vt:lpstr>An Example</vt:lpstr>
      <vt:lpstr>Some Important Points  About complex Data Type</vt:lpstr>
      <vt:lpstr>Some Important Points  About complex Data Type</vt:lpstr>
      <vt:lpstr>Some Important Points  About complex Data Type</vt:lpstr>
      <vt:lpstr>Some Important Points  About complex Data Type</vt:lpstr>
      <vt:lpstr>Some Important Points  About complex Data Type</vt:lpstr>
      <vt:lpstr>The bool Data Type</vt:lpstr>
      <vt:lpstr>Some Examples</vt:lpstr>
      <vt:lpstr>Some Important Points  About bool</vt:lpstr>
      <vt:lpstr>Some Important Points  About bool</vt:lpstr>
      <vt:lpstr>Some Important Points  About bool</vt:lpstr>
      <vt:lpstr>The str Data Type</vt:lpstr>
      <vt:lpstr>Some Examples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Some Important Points  About Strings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  <vt:lpstr>Accessing Individual Characters  In String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345</cp:revision>
  <dcterms:created xsi:type="dcterms:W3CDTF">2015-12-21T13:46:48Z</dcterms:created>
  <dcterms:modified xsi:type="dcterms:W3CDTF">2020-06-11T13:07:45Z</dcterms:modified>
</cp:coreProperties>
</file>