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423" r:id="rId3"/>
    <p:sldId id="424" r:id="rId4"/>
    <p:sldId id="561" r:id="rId5"/>
    <p:sldId id="560" r:id="rId6"/>
    <p:sldId id="522" r:id="rId7"/>
    <p:sldId id="523" r:id="rId8"/>
    <p:sldId id="524" r:id="rId9"/>
    <p:sldId id="525" r:id="rId10"/>
    <p:sldId id="526" r:id="rId11"/>
    <p:sldId id="527" r:id="rId12"/>
    <p:sldId id="529" r:id="rId13"/>
    <p:sldId id="530" r:id="rId14"/>
    <p:sldId id="532" r:id="rId15"/>
    <p:sldId id="533" r:id="rId16"/>
    <p:sldId id="534" r:id="rId17"/>
    <p:sldId id="536" r:id="rId18"/>
    <p:sldId id="535" r:id="rId19"/>
    <p:sldId id="537" r:id="rId20"/>
    <p:sldId id="486" r:id="rId21"/>
    <p:sldId id="538" r:id="rId22"/>
    <p:sldId id="540" r:id="rId23"/>
    <p:sldId id="541" r:id="rId24"/>
    <p:sldId id="490" r:id="rId25"/>
    <p:sldId id="542" r:id="rId26"/>
    <p:sldId id="543" r:id="rId27"/>
    <p:sldId id="544" r:id="rId28"/>
    <p:sldId id="546" r:id="rId29"/>
    <p:sldId id="547" r:id="rId30"/>
    <p:sldId id="562" r:id="rId31"/>
    <p:sldId id="548" r:id="rId32"/>
    <p:sldId id="549" r:id="rId33"/>
    <p:sldId id="550" r:id="rId34"/>
    <p:sldId id="551" r:id="rId35"/>
    <p:sldId id="552" r:id="rId36"/>
    <p:sldId id="553" r:id="rId37"/>
    <p:sldId id="554" r:id="rId38"/>
    <p:sldId id="557" r:id="rId39"/>
    <p:sldId id="555" r:id="rId40"/>
    <p:sldId id="558" r:id="rId41"/>
    <p:sldId id="559" r:id="rId42"/>
    <p:sldId id="563" r:id="rId43"/>
    <p:sldId id="564" r:id="rId44"/>
    <p:sldId id="565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5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14-06-2020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14-06-2020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14-06-2020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14-06-2020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14-06-2020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14-06-2020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orbel" pitchFamily="34" charset="0"/>
              </a:rPr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  <a:latin typeface="Corbel" pitchFamily="34" charset="0"/>
              </a:rPr>
              <a:t>Lecture 7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Slicing Operator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s=“welcome”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	print(s[:])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welcome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itchFamily="34" charset="0"/>
              </a:rPr>
              <a:t>s=“welcome”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itchFamily="34" charset="0"/>
              </a:rPr>
              <a:t>	print(s[])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 pitchFamily="34" charset="0"/>
              </a:rPr>
              <a:t>Syntax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Slicing Operator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s=“welcome”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	print(s[-4:-1])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com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itchFamily="34" charset="0"/>
              </a:rPr>
              <a:t>s=“welcome”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itchFamily="34" charset="0"/>
              </a:rPr>
              <a:t>	print(s[-1:-4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Using Step Value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String slicing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can accept a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third parameter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also after the two index numbers.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third parameter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is called 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step value.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So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complete syntax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of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slicing operator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s[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begin:end:step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]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Step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value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indicates </a:t>
            </a:r>
            <a:r>
              <a:rPr lang="en-IN" sz="2400" i="1" dirty="0" smtClean="0">
                <a:solidFill>
                  <a:srgbClr val="C00000"/>
                </a:solidFill>
                <a:latin typeface="Corbel" pitchFamily="34" charset="0"/>
              </a:rPr>
              <a:t>how many characters to move forward after the first character is retrieved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from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string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and it’s default value is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1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, but can be changed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as per our choice.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Slicing Operator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3270116" cy="4854280"/>
          </a:xfrm>
        </p:spPr>
        <p:txBody>
          <a:bodyPr>
            <a:normAutofit fontScale="550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800" b="1" dirty="0" smtClean="0">
                <a:solidFill>
                  <a:schemeClr val="tx1"/>
                </a:solidFill>
                <a:latin typeface="Corbel" pitchFamily="34" charset="0"/>
              </a:rPr>
              <a:t>For 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800" b="1" dirty="0" smtClean="0">
                <a:latin typeface="Corbel" pitchFamily="34" charset="0"/>
              </a:rPr>
              <a:t>	</a:t>
            </a:r>
            <a:r>
              <a:rPr lang="en-US" sz="3600" b="1" dirty="0" smtClean="0">
                <a:solidFill>
                  <a:srgbClr val="7030A0"/>
                </a:solidFill>
                <a:latin typeface="Corbel" pitchFamily="34" charset="0"/>
              </a:rPr>
              <a:t>s=“Industry”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3600" b="1" dirty="0" smtClean="0">
                <a:solidFill>
                  <a:srgbClr val="7030A0"/>
                </a:solidFill>
                <a:latin typeface="Corbel" pitchFamily="34" charset="0"/>
              </a:rPr>
              <a:t>	print(s[2:6])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8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8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800" b="1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800" dirty="0" smtClean="0">
                <a:latin typeface="Corbel" pitchFamily="34" charset="0"/>
              </a:rPr>
              <a:t>	</a:t>
            </a:r>
            <a:r>
              <a:rPr lang="en-US" sz="3600" b="1" dirty="0" smtClean="0">
                <a:solidFill>
                  <a:srgbClr val="0070C0"/>
                </a:solidFill>
                <a:latin typeface="Corbel" pitchFamily="34" charset="0"/>
              </a:rPr>
              <a:t>dust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8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800" b="1" dirty="0" smtClean="0">
                <a:solidFill>
                  <a:schemeClr val="tx1"/>
                </a:solidFill>
                <a:latin typeface="Corbel" pitchFamily="34" charset="0"/>
              </a:rPr>
              <a:t>Can also be written as 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800" b="1" dirty="0" smtClean="0">
                <a:latin typeface="Corbel" pitchFamily="34" charset="0"/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800" b="1" dirty="0" smtClean="0">
                <a:latin typeface="Corbel" pitchFamily="34" charset="0"/>
              </a:rPr>
              <a:t>	</a:t>
            </a:r>
            <a:r>
              <a:rPr lang="en-US" sz="3600" b="1" dirty="0" smtClean="0">
                <a:solidFill>
                  <a:srgbClr val="7030A0"/>
                </a:solidFill>
                <a:latin typeface="Corbel" pitchFamily="34" charset="0"/>
              </a:rPr>
              <a:t>s=“Industry”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3600" b="1" dirty="0" smtClean="0">
                <a:solidFill>
                  <a:srgbClr val="7030A0"/>
                </a:solidFill>
                <a:latin typeface="Corbel" pitchFamily="34" charset="0"/>
              </a:rPr>
              <a:t>	print(s[2:6:1])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8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4400" b="1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800" dirty="0" smtClean="0">
                <a:latin typeface="Corbel" pitchFamily="34" charset="0"/>
              </a:rPr>
              <a:t>	</a:t>
            </a:r>
            <a:r>
              <a:rPr lang="en-US" sz="3600" b="1" dirty="0" smtClean="0">
                <a:solidFill>
                  <a:srgbClr val="0070C0"/>
                </a:solidFill>
                <a:latin typeface="Corbel" pitchFamily="34" charset="0"/>
              </a:rPr>
              <a:t>dust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itchFamily="34" charset="0"/>
              </a:rPr>
              <a:t>s=“Industry”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itchFamily="34" charset="0"/>
              </a:rPr>
              <a:t>print(s[2:6:2])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 pitchFamily="34" charset="0"/>
              </a:rPr>
              <a:t>ds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latin typeface="Corbel" pitchFamily="34" charset="0"/>
              </a:rPr>
              <a:t>Three Very Useful </a:t>
            </a:r>
            <a:br>
              <a:rPr lang="en-US" sz="2000" b="1" dirty="0" smtClean="0">
                <a:latin typeface="Corbel" pitchFamily="34" charset="0"/>
              </a:rPr>
            </a:b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Functions</a:t>
            </a:r>
            <a:r>
              <a:rPr lang="en-US" sz="2000" b="1" dirty="0" smtClean="0">
                <a:latin typeface="Corbel" pitchFamily="34" charset="0"/>
              </a:rPr>
              <a:t>/</a:t>
            </a: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Methods</a:t>
            </a:r>
            <a:r>
              <a:rPr lang="en-US" sz="2000" b="1" dirty="0" smtClean="0">
                <a:latin typeface="Corbel" pitchFamily="34" charset="0"/>
              </a:rPr>
              <a:t> </a:t>
            </a:r>
            <a:br>
              <a:rPr lang="en-US" sz="2000" b="1" dirty="0" smtClean="0">
                <a:latin typeface="Corbel" pitchFamily="34" charset="0"/>
              </a:rPr>
            </a:br>
            <a:r>
              <a:rPr lang="en-US" sz="2000" b="1" dirty="0" smtClean="0">
                <a:latin typeface="Corbel" pitchFamily="34" charset="0"/>
              </a:rPr>
              <a:t>Of String Data Type</a:t>
            </a:r>
            <a:endParaRPr lang="en-IN" sz="2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provides us some very useful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functions</a:t>
            </a:r>
            <a:r>
              <a:rPr lang="en-US" sz="2400" dirty="0" smtClean="0">
                <a:solidFill>
                  <a:srgbClr val="7030A0"/>
                </a:solidFill>
                <a:latin typeface="Corbel" pitchFamily="34" charset="0"/>
              </a:rPr>
              <a:t>/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methods</a:t>
            </a:r>
            <a:r>
              <a:rPr lang="en-US" sz="2400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for performing various operations on String values.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Following are these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functions</a:t>
            </a:r>
            <a:r>
              <a:rPr lang="en-US" sz="2400" dirty="0" smtClean="0">
                <a:solidFill>
                  <a:srgbClr val="7030A0"/>
                </a:solidFill>
                <a:latin typeface="Corbel" pitchFamily="34" charset="0"/>
              </a:rPr>
              <a:t>/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methods</a:t>
            </a:r>
            <a:r>
              <a:rPr lang="en-US" sz="2400" dirty="0" smtClean="0">
                <a:solidFill>
                  <a:srgbClr val="7030A0"/>
                </a:solidFill>
                <a:latin typeface="Corbel" pitchFamily="34" charset="0"/>
              </a:rPr>
              <a:t>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len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()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lower()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upper()</a:t>
            </a:r>
            <a:endParaRPr lang="en-IN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0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latin typeface="Corbel" pitchFamily="34" charset="0"/>
              </a:rPr>
              <a:t>Three Very Useful </a:t>
            </a:r>
            <a:br>
              <a:rPr lang="en-US" sz="1800" b="1" dirty="0" smtClean="0">
                <a:latin typeface="Corbel" pitchFamily="34" charset="0"/>
              </a:rPr>
            </a:br>
            <a:r>
              <a:rPr lang="en-US" sz="1800" b="1" dirty="0" smtClean="0">
                <a:solidFill>
                  <a:srgbClr val="C00000"/>
                </a:solidFill>
                <a:latin typeface="Corbel" pitchFamily="34" charset="0"/>
              </a:rPr>
              <a:t>Functions</a:t>
            </a:r>
            <a:r>
              <a:rPr lang="en-US" sz="1800" b="1" dirty="0" smtClean="0">
                <a:latin typeface="Corbel" pitchFamily="34" charset="0"/>
              </a:rPr>
              <a:t>/</a:t>
            </a:r>
            <a:r>
              <a:rPr lang="en-US" sz="1800" b="1" dirty="0" smtClean="0">
                <a:solidFill>
                  <a:srgbClr val="C00000"/>
                </a:solidFill>
                <a:latin typeface="Corbel" pitchFamily="34" charset="0"/>
              </a:rPr>
              <a:t>Methods</a:t>
            </a:r>
            <a:r>
              <a:rPr lang="en-US" sz="1800" b="1" dirty="0" smtClean="0">
                <a:latin typeface="Corbel" pitchFamily="34" charset="0"/>
              </a:rPr>
              <a:t> </a:t>
            </a:r>
            <a:br>
              <a:rPr lang="en-US" sz="1800" b="1" dirty="0" smtClean="0">
                <a:latin typeface="Corbel" pitchFamily="34" charset="0"/>
              </a:rPr>
            </a:br>
            <a:r>
              <a:rPr lang="en-US" sz="1800" b="1" dirty="0" smtClean="0">
                <a:latin typeface="Corbel" pitchFamily="34" charset="0"/>
              </a:rPr>
              <a:t>Of String Data Type</a:t>
            </a:r>
            <a:endParaRPr lang="en-IN" sz="1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len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()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: Returns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length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of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String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passed as argument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latin typeface="Corbel" pitchFamily="34" charset="0"/>
              </a:rPr>
              <a:t>Syntax: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len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(s)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0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lower() </a:t>
            </a:r>
            <a:r>
              <a:rPr lang="en-US" sz="2400" dirty="0" smtClean="0">
                <a:latin typeface="Corbel" pitchFamily="34" charset="0"/>
              </a:rPr>
              <a:t>: Returns a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copy</a:t>
            </a:r>
            <a:r>
              <a:rPr lang="en-US" sz="2400" dirty="0" smtClean="0">
                <a:latin typeface="Corbel" pitchFamily="34" charset="0"/>
              </a:rPr>
              <a:t> of calling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String</a:t>
            </a:r>
            <a:r>
              <a:rPr lang="en-US" sz="2400" dirty="0" smtClean="0">
                <a:latin typeface="Corbel" pitchFamily="34" charset="0"/>
              </a:rPr>
              <a:t> object with all letters converted to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lowercase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latin typeface="Corbel" pitchFamily="34" charset="0"/>
              </a:rPr>
              <a:t>Syntax: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s.lower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()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</a:t>
            </a:r>
            <a:endParaRPr lang="en-IN" sz="20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tr2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290" y="2500306"/>
            <a:ext cx="3772427" cy="819264"/>
          </a:xfrm>
          <a:prstGeom prst="rect">
            <a:avLst/>
          </a:prstGeom>
        </p:spPr>
      </p:pic>
      <p:pic>
        <p:nvPicPr>
          <p:cNvPr id="8" name="Picture 7" descr="str2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7290" y="5143512"/>
            <a:ext cx="4857784" cy="1167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latin typeface="Corbel" pitchFamily="34" charset="0"/>
              </a:rPr>
              <a:t>Three Very Useful </a:t>
            </a:r>
            <a:br>
              <a:rPr lang="en-US" sz="1800" b="1" dirty="0" smtClean="0">
                <a:latin typeface="Corbel" pitchFamily="34" charset="0"/>
              </a:rPr>
            </a:br>
            <a:r>
              <a:rPr lang="en-US" sz="1800" b="1" dirty="0" smtClean="0">
                <a:solidFill>
                  <a:srgbClr val="C00000"/>
                </a:solidFill>
                <a:latin typeface="Corbel" pitchFamily="34" charset="0"/>
              </a:rPr>
              <a:t>Functions</a:t>
            </a:r>
            <a:r>
              <a:rPr lang="en-US" sz="1800" b="1" dirty="0" smtClean="0">
                <a:latin typeface="Corbel" pitchFamily="34" charset="0"/>
              </a:rPr>
              <a:t>/</a:t>
            </a:r>
            <a:r>
              <a:rPr lang="en-US" sz="1800" b="1" dirty="0" smtClean="0">
                <a:solidFill>
                  <a:srgbClr val="C00000"/>
                </a:solidFill>
                <a:latin typeface="Corbel" pitchFamily="34" charset="0"/>
              </a:rPr>
              <a:t>Methods</a:t>
            </a:r>
            <a:r>
              <a:rPr lang="en-US" sz="1800" b="1" dirty="0" smtClean="0">
                <a:latin typeface="Corbel" pitchFamily="34" charset="0"/>
              </a:rPr>
              <a:t> </a:t>
            </a:r>
            <a:br>
              <a:rPr lang="en-US" sz="1800" b="1" dirty="0" smtClean="0">
                <a:latin typeface="Corbel" pitchFamily="34" charset="0"/>
              </a:rPr>
            </a:br>
            <a:r>
              <a:rPr lang="en-US" sz="1800" b="1" dirty="0" smtClean="0">
                <a:latin typeface="Corbel" pitchFamily="34" charset="0"/>
              </a:rPr>
              <a:t>Of String Data Type</a:t>
            </a:r>
            <a:endParaRPr lang="en-IN" sz="1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0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upper() </a:t>
            </a:r>
            <a:r>
              <a:rPr lang="en-US" sz="2200" dirty="0" smtClean="0">
                <a:solidFill>
                  <a:srgbClr val="0070C0"/>
                </a:solidFill>
                <a:latin typeface="Corbel" pitchFamily="34" charset="0"/>
              </a:rPr>
              <a:t>: </a:t>
            </a:r>
            <a:r>
              <a:rPr lang="en-US" sz="2200" dirty="0" smtClean="0">
                <a:latin typeface="Corbel" pitchFamily="34" charset="0"/>
              </a:rPr>
              <a:t>Returns a copy of calling String object with all letters converted to uppercase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200" b="1" dirty="0" smtClean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200" b="1" dirty="0" smtClean="0">
                <a:latin typeface="Corbel" pitchFamily="34" charset="0"/>
              </a:rPr>
              <a:t>Syntax:</a:t>
            </a:r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Corbel" pitchFamily="34" charset="0"/>
              </a:rPr>
              <a:t>s.upper</a:t>
            </a: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()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  <a:endParaRPr lang="en-IN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str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290" y="3929066"/>
            <a:ext cx="4118180" cy="1381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Comparing Strings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We can use ( 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&gt;</a:t>
            </a:r>
            <a:r>
              <a:rPr lang="en-IN" sz="2400" dirty="0" smtClean="0">
                <a:latin typeface="Corbel" pitchFamily="34" charset="0"/>
              </a:rPr>
              <a:t> , 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&lt; </a:t>
            </a:r>
            <a:r>
              <a:rPr lang="en-IN" sz="2400" dirty="0" smtClean="0">
                <a:latin typeface="Corbel" pitchFamily="34" charset="0"/>
              </a:rPr>
              <a:t>, 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&lt;=</a:t>
            </a:r>
            <a:r>
              <a:rPr lang="en-IN" sz="2400" dirty="0" smtClean="0">
                <a:latin typeface="Corbel" pitchFamily="34" charset="0"/>
              </a:rPr>
              <a:t> , 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&lt;=</a:t>
            </a:r>
            <a:r>
              <a:rPr lang="en-IN" sz="2400" dirty="0" smtClean="0">
                <a:latin typeface="Corbel" pitchFamily="34" charset="0"/>
              </a:rPr>
              <a:t> , 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==</a:t>
            </a:r>
            <a:r>
              <a:rPr lang="en-IN" sz="2400" dirty="0" smtClean="0">
                <a:latin typeface="Corbel" pitchFamily="34" charset="0"/>
              </a:rPr>
              <a:t> , 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!=</a:t>
            </a:r>
            <a:r>
              <a:rPr lang="en-IN" sz="2400" dirty="0" smtClean="0">
                <a:latin typeface="Corbel" pitchFamily="34" charset="0"/>
              </a:rPr>
              <a:t>  ) to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compare</a:t>
            </a:r>
            <a:r>
              <a:rPr lang="en-IN" sz="2400" dirty="0" smtClean="0">
                <a:latin typeface="Corbel" pitchFamily="34" charset="0"/>
              </a:rPr>
              <a:t> two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strings. 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dirty="0" smtClean="0">
                <a:latin typeface="Corbel" pitchFamily="34" charset="0"/>
              </a:rPr>
              <a:t> compares string lexicographically </a:t>
            </a:r>
            <a:r>
              <a:rPr lang="en-IN" sz="2400" dirty="0" err="1" smtClean="0">
                <a:latin typeface="Corbel" pitchFamily="34" charset="0"/>
              </a:rPr>
              <a:t>i.e</a:t>
            </a:r>
            <a:r>
              <a:rPr lang="en-IN" sz="2400" dirty="0" smtClean="0">
                <a:latin typeface="Corbel" pitchFamily="34" charset="0"/>
              </a:rPr>
              <a:t> using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UNICODE</a:t>
            </a:r>
            <a:r>
              <a:rPr lang="en-IN" sz="2400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value of the characters.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Comparing Strings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IN" sz="2600" dirty="0" smtClean="0">
                <a:latin typeface="Corbel" pitchFamily="34" charset="0"/>
              </a:rPr>
              <a:t>Suppose we have </a:t>
            </a:r>
            <a:r>
              <a:rPr lang="en-IN" sz="2600" b="1" dirty="0" smtClean="0">
                <a:solidFill>
                  <a:srgbClr val="7030A0"/>
                </a:solidFill>
                <a:latin typeface="Corbel" pitchFamily="34" charset="0"/>
              </a:rPr>
              <a:t>str1</a:t>
            </a:r>
            <a:r>
              <a:rPr lang="en-IN" sz="2600" dirty="0" smtClean="0">
                <a:latin typeface="Corbel" pitchFamily="34" charset="0"/>
              </a:rPr>
              <a:t> as " </a:t>
            </a:r>
            <a:r>
              <a:rPr lang="en-IN" sz="2600" b="1" dirty="0" smtClean="0">
                <a:solidFill>
                  <a:srgbClr val="C00000"/>
                </a:solidFill>
                <a:latin typeface="Corbel" pitchFamily="34" charset="0"/>
              </a:rPr>
              <a:t>Indore</a:t>
            </a:r>
            <a:r>
              <a:rPr lang="en-IN" sz="2600" dirty="0" smtClean="0">
                <a:latin typeface="Corbel" pitchFamily="34" charset="0"/>
              </a:rPr>
              <a:t> " and </a:t>
            </a:r>
            <a:r>
              <a:rPr lang="en-IN" sz="2600" b="1" dirty="0" smtClean="0">
                <a:solidFill>
                  <a:srgbClr val="7030A0"/>
                </a:solidFill>
                <a:latin typeface="Corbel" pitchFamily="34" charset="0"/>
              </a:rPr>
              <a:t>str2</a:t>
            </a:r>
            <a:r>
              <a:rPr lang="en-IN" sz="2600" dirty="0" smtClean="0">
                <a:latin typeface="Corbel" pitchFamily="34" charset="0"/>
              </a:rPr>
              <a:t> as " </a:t>
            </a:r>
            <a:r>
              <a:rPr lang="en-IN" sz="2600" b="1" dirty="0" smtClean="0">
                <a:solidFill>
                  <a:srgbClr val="C00000"/>
                </a:solidFill>
                <a:latin typeface="Corbel" pitchFamily="34" charset="0"/>
              </a:rPr>
              <a:t>India</a:t>
            </a:r>
            <a:r>
              <a:rPr lang="en-IN" sz="2600" dirty="0" smtClean="0">
                <a:latin typeface="Corbel" pitchFamily="34" charset="0"/>
              </a:rPr>
              <a:t>" and we write </a:t>
            </a:r>
            <a:r>
              <a:rPr lang="en-IN" sz="2600" b="1" dirty="0" smtClean="0">
                <a:solidFill>
                  <a:srgbClr val="C00000"/>
                </a:solidFill>
                <a:latin typeface="Corbel" pitchFamily="34" charset="0"/>
              </a:rPr>
              <a:t>print(str1&gt;str2)</a:t>
            </a:r>
            <a:r>
              <a:rPr lang="en-IN" sz="2600" dirty="0" smtClean="0">
                <a:latin typeface="Corbel" pitchFamily="34" charset="0"/>
              </a:rPr>
              <a:t> , then </a:t>
            </a:r>
            <a:r>
              <a:rPr lang="en-IN" sz="26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600" dirty="0" smtClean="0">
                <a:latin typeface="Corbel" pitchFamily="34" charset="0"/>
              </a:rPr>
              <a:t> will print </a:t>
            </a:r>
            <a:r>
              <a:rPr lang="en-IN" sz="2600" b="1" dirty="0" smtClean="0">
                <a:solidFill>
                  <a:srgbClr val="C00000"/>
                </a:solidFill>
                <a:latin typeface="Corbel" pitchFamily="34" charset="0"/>
              </a:rPr>
              <a:t>True</a:t>
            </a:r>
            <a:r>
              <a:rPr lang="en-IN" sz="2600" dirty="0" smtClean="0">
                <a:latin typeface="Corbel" pitchFamily="34" charset="0"/>
              </a:rPr>
              <a:t>. Following is the explanation</a:t>
            </a:r>
          </a:p>
          <a:p>
            <a:pPr lvl="1" fontAlgn="base"/>
            <a:endParaRPr lang="en-IN" dirty="0" smtClean="0">
              <a:latin typeface="Corbel" pitchFamily="34" charset="0"/>
            </a:endParaRPr>
          </a:p>
          <a:p>
            <a:pPr lvl="1" fontAlgn="base"/>
            <a:r>
              <a:rPr lang="en-IN" sz="2400" dirty="0" smtClean="0">
                <a:latin typeface="Corbel" pitchFamily="34" charset="0"/>
              </a:rPr>
              <a:t>Now the first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two characters </a:t>
            </a:r>
            <a:r>
              <a:rPr lang="en-IN" sz="2400" dirty="0" smtClean="0">
                <a:latin typeface="Corbel" pitchFamily="34" charset="0"/>
              </a:rPr>
              <a:t>from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str1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str2</a:t>
            </a:r>
            <a:r>
              <a:rPr lang="en-IN" sz="2400" dirty="0" smtClean="0">
                <a:latin typeface="Corbel" pitchFamily="34" charset="0"/>
              </a:rPr>
              <a:t> (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 I</a:t>
            </a:r>
            <a:r>
              <a:rPr lang="en-IN" sz="2400" dirty="0" smtClean="0">
                <a:latin typeface="Corbel" pitchFamily="34" charset="0"/>
              </a:rPr>
              <a:t>  and 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I</a:t>
            </a:r>
            <a:r>
              <a:rPr lang="en-IN" sz="2400" dirty="0" smtClean="0">
                <a:latin typeface="Corbel" pitchFamily="34" charset="0"/>
              </a:rPr>
              <a:t> ) are </a:t>
            </a:r>
            <a:r>
              <a:rPr lang="en-IN" sz="2400" dirty="0" smtClean="0">
                <a:solidFill>
                  <a:srgbClr val="00B050"/>
                </a:solidFill>
                <a:latin typeface="Corbel" pitchFamily="34" charset="0"/>
              </a:rPr>
              <a:t>compared. </a:t>
            </a:r>
          </a:p>
          <a:p>
            <a:pPr lvl="1" fontAlgn="base"/>
            <a:endParaRPr lang="en-IN" sz="2400" dirty="0" smtClean="0">
              <a:latin typeface="Corbel" pitchFamily="34" charset="0"/>
            </a:endParaRPr>
          </a:p>
          <a:p>
            <a:pPr lvl="1" fontAlgn="base"/>
            <a:r>
              <a:rPr lang="en-IN" sz="2400" dirty="0" smtClean="0">
                <a:latin typeface="Corbel" pitchFamily="34" charset="0"/>
              </a:rPr>
              <a:t>As they are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equal,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second two characters </a:t>
            </a:r>
            <a:r>
              <a:rPr lang="en-IN" sz="2400" dirty="0" smtClean="0">
                <a:latin typeface="Corbel" pitchFamily="34" charset="0"/>
              </a:rPr>
              <a:t>are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compared. </a:t>
            </a:r>
          </a:p>
          <a:p>
            <a:pPr lvl="1" fontAlgn="base"/>
            <a:endParaRPr lang="en-IN" sz="2400" dirty="0" smtClean="0">
              <a:latin typeface="Corbel" pitchFamily="34" charset="0"/>
            </a:endParaRPr>
          </a:p>
          <a:p>
            <a:pPr lvl="1" fontAlgn="base"/>
            <a:r>
              <a:rPr lang="en-IN" sz="2400" dirty="0" smtClean="0">
                <a:latin typeface="Corbel" pitchFamily="34" charset="0"/>
              </a:rPr>
              <a:t>Because they are also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equal</a:t>
            </a:r>
            <a:r>
              <a:rPr lang="en-IN" sz="2400" dirty="0" smtClean="0">
                <a:latin typeface="Corbel" pitchFamily="34" charset="0"/>
              </a:rPr>
              <a:t>,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third two characters </a:t>
            </a:r>
            <a:r>
              <a:rPr lang="en-IN" sz="2400" dirty="0" smtClean="0">
                <a:latin typeface="Corbel" pitchFamily="34" charset="0"/>
              </a:rPr>
              <a:t>( 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d</a:t>
            </a:r>
            <a:r>
              <a:rPr lang="en-IN" sz="2400" dirty="0" smtClean="0">
                <a:latin typeface="Corbel" pitchFamily="34" charset="0"/>
              </a:rPr>
              <a:t>  and 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d</a:t>
            </a:r>
            <a:r>
              <a:rPr lang="en-IN" sz="2400" dirty="0" smtClean="0">
                <a:latin typeface="Corbel" pitchFamily="34" charset="0"/>
              </a:rPr>
              <a:t> ) are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compared.</a:t>
            </a:r>
          </a:p>
          <a:p>
            <a:pPr lvl="1" fontAlgn="base"/>
            <a:endParaRPr lang="en-IN" sz="2400" dirty="0" smtClean="0">
              <a:latin typeface="Corbel" pitchFamily="34" charset="0"/>
            </a:endParaRPr>
          </a:p>
          <a:p>
            <a:pPr lvl="1" fontAlgn="base"/>
            <a:r>
              <a:rPr lang="en-IN" sz="2400" dirty="0" smtClean="0">
                <a:latin typeface="Corbel" pitchFamily="34" charset="0"/>
              </a:rPr>
              <a:t>Since they also are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equal</a:t>
            </a:r>
            <a:r>
              <a:rPr lang="en-IN" sz="2400" dirty="0" smtClean="0">
                <a:latin typeface="Corbel" pitchFamily="34" charset="0"/>
              </a:rPr>
              <a:t>  ,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fourth pair </a:t>
            </a:r>
            <a:r>
              <a:rPr lang="en-IN" sz="2400" dirty="0" smtClean="0">
                <a:latin typeface="Corbel" pitchFamily="34" charset="0"/>
              </a:rPr>
              <a:t>(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o </a:t>
            </a:r>
            <a:r>
              <a:rPr lang="en-IN" sz="2400" dirty="0" smtClean="0">
                <a:latin typeface="Corbel" pitchFamily="34" charset="0"/>
              </a:rPr>
              <a:t>and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i</a:t>
            </a:r>
            <a:r>
              <a:rPr lang="en-IN" sz="2400" dirty="0" smtClean="0">
                <a:latin typeface="Corbel" pitchFamily="34" charset="0"/>
              </a:rPr>
              <a:t>) is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compared</a:t>
            </a:r>
            <a:r>
              <a:rPr lang="en-IN" sz="2400" dirty="0" smtClean="0">
                <a:latin typeface="Corbel" pitchFamily="34" charset="0"/>
              </a:rPr>
              <a:t> and there we get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mismatch .</a:t>
            </a:r>
          </a:p>
          <a:p>
            <a:pPr lvl="1" fontAlgn="base"/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lvl="1" fontAlgn="base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Now because</a:t>
            </a:r>
            <a:r>
              <a:rPr lang="en-US" sz="2400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o</a:t>
            </a:r>
            <a:r>
              <a:rPr lang="en-US" sz="2400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has a greater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UNICODE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 value than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i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so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Indore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 is greater than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India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and so the answer is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True</a:t>
            </a:r>
            <a:endParaRPr lang="en-IN" sz="2400" b="1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Comparing Strings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6" name="Content Placeholder 5" descr="str24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00034" y="1643050"/>
            <a:ext cx="8215370" cy="4574017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Concatenating  Strings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The Slice Operator In Strings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Three Important String Functions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Type Conversion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Type Conversion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The process of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converting</a:t>
            </a:r>
            <a:r>
              <a:rPr lang="en-IN" sz="2400" dirty="0" smtClean="0">
                <a:latin typeface="Corbel" pitchFamily="34" charset="0"/>
              </a:rPr>
              <a:t> the value of </a:t>
            </a:r>
            <a:r>
              <a:rPr lang="en-IN" sz="2400" b="1" dirty="0" smtClean="0">
                <a:solidFill>
                  <a:schemeClr val="accent6"/>
                </a:solidFill>
                <a:latin typeface="Corbel" pitchFamily="34" charset="0"/>
              </a:rPr>
              <a:t>one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chemeClr val="accent6"/>
                </a:solidFill>
                <a:latin typeface="Corbel" pitchFamily="34" charset="0"/>
              </a:rPr>
              <a:t>data type </a:t>
            </a:r>
            <a:r>
              <a:rPr lang="en-IN" sz="2400" dirty="0" smtClean="0">
                <a:latin typeface="Corbel" pitchFamily="34" charset="0"/>
              </a:rPr>
              <a:t>(integer, string, float, etc.) to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another data type </a:t>
            </a:r>
            <a:r>
              <a:rPr lang="en-IN" sz="2400" dirty="0" smtClean="0">
                <a:latin typeface="Corbel" pitchFamily="34" charset="0"/>
              </a:rPr>
              <a:t>is called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Type Conversion</a:t>
            </a:r>
            <a:r>
              <a:rPr lang="en-IN" sz="2400" dirty="0" smtClean="0">
                <a:solidFill>
                  <a:srgbClr val="0070C0"/>
                </a:solidFill>
                <a:latin typeface="Corbel" pitchFamily="34" charset="0"/>
              </a:rPr>
              <a:t>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dirty="0" smtClean="0">
                <a:latin typeface="Corbel" pitchFamily="34" charset="0"/>
              </a:rPr>
              <a:t> has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two</a:t>
            </a:r>
            <a:r>
              <a:rPr lang="en-IN" sz="2400" dirty="0" smtClean="0">
                <a:latin typeface="Corbel" pitchFamily="34" charset="0"/>
              </a:rPr>
              <a:t> types of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type conversion</a:t>
            </a:r>
            <a:r>
              <a:rPr lang="en-IN" sz="2400" dirty="0" smtClean="0">
                <a:solidFill>
                  <a:srgbClr val="0070C0"/>
                </a:solidFill>
                <a:latin typeface="Corbel" pitchFamily="34" charset="0"/>
              </a:rPr>
              <a:t>.</a:t>
            </a:r>
          </a:p>
          <a:p>
            <a:pPr lvl="1"/>
            <a:endParaRPr lang="en-IN" dirty="0" smtClean="0">
              <a:latin typeface="Corbel" pitchFamily="34" charset="0"/>
            </a:endParaRPr>
          </a:p>
          <a:p>
            <a:pPr lvl="1"/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Implicit Type Conversion</a:t>
            </a:r>
          </a:p>
          <a:p>
            <a:pPr lvl="1"/>
            <a:endParaRPr lang="en-IN" dirty="0" smtClean="0">
              <a:solidFill>
                <a:srgbClr val="00B050"/>
              </a:solidFill>
              <a:latin typeface="Corbel" pitchFamily="34" charset="0"/>
            </a:endParaRPr>
          </a:p>
          <a:p>
            <a:pPr lvl="1"/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Explicit Type Conversion</a:t>
            </a:r>
            <a:endParaRPr lang="en-IN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Implicit Conversion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In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Implicit Type Conversion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dirty="0" smtClean="0">
                <a:latin typeface="Corbel" pitchFamily="34" charset="0"/>
              </a:rPr>
              <a:t> automatically converts one data type to another data type.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This process doesn't need any programmer involvement.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Let's see an example where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dirty="0" smtClean="0">
                <a:latin typeface="Corbel" pitchFamily="34" charset="0"/>
              </a:rPr>
              <a:t> promotes conversion of 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int</a:t>
            </a:r>
            <a:r>
              <a:rPr lang="en-IN" sz="2400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to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float</a:t>
            </a:r>
            <a:r>
              <a:rPr lang="en-IN" sz="2400" dirty="0" smtClean="0">
                <a:solidFill>
                  <a:srgbClr val="00B050"/>
                </a:solidFill>
                <a:latin typeface="Corbel" pitchFamily="34" charset="0"/>
              </a:rPr>
              <a:t> .</a:t>
            </a:r>
            <a:endParaRPr lang="en-IN" sz="2400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Example Of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Implicit Conversion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Corbel" pitchFamily="34" charset="0"/>
              </a:rPr>
              <a:t>If we observe the above operations , we will find that </a:t>
            </a:r>
            <a:r>
              <a:rPr lang="en-US" sz="26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600" dirty="0" smtClean="0">
                <a:solidFill>
                  <a:schemeClr val="tx1"/>
                </a:solidFill>
                <a:latin typeface="Corbel" pitchFamily="34" charset="0"/>
              </a:rPr>
              <a:t> has automatically assigned the data type of </a:t>
            </a:r>
            <a:r>
              <a:rPr lang="en-US" sz="2600" b="1" dirty="0" smtClean="0">
                <a:solidFill>
                  <a:srgbClr val="C00000"/>
                </a:solidFill>
                <a:latin typeface="Corbel" pitchFamily="34" charset="0"/>
              </a:rPr>
              <a:t>c </a:t>
            </a:r>
            <a:r>
              <a:rPr lang="en-US" sz="2600" dirty="0" smtClean="0">
                <a:solidFill>
                  <a:schemeClr val="tx1"/>
                </a:solidFill>
                <a:latin typeface="Corbel" pitchFamily="34" charset="0"/>
              </a:rPr>
              <a:t>to be </a:t>
            </a:r>
            <a:r>
              <a:rPr lang="en-US" sz="2600" b="1" dirty="0" smtClean="0">
                <a:solidFill>
                  <a:srgbClr val="00B050"/>
                </a:solidFill>
                <a:latin typeface="Corbel" pitchFamily="34" charset="0"/>
              </a:rPr>
              <a:t>float</a:t>
            </a:r>
            <a:r>
              <a:rPr lang="en-US" sz="2600" dirty="0" smtClean="0">
                <a:solidFill>
                  <a:schemeClr val="tx1"/>
                </a:solidFill>
                <a:latin typeface="Corbel" pitchFamily="34" charset="0"/>
              </a:rPr>
              <a:t> 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6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6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Corbel" pitchFamily="34" charset="0"/>
              </a:rPr>
              <a:t>This is because </a:t>
            </a:r>
            <a:r>
              <a:rPr lang="en-IN" sz="26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600" dirty="0" smtClean="0">
                <a:solidFill>
                  <a:schemeClr val="tx1"/>
                </a:solidFill>
                <a:latin typeface="Corbel" pitchFamily="34" charset="0"/>
              </a:rPr>
              <a:t> always converts </a:t>
            </a:r>
            <a:r>
              <a:rPr lang="en-IN" sz="2600" b="1" dirty="0" smtClean="0">
                <a:solidFill>
                  <a:srgbClr val="00B050"/>
                </a:solidFill>
                <a:latin typeface="Corbel" pitchFamily="34" charset="0"/>
              </a:rPr>
              <a:t>smaller data type</a:t>
            </a:r>
            <a:r>
              <a:rPr lang="en-IN" sz="2600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600" dirty="0" smtClean="0">
                <a:solidFill>
                  <a:schemeClr val="tx1"/>
                </a:solidFill>
                <a:latin typeface="Corbel" pitchFamily="34" charset="0"/>
              </a:rPr>
              <a:t>to </a:t>
            </a:r>
            <a:r>
              <a:rPr lang="en-IN" sz="2600" b="1" dirty="0" smtClean="0">
                <a:solidFill>
                  <a:srgbClr val="00B050"/>
                </a:solidFill>
                <a:latin typeface="Corbel" pitchFamily="34" charset="0"/>
              </a:rPr>
              <a:t>larger data type </a:t>
            </a:r>
            <a:r>
              <a:rPr lang="en-IN" sz="2600" dirty="0" smtClean="0">
                <a:solidFill>
                  <a:schemeClr val="tx1"/>
                </a:solidFill>
                <a:latin typeface="Corbel" pitchFamily="34" charset="0"/>
              </a:rPr>
              <a:t>to avoid the </a:t>
            </a:r>
            <a:r>
              <a:rPr lang="en-IN" sz="2600" b="1" dirty="0" smtClean="0">
                <a:solidFill>
                  <a:schemeClr val="accent1"/>
                </a:solidFill>
                <a:latin typeface="Corbel" pitchFamily="34" charset="0"/>
              </a:rPr>
              <a:t>loss of data</a:t>
            </a:r>
            <a:r>
              <a:rPr lang="en-IN" sz="2600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  <a:endParaRPr lang="en-US" sz="26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ypec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1500174"/>
            <a:ext cx="5929354" cy="2138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Another Example 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Here also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is automatically upgrading </a:t>
            </a:r>
            <a:r>
              <a:rPr lang="en-US" sz="2400" b="1" dirty="0" err="1" smtClean="0">
                <a:solidFill>
                  <a:srgbClr val="00B050"/>
                </a:solidFill>
                <a:latin typeface="Corbel" pitchFamily="34" charset="0"/>
              </a:rPr>
              <a:t>bool</a:t>
            </a:r>
            <a:r>
              <a:rPr lang="en-US" sz="2400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to type </a:t>
            </a:r>
            <a:r>
              <a:rPr lang="en-US" sz="2400" b="1" dirty="0" err="1" smtClean="0">
                <a:solidFill>
                  <a:srgbClr val="00B050"/>
                </a:solidFill>
                <a:latin typeface="Corbel" pitchFamily="34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so as to make the result sensible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ypec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1500174"/>
            <a:ext cx="5643602" cy="2138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Explicit Type Conversion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There are some cases , where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will not perform type conversion automatically and we will have to explicitly convert one type to another.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Such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Type Conversions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are called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Explicit Type Conversion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Let's see an example of this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Explicit Type Conversion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6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Guess the output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600" b="1" dirty="0" smtClean="0">
                <a:solidFill>
                  <a:srgbClr val="7030A0"/>
                </a:solidFill>
                <a:latin typeface="Corbel" pitchFamily="34" charset="0"/>
              </a:rPr>
              <a:t>a=10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600" b="1" dirty="0" smtClean="0">
                <a:solidFill>
                  <a:srgbClr val="7030A0"/>
                </a:solidFill>
                <a:latin typeface="Corbel" pitchFamily="34" charset="0"/>
              </a:rPr>
              <a:t>b=“6”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600" b="1" dirty="0" smtClean="0">
                <a:solidFill>
                  <a:srgbClr val="7030A0"/>
                </a:solidFill>
                <a:latin typeface="Corbel" pitchFamily="34" charset="0"/>
              </a:rPr>
              <a:t>print(type(a))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600" b="1" dirty="0" smtClean="0">
                <a:solidFill>
                  <a:srgbClr val="7030A0"/>
                </a:solidFill>
                <a:latin typeface="Corbel" pitchFamily="34" charset="0"/>
              </a:rPr>
              <a:t>print(type(b))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600" b="1" dirty="0" smtClean="0">
                <a:solidFill>
                  <a:srgbClr val="7030A0"/>
                </a:solidFill>
                <a:latin typeface="Corbel" pitchFamily="34" charset="0"/>
              </a:rPr>
              <a:t>c=</a:t>
            </a:r>
            <a:r>
              <a:rPr lang="en-US" sz="2600" b="1" dirty="0" err="1" smtClean="0">
                <a:solidFill>
                  <a:srgbClr val="7030A0"/>
                </a:solidFill>
                <a:latin typeface="Corbel" pitchFamily="34" charset="0"/>
              </a:rPr>
              <a:t>a+b</a:t>
            </a:r>
            <a:endParaRPr lang="en-US" sz="26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600" b="1" dirty="0" smtClean="0">
                <a:solidFill>
                  <a:srgbClr val="7030A0"/>
                </a:solidFill>
                <a:latin typeface="Corbel" pitchFamily="34" charset="0"/>
              </a:rPr>
              <a:t>print( c 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600" b="1" dirty="0" smtClean="0">
                <a:solidFill>
                  <a:srgbClr val="7030A0"/>
                </a:solidFill>
                <a:latin typeface="Corbel" pitchFamily="34" charset="0"/>
              </a:rPr>
              <a:t>print(type( c ))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6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600" b="1" u="sng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600" b="1" dirty="0" smtClean="0">
                <a:solidFill>
                  <a:srgbClr val="0070C0"/>
                </a:solidFill>
                <a:latin typeface="Corbel" pitchFamily="34" charset="0"/>
              </a:rPr>
              <a:t>&lt;class ‘</a:t>
            </a:r>
            <a:r>
              <a:rPr lang="en-US" sz="2600" b="1" dirty="0" err="1" smtClean="0">
                <a:solidFill>
                  <a:srgbClr val="0070C0"/>
                </a:solidFill>
                <a:latin typeface="Corbel" pitchFamily="34" charset="0"/>
              </a:rPr>
              <a:t>int</a:t>
            </a:r>
            <a:r>
              <a:rPr lang="en-US" sz="2600" b="1" dirty="0" smtClean="0">
                <a:solidFill>
                  <a:srgbClr val="0070C0"/>
                </a:solidFill>
                <a:latin typeface="Corbel" pitchFamily="34" charset="0"/>
              </a:rPr>
              <a:t>’&gt;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600" b="1" dirty="0" smtClean="0">
                <a:solidFill>
                  <a:srgbClr val="0070C0"/>
                </a:solidFill>
                <a:latin typeface="Corbel" pitchFamily="34" charset="0"/>
              </a:rPr>
              <a:t>&lt;class ‘</a:t>
            </a:r>
            <a:r>
              <a:rPr lang="en-US" sz="2600" b="1" dirty="0" err="1" smtClean="0">
                <a:solidFill>
                  <a:srgbClr val="0070C0"/>
                </a:solidFill>
                <a:latin typeface="Corbel" pitchFamily="34" charset="0"/>
              </a:rPr>
              <a:t>str</a:t>
            </a:r>
            <a:r>
              <a:rPr lang="en-US" sz="2600" b="1" dirty="0" smtClean="0">
                <a:solidFill>
                  <a:srgbClr val="0070C0"/>
                </a:solidFill>
                <a:latin typeface="Corbel" pitchFamily="34" charset="0"/>
              </a:rPr>
              <a:t>’&gt;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600" b="1" dirty="0" err="1" smtClean="0">
                <a:solidFill>
                  <a:srgbClr val="0070C0"/>
                </a:solidFill>
                <a:latin typeface="Corbel" pitchFamily="34" charset="0"/>
              </a:rPr>
              <a:t>TypeError</a:t>
            </a:r>
            <a:r>
              <a:rPr lang="en-IN" sz="2600" b="1" dirty="0" smtClean="0">
                <a:solidFill>
                  <a:srgbClr val="0070C0"/>
                </a:solidFill>
                <a:latin typeface="Corbel" pitchFamily="34" charset="0"/>
              </a:rPr>
              <a:t>: unsupported operand type(s) for +: '</a:t>
            </a:r>
            <a:r>
              <a:rPr lang="en-IN" sz="2600" b="1" dirty="0" err="1" smtClean="0">
                <a:solidFill>
                  <a:srgbClr val="0070C0"/>
                </a:solidFill>
                <a:latin typeface="Corbel" pitchFamily="34" charset="0"/>
              </a:rPr>
              <a:t>int</a:t>
            </a:r>
            <a:r>
              <a:rPr lang="en-IN" sz="2600" b="1" dirty="0" smtClean="0">
                <a:solidFill>
                  <a:srgbClr val="0070C0"/>
                </a:solidFill>
                <a:latin typeface="Corbel" pitchFamily="34" charset="0"/>
              </a:rPr>
              <a:t>' and '</a:t>
            </a:r>
            <a:r>
              <a:rPr lang="en-IN" sz="2600" b="1" dirty="0" err="1" smtClean="0">
                <a:solidFill>
                  <a:srgbClr val="0070C0"/>
                </a:solidFill>
                <a:latin typeface="Corbel" pitchFamily="34" charset="0"/>
              </a:rPr>
              <a:t>str</a:t>
            </a:r>
            <a:r>
              <a:rPr lang="en-IN" sz="2600" b="1" dirty="0" smtClean="0">
                <a:solidFill>
                  <a:srgbClr val="0070C0"/>
                </a:solidFill>
                <a:latin typeface="Corbel" pitchFamily="34" charset="0"/>
              </a:rPr>
              <a:t>'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57554" y="2500306"/>
            <a:ext cx="51507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rbel" pitchFamily="34" charset="0"/>
              </a:rPr>
              <a:t>The code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failed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because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latin typeface="Corbel" pitchFamily="34" charset="0"/>
              </a:rPr>
              <a:t> does not automatically convert</a:t>
            </a:r>
          </a:p>
          <a:p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String </a:t>
            </a:r>
            <a:r>
              <a:rPr lang="en-US" sz="2400" dirty="0" smtClean="0">
                <a:latin typeface="Corbel" pitchFamily="34" charset="0"/>
              </a:rPr>
              <a:t>to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int</a:t>
            </a:r>
            <a:r>
              <a:rPr lang="en-US" sz="2400" dirty="0" smtClean="0">
                <a:solidFill>
                  <a:srgbClr val="00B050"/>
                </a:solidFill>
                <a:latin typeface="Corbel" pitchFamily="34" charset="0"/>
              </a:rPr>
              <a:t>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To handle such cases we need to </a:t>
            </a:r>
          </a:p>
          <a:p>
            <a:r>
              <a:rPr lang="en-US" sz="2400" dirty="0" smtClean="0">
                <a:latin typeface="Corbel" pitchFamily="34" charset="0"/>
              </a:rPr>
              <a:t>perform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Explicit Type Conversion </a:t>
            </a:r>
            <a:endParaRPr lang="en-IN" sz="24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86116" y="1714488"/>
            <a:ext cx="3103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Why did the code fail?</a:t>
            </a:r>
            <a:endParaRPr lang="en-IN" sz="2400" b="1" dirty="0">
              <a:solidFill>
                <a:schemeClr val="accent6">
                  <a:lumMod val="50000"/>
                </a:schemeClr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latin typeface="Corbel" pitchFamily="34" charset="0"/>
              </a:rPr>
              <a:t>Explicit Type Conversion </a:t>
            </a:r>
            <a:br>
              <a:rPr lang="en-US" sz="3000" b="1" dirty="0" smtClean="0">
                <a:latin typeface="Corbel" pitchFamily="34" charset="0"/>
              </a:rPr>
            </a:br>
            <a:r>
              <a:rPr lang="en-US" sz="3000" b="1" dirty="0" smtClean="0">
                <a:latin typeface="Corbel" pitchFamily="34" charset="0"/>
              </a:rPr>
              <a:t>Functions In Python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provides us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5 predefined functions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for performing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Explicit Type Conversion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for fundamental data types.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These functions are 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int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()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float()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complex()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bool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()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 err="1" smtClean="0">
                <a:solidFill>
                  <a:schemeClr val="accent6"/>
                </a:solidFill>
                <a:latin typeface="Corbel" pitchFamily="34" charset="0"/>
              </a:rPr>
              <a:t>str</a:t>
            </a:r>
            <a:r>
              <a:rPr lang="en-US" sz="2400" b="1" dirty="0" smtClean="0">
                <a:solidFill>
                  <a:schemeClr val="accent6"/>
                </a:solidFill>
                <a:latin typeface="Corbel" pitchFamily="34" charset="0"/>
              </a:rPr>
              <a:t>()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</a:t>
            </a:r>
            <a:r>
              <a:rPr lang="en-US" sz="3200" b="1" dirty="0" err="1" smtClean="0">
                <a:solidFill>
                  <a:srgbClr val="C00000"/>
                </a:solidFill>
                <a:latin typeface="Corbel" pitchFamily="34" charset="0"/>
              </a:rPr>
              <a:t>int</a:t>
            </a:r>
            <a:r>
              <a:rPr lang="en-US" sz="3200" b="1" dirty="0" smtClean="0">
                <a:solidFill>
                  <a:srgbClr val="C00000"/>
                </a:solidFill>
                <a:latin typeface="Corbel" pitchFamily="34" charset="0"/>
              </a:rPr>
              <a:t>( ) </a:t>
            </a:r>
            <a:r>
              <a:rPr lang="en-US" sz="3200" b="1" dirty="0" smtClean="0">
                <a:latin typeface="Corbel" pitchFamily="34" charset="0"/>
              </a:rPr>
              <a:t>Function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Syntax: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(value)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This function converts</a:t>
            </a:r>
            <a:r>
              <a:rPr lang="en-IN" sz="2400" b="1" dirty="0" smtClean="0">
                <a:solidFill>
                  <a:schemeClr val="tx1"/>
                </a:solidFill>
                <a:latin typeface="Corbel" pitchFamily="34" charset="0"/>
              </a:rPr>
              <a:t>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value of any data type to integer </a:t>
            </a:r>
            <a:r>
              <a:rPr lang="en-IN" sz="2400" b="1" dirty="0" smtClean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400" i="1" dirty="0" smtClean="0">
                <a:solidFill>
                  <a:srgbClr val="0070C0"/>
                </a:solidFill>
                <a:latin typeface="Corbel" pitchFamily="34" charset="0"/>
              </a:rPr>
              <a:t>with some special cases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i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It returns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an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integer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object converted from the given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value</a:t>
            </a:r>
            <a:endParaRPr lang="en-US" sz="2400" b="1" dirty="0" smtClean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err="1" smtClean="0">
                <a:solidFill>
                  <a:srgbClr val="C00000"/>
                </a:solidFill>
                <a:latin typeface="Corbel" pitchFamily="34" charset="0"/>
              </a:rPr>
              <a:t>int</a:t>
            </a:r>
            <a:r>
              <a:rPr lang="en-US" sz="3200" b="1" dirty="0" smtClean="0">
                <a:solidFill>
                  <a:srgbClr val="C00000"/>
                </a:solidFill>
                <a:latin typeface="Corbel" pitchFamily="34" charset="0"/>
              </a:rPr>
              <a:t>( ) </a:t>
            </a:r>
            <a:r>
              <a:rPr lang="en-US" sz="3200" b="1" dirty="0" smtClean="0">
                <a:latin typeface="Corbel" pitchFamily="34" charset="0"/>
              </a:rPr>
              <a:t>Examples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(2.3)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2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(False)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0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(True)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1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(3+4j)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TypeError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: Can’t convert complex to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int</a:t>
            </a: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5286348" y="3071810"/>
            <a:ext cx="3857652" cy="2143140"/>
          </a:xfrm>
          <a:prstGeom prst="cloudCallout">
            <a:avLst>
              <a:gd name="adj1" fmla="val -131903"/>
              <a:gd name="adj2" fmla="val 579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FFF00"/>
                </a:solidFill>
                <a:latin typeface="Corbel" pitchFamily="34" charset="0"/>
              </a:rPr>
              <a:t>int</a:t>
            </a:r>
            <a:r>
              <a:rPr lang="en-US" sz="2000" b="1" dirty="0" smtClean="0">
                <a:solidFill>
                  <a:srgbClr val="FFFF00"/>
                </a:solidFill>
                <a:latin typeface="Corbel" pitchFamily="34" charset="0"/>
              </a:rPr>
              <a:t>() </a:t>
            </a:r>
            <a:r>
              <a:rPr lang="en-US" sz="2000" b="1" dirty="0" smtClean="0">
                <a:latin typeface="Corbel" pitchFamily="34" charset="0"/>
              </a:rPr>
              <a:t>cannot convert complex type to </a:t>
            </a:r>
            <a:r>
              <a:rPr lang="en-US" sz="2000" b="1" dirty="0" err="1" smtClean="0">
                <a:latin typeface="Corbel" pitchFamily="34" charset="0"/>
              </a:rPr>
              <a:t>int</a:t>
            </a:r>
            <a:r>
              <a:rPr lang="en-US" sz="2000" b="1" dirty="0" smtClean="0">
                <a:latin typeface="Corbel" pitchFamily="34" charset="0"/>
              </a:rPr>
              <a:t> type</a:t>
            </a:r>
            <a:endParaRPr lang="en-IN" sz="2000" b="1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err="1" smtClean="0">
                <a:solidFill>
                  <a:srgbClr val="C00000"/>
                </a:solidFill>
                <a:latin typeface="Corbel" pitchFamily="34" charset="0"/>
              </a:rPr>
              <a:t>int</a:t>
            </a:r>
            <a:r>
              <a:rPr lang="en-US" sz="3200" b="1" dirty="0" smtClean="0">
                <a:solidFill>
                  <a:srgbClr val="C00000"/>
                </a:solidFill>
                <a:latin typeface="Corbel" pitchFamily="34" charset="0"/>
              </a:rPr>
              <a:t>( ) </a:t>
            </a:r>
            <a:r>
              <a:rPr lang="en-US" sz="3200" b="1" dirty="0" smtClean="0">
                <a:latin typeface="Corbel" pitchFamily="34" charset="0"/>
              </a:rPr>
              <a:t>Examples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(“25”)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25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(“2.5”)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ValueError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: Invalid literal for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int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()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(“1010”)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1010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(“0b1010”)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ValueError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: Invalid literal for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int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()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929190" y="1357298"/>
            <a:ext cx="3857652" cy="2143140"/>
          </a:xfrm>
          <a:prstGeom prst="cloudCallout">
            <a:avLst>
              <a:gd name="adj1" fmla="val -120863"/>
              <a:gd name="adj2" fmla="val 24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FFF00"/>
                </a:solidFill>
                <a:latin typeface="Corbel" pitchFamily="34" charset="0"/>
              </a:rPr>
              <a:t>int</a:t>
            </a:r>
            <a:r>
              <a:rPr lang="en-US" sz="2000" b="1" dirty="0" smtClean="0">
                <a:solidFill>
                  <a:srgbClr val="FFFF00"/>
                </a:solidFill>
                <a:latin typeface="Corbel" pitchFamily="34" charset="0"/>
              </a:rPr>
              <a:t>() </a:t>
            </a:r>
            <a:r>
              <a:rPr lang="en-US" sz="2000" b="1" dirty="0" smtClean="0">
                <a:latin typeface="Corbel" pitchFamily="34" charset="0"/>
              </a:rPr>
              <a:t>cannot accept anything other than digits in a string</a:t>
            </a:r>
            <a:endParaRPr lang="en-IN" sz="2000" b="1" dirty="0">
              <a:solidFill>
                <a:srgbClr val="FFFF00"/>
              </a:solidFill>
              <a:latin typeface="Corbel" pitchFamily="34" charset="0"/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5000628" y="3714752"/>
            <a:ext cx="3857652" cy="2143140"/>
          </a:xfrm>
          <a:prstGeom prst="cloudCallout">
            <a:avLst>
              <a:gd name="adj1" fmla="val -106576"/>
              <a:gd name="adj2" fmla="val 28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FF00"/>
                </a:solidFill>
              </a:rPr>
              <a:t>i</a:t>
            </a:r>
            <a:r>
              <a:rPr lang="en-US" sz="2000" b="1" dirty="0" err="1" smtClean="0">
                <a:solidFill>
                  <a:srgbClr val="FFFF00"/>
                </a:solidFill>
                <a:latin typeface="Corbel" pitchFamily="34" charset="0"/>
              </a:rPr>
              <a:t>nt</a:t>
            </a:r>
            <a:r>
              <a:rPr lang="en-US" sz="2000" b="1" dirty="0" smtClean="0">
                <a:solidFill>
                  <a:srgbClr val="FFFF00"/>
                </a:solidFill>
                <a:latin typeface="Corbel" pitchFamily="34" charset="0"/>
              </a:rPr>
              <a:t>() </a:t>
            </a:r>
            <a:r>
              <a:rPr lang="en-US" sz="2000" b="1" dirty="0" smtClean="0">
                <a:latin typeface="Corbel" pitchFamily="34" charset="0"/>
              </a:rPr>
              <a:t>cannot accept binary values as string </a:t>
            </a:r>
            <a:endParaRPr lang="en-IN" sz="2000" b="1" dirty="0">
              <a:solidFill>
                <a:srgbClr val="FFFF0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String Concatenation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Concatenation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means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joining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two or more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strings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together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To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concatenate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strings, we use the 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+ 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operator.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u="sng" dirty="0" smtClean="0">
                <a:solidFill>
                  <a:schemeClr val="accent1"/>
                </a:solidFill>
                <a:latin typeface="Corbel" pitchFamily="34" charset="0"/>
              </a:rPr>
              <a:t>Keep </a:t>
            </a:r>
            <a:r>
              <a:rPr lang="en-IN" sz="2400" b="1" u="sng" dirty="0" smtClean="0">
                <a:solidFill>
                  <a:schemeClr val="accent1"/>
                </a:solidFill>
                <a:latin typeface="Corbel" pitchFamily="34" charset="0"/>
              </a:rPr>
              <a:t>in mind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that </a:t>
            </a:r>
            <a:r>
              <a:rPr lang="en-IN" sz="2400" i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when we work with numbers, + will be an operator for addition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, but when used with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strings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it is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joining operator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  <a:endParaRPr lang="en-US" sz="21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Solution To The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Previous Problem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2143116"/>
            <a:ext cx="3341554" cy="4238212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a=10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b=“6”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c=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a+b</a:t>
            </a:r>
            <a:endParaRPr lang="en-US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print( c 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err="1" smtClean="0">
                <a:solidFill>
                  <a:srgbClr val="0070C0"/>
                </a:solidFill>
                <a:latin typeface="Corbel" pitchFamily="34" charset="0"/>
              </a:rPr>
              <a:t>TypeError</a:t>
            </a:r>
            <a:endParaRPr lang="en-IN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86314" y="2071678"/>
            <a:ext cx="28116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u="sng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Solution: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a=10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b=“6”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c=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a+int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(b)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print( c 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16</a:t>
            </a:r>
          </a:p>
        </p:txBody>
      </p:sp>
      <p:sp>
        <p:nvSpPr>
          <p:cNvPr id="9" name="Rectangle 8"/>
          <p:cNvSpPr/>
          <p:nvPr/>
        </p:nvSpPr>
        <p:spPr>
          <a:xfrm>
            <a:off x="1285852" y="1428736"/>
            <a:ext cx="75009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Can you solve this error now ?</a:t>
            </a:r>
            <a:endParaRPr lang="en-IN" sz="2400" dirty="0">
              <a:solidFill>
                <a:schemeClr val="accent6">
                  <a:lumMod val="50000"/>
                </a:schemeClr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</a:t>
            </a:r>
            <a:r>
              <a:rPr lang="en-US" sz="3200" b="1" dirty="0" smtClean="0">
                <a:solidFill>
                  <a:srgbClr val="C00000"/>
                </a:solidFill>
                <a:latin typeface="Corbel" pitchFamily="34" charset="0"/>
              </a:rPr>
              <a:t>float( ) </a:t>
            </a:r>
            <a:r>
              <a:rPr lang="en-US" sz="3200" b="1" dirty="0" smtClean="0">
                <a:latin typeface="Corbel" pitchFamily="34" charset="0"/>
              </a:rPr>
              <a:t>Function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Syntax: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float(value)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This function converts</a:t>
            </a:r>
            <a:r>
              <a:rPr lang="en-IN" sz="2400" b="1" dirty="0" smtClean="0">
                <a:solidFill>
                  <a:schemeClr val="tx1"/>
                </a:solidFill>
                <a:latin typeface="Corbel" pitchFamily="34" charset="0"/>
              </a:rPr>
              <a:t>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value of any data type to float </a:t>
            </a:r>
            <a:r>
              <a:rPr lang="en-IN" sz="2400" b="1" dirty="0" smtClean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400" i="1" dirty="0" smtClean="0">
                <a:solidFill>
                  <a:srgbClr val="0070C0"/>
                </a:solidFill>
                <a:latin typeface="Corbel" pitchFamily="34" charset="0"/>
              </a:rPr>
              <a:t>with some special cases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i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It returns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float</a:t>
            </a:r>
            <a:r>
              <a:rPr lang="en-IN" sz="2400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object converted from the given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value</a:t>
            </a:r>
            <a:endParaRPr lang="en-US" sz="24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Corbel" pitchFamily="34" charset="0"/>
              </a:rPr>
              <a:t>float( ) </a:t>
            </a:r>
            <a:r>
              <a:rPr lang="en-US" sz="3200" b="1" dirty="0" smtClean="0">
                <a:latin typeface="Corbel" pitchFamily="34" charset="0"/>
              </a:rPr>
              <a:t>Examples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float(25)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25.0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float(False)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0.0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float(True)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1.0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float(3+4j)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TypeError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: Can’t convert complex to float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929190" y="3071810"/>
            <a:ext cx="3857652" cy="2143140"/>
          </a:xfrm>
          <a:prstGeom prst="cloudCallout">
            <a:avLst>
              <a:gd name="adj1" fmla="val -115344"/>
              <a:gd name="adj2" fmla="val 590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  <a:latin typeface="Corbel" pitchFamily="34" charset="0"/>
              </a:rPr>
              <a:t>float() </a:t>
            </a:r>
            <a:r>
              <a:rPr lang="en-US" sz="2000" b="1" dirty="0" smtClean="0">
                <a:latin typeface="Corbel" pitchFamily="34" charset="0"/>
              </a:rPr>
              <a:t>cannot convert complex type to float type</a:t>
            </a:r>
            <a:endParaRPr lang="en-IN" sz="2000" b="1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Corbel" pitchFamily="34" charset="0"/>
              </a:rPr>
              <a:t>float( ) </a:t>
            </a:r>
            <a:r>
              <a:rPr lang="en-US" sz="3200" b="1" dirty="0" smtClean="0">
                <a:latin typeface="Corbel" pitchFamily="34" charset="0"/>
              </a:rPr>
              <a:t>Examples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float(“25”)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25.0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float(“2.5”)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2.5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float(“1010”)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1010.0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float (“0b1010”)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ValueError:Could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 not convert string to float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loud Callout 6"/>
          <p:cNvSpPr/>
          <p:nvPr/>
        </p:nvSpPr>
        <p:spPr>
          <a:xfrm>
            <a:off x="5000628" y="3714752"/>
            <a:ext cx="3857652" cy="2143140"/>
          </a:xfrm>
          <a:prstGeom prst="cloudCallout">
            <a:avLst>
              <a:gd name="adj1" fmla="val -106576"/>
              <a:gd name="adj2" fmla="val 28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float() </a:t>
            </a:r>
            <a:r>
              <a:rPr lang="en-US" b="1" dirty="0" smtClean="0"/>
              <a:t>cannot accept any </a:t>
            </a:r>
            <a:r>
              <a:rPr lang="en-US" b="1" dirty="0" err="1" smtClean="0"/>
              <a:t>int</a:t>
            </a:r>
            <a:r>
              <a:rPr lang="en-US" b="1" dirty="0" smtClean="0"/>
              <a:t> value other than base 10 as string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7620" y="1643050"/>
            <a:ext cx="49292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float(“twenty”)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Output:</a:t>
            </a:r>
          </a:p>
          <a:p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ValueError:Could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 not convert string to float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</a:t>
            </a:r>
            <a:r>
              <a:rPr lang="en-US" sz="3200" b="1" dirty="0" smtClean="0">
                <a:solidFill>
                  <a:srgbClr val="C00000"/>
                </a:solidFill>
                <a:latin typeface="Corbel" pitchFamily="34" charset="0"/>
              </a:rPr>
              <a:t>complex( ) </a:t>
            </a:r>
            <a:r>
              <a:rPr lang="en-US" sz="3200" b="1" dirty="0" smtClean="0">
                <a:latin typeface="Corbel" pitchFamily="34" charset="0"/>
              </a:rPr>
              <a:t>Function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Syntax: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complex(value)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This function converts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 value of any data type to complex</a:t>
            </a:r>
            <a:r>
              <a:rPr lang="en-IN" sz="2400" b="1" dirty="0" smtClean="0">
                <a:solidFill>
                  <a:schemeClr val="tx1"/>
                </a:solidFill>
                <a:latin typeface="Corbel" pitchFamily="34" charset="0"/>
              </a:rPr>
              <a:t> , </a:t>
            </a:r>
            <a:r>
              <a:rPr lang="en-IN" sz="2400" i="1" dirty="0" smtClean="0">
                <a:solidFill>
                  <a:srgbClr val="0070C0"/>
                </a:solidFill>
                <a:latin typeface="Corbel" pitchFamily="34" charset="0"/>
              </a:rPr>
              <a:t>with some special cases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i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It returns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an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complex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object converted from the given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value</a:t>
            </a:r>
            <a:endParaRPr lang="en-US" sz="24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Corbel" pitchFamily="34" charset="0"/>
              </a:rPr>
              <a:t>complex ( ) </a:t>
            </a:r>
            <a:r>
              <a:rPr lang="en-US" sz="3200" b="1" dirty="0" smtClean="0">
                <a:latin typeface="Corbel" pitchFamily="34" charset="0"/>
              </a:rPr>
              <a:t>Examples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complex(25)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(25+0j)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complex(2.5)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(2.5+0j)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complex(True)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(1+0j)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complex(False)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0j</a:t>
            </a:r>
            <a:endParaRPr lang="en-US" sz="2400" dirty="0" smtClean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Corbel" pitchFamily="34" charset="0"/>
              </a:rPr>
              <a:t>complex( ) </a:t>
            </a:r>
            <a:r>
              <a:rPr lang="en-US" sz="3200" b="1" dirty="0" smtClean="0">
                <a:latin typeface="Corbel" pitchFamily="34" charset="0"/>
              </a:rPr>
              <a:t>Examples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complex(“25”)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(25+0j)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complex(“2.5”)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(2.5+0j)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complex(“1010”)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(1010+0j)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complex (“0b1010”)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ValueError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: complex()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arg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 is a malformed string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loud Callout 6"/>
          <p:cNvSpPr/>
          <p:nvPr/>
        </p:nvSpPr>
        <p:spPr>
          <a:xfrm>
            <a:off x="5000628" y="3714752"/>
            <a:ext cx="3857652" cy="2143140"/>
          </a:xfrm>
          <a:prstGeom prst="cloudCallout">
            <a:avLst>
              <a:gd name="adj1" fmla="val -106576"/>
              <a:gd name="adj2" fmla="val 28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  <a:latin typeface="Corbel" pitchFamily="34" charset="0"/>
              </a:rPr>
              <a:t>complex() </a:t>
            </a:r>
            <a:r>
              <a:rPr lang="en-US" sz="2000" b="1" dirty="0" smtClean="0">
                <a:latin typeface="Corbel" pitchFamily="34" charset="0"/>
              </a:rPr>
              <a:t>cannot accept any </a:t>
            </a:r>
            <a:r>
              <a:rPr lang="en-US" sz="2000" b="1" dirty="0" err="1" smtClean="0">
                <a:latin typeface="Corbel" pitchFamily="34" charset="0"/>
              </a:rPr>
              <a:t>int</a:t>
            </a:r>
            <a:r>
              <a:rPr lang="en-US" sz="2000" b="1" dirty="0" smtClean="0">
                <a:latin typeface="Corbel" pitchFamily="34" charset="0"/>
              </a:rPr>
              <a:t> value other than base 10 as string </a:t>
            </a:r>
            <a:endParaRPr lang="en-IN" sz="2000" b="1" dirty="0">
              <a:solidFill>
                <a:srgbClr val="FFFF00"/>
              </a:solidFill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7620" y="1643050"/>
            <a:ext cx="49292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complex(“twenty”)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Output:</a:t>
            </a:r>
          </a:p>
          <a:p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ValueError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: complex()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arg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 is a malformed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</a:t>
            </a:r>
            <a:r>
              <a:rPr lang="en-US" sz="3200" b="1" dirty="0" err="1" smtClean="0">
                <a:solidFill>
                  <a:srgbClr val="C00000"/>
                </a:solidFill>
                <a:latin typeface="Corbel" pitchFamily="34" charset="0"/>
              </a:rPr>
              <a:t>bool</a:t>
            </a:r>
            <a:r>
              <a:rPr lang="en-US" sz="3200" b="1" dirty="0" smtClean="0">
                <a:solidFill>
                  <a:srgbClr val="C00000"/>
                </a:solidFill>
                <a:latin typeface="Corbel" pitchFamily="34" charset="0"/>
              </a:rPr>
              <a:t> ( ) </a:t>
            </a:r>
            <a:r>
              <a:rPr lang="en-US" sz="3200" b="1" dirty="0" smtClean="0">
                <a:latin typeface="Corbel" pitchFamily="34" charset="0"/>
              </a:rPr>
              <a:t>Function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Syntax: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bool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(value)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This function converts</a:t>
            </a:r>
            <a:r>
              <a:rPr lang="en-IN" sz="2400" b="1" dirty="0" smtClean="0">
                <a:solidFill>
                  <a:schemeClr val="tx1"/>
                </a:solidFill>
                <a:latin typeface="Corbel" pitchFamily="34" charset="0"/>
              </a:rPr>
              <a:t>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value of any data type to 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bool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400" i="1" dirty="0" smtClean="0">
                <a:solidFill>
                  <a:srgbClr val="0070C0"/>
                </a:solidFill>
                <a:latin typeface="Corbel" pitchFamily="34" charset="0"/>
              </a:rPr>
              <a:t>using the standard truth testing procedure.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i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It returns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an 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bool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object converted from the given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value</a:t>
            </a:r>
            <a:endParaRPr lang="en-US" sz="24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</a:t>
            </a:r>
            <a:r>
              <a:rPr lang="en-US" sz="3200" b="1" dirty="0" err="1" smtClean="0">
                <a:solidFill>
                  <a:srgbClr val="C00000"/>
                </a:solidFill>
                <a:latin typeface="Corbel" pitchFamily="34" charset="0"/>
              </a:rPr>
              <a:t>bool</a:t>
            </a:r>
            <a:r>
              <a:rPr lang="en-US" sz="3200" b="1" dirty="0" smtClean="0">
                <a:solidFill>
                  <a:srgbClr val="C00000"/>
                </a:solidFill>
                <a:latin typeface="Corbel" pitchFamily="34" charset="0"/>
              </a:rPr>
              <a:t> ( ) </a:t>
            </a:r>
            <a:r>
              <a:rPr lang="en-US" sz="3200" b="1" dirty="0" smtClean="0">
                <a:latin typeface="Corbel" pitchFamily="34" charset="0"/>
              </a:rPr>
              <a:t>Function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What values are considered to be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false</a:t>
            </a: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 and what values are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true</a:t>
            </a: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</a:t>
            </a:r>
            <a:r>
              <a:rPr lang="en-IN" dirty="0" smtClean="0">
                <a:solidFill>
                  <a:schemeClr val="tx1"/>
                </a:solidFill>
                <a:latin typeface="Corbel" pitchFamily="34" charset="0"/>
              </a:rPr>
              <a:t>he following values are considered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false</a:t>
            </a:r>
            <a:r>
              <a:rPr lang="en-IN" dirty="0" smtClean="0">
                <a:latin typeface="Corbel" pitchFamily="34" charset="0"/>
              </a:rPr>
              <a:t> in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dirty="0" smtClean="0">
                <a:solidFill>
                  <a:srgbClr val="0070C0"/>
                </a:solidFill>
                <a:latin typeface="Corbel" pitchFamily="34" charset="0"/>
              </a:rPr>
              <a:t>:</a:t>
            </a:r>
          </a:p>
          <a:p>
            <a:pPr lvl="2"/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None</a:t>
            </a:r>
          </a:p>
          <a:p>
            <a:pPr lvl="2"/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False</a:t>
            </a:r>
          </a:p>
          <a:p>
            <a:pPr lvl="2"/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Zero of any numeric type. For example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, 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0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, 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0.0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, 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0+0j</a:t>
            </a:r>
          </a:p>
          <a:p>
            <a:pPr lvl="2"/>
            <a:r>
              <a:rPr lang="en-IN" b="1" dirty="0" smtClean="0">
                <a:solidFill>
                  <a:schemeClr val="accent1"/>
                </a:solidFill>
                <a:latin typeface="Corbel" pitchFamily="34" charset="0"/>
              </a:rPr>
              <a:t>Empty sequence. For example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: 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()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, 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[]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, 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''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.</a:t>
            </a:r>
          </a:p>
          <a:p>
            <a:pPr lvl="2"/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Empty mapping. For example: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 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{}</a:t>
            </a:r>
            <a:endParaRPr lang="en-US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All other values are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true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endParaRPr lang="en-IN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err="1" smtClean="0">
                <a:solidFill>
                  <a:srgbClr val="C00000"/>
                </a:solidFill>
                <a:latin typeface="Corbel" pitchFamily="34" charset="0"/>
              </a:rPr>
              <a:t>bool</a:t>
            </a:r>
            <a:r>
              <a:rPr lang="en-US" sz="3200" b="1" dirty="0" smtClean="0">
                <a:solidFill>
                  <a:srgbClr val="C00000"/>
                </a:solidFill>
                <a:latin typeface="Corbel" pitchFamily="34" charset="0"/>
              </a:rPr>
              <a:t>( ) </a:t>
            </a:r>
            <a:r>
              <a:rPr lang="en-US" sz="3200" b="1" dirty="0" smtClean="0">
                <a:latin typeface="Corbel" pitchFamily="34" charset="0"/>
              </a:rPr>
              <a:t>Examples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bool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(1)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True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bool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(5)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True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bool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(0)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False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bool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(0.0)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False</a:t>
            </a:r>
            <a:endParaRPr lang="en-US" sz="2400" dirty="0" smtClean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String Concatenation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s1=“Good”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	s2=“Morning”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	s3=s1+s2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	print(s3)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b="1" dirty="0" smtClean="0">
                <a:solidFill>
                  <a:srgbClr val="0070C0"/>
                </a:solidFill>
                <a:latin typeface="Corbel" pitchFamily="34" charset="0"/>
              </a:rPr>
              <a:t>    </a:t>
            </a:r>
            <a:r>
              <a:rPr lang="en-US" sz="1900" b="1" dirty="0" err="1" smtClean="0">
                <a:solidFill>
                  <a:srgbClr val="0070C0"/>
                </a:solidFill>
                <a:latin typeface="Corbel" pitchFamily="34" charset="0"/>
              </a:rPr>
              <a:t>GoodMorning</a:t>
            </a:r>
            <a:endParaRPr lang="en-US" b="1" dirty="0" smtClean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s1=“Good”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	s2=“Morning”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	s3=s1+” “+s2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	print(s3)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Output:</a:t>
            </a:r>
          </a:p>
          <a:p>
            <a:pPr marL="1062990" lvl="2" indent="-514350">
              <a:spcBef>
                <a:spcPct val="20000"/>
              </a:spcBef>
              <a:buClr>
                <a:schemeClr val="accent1"/>
              </a:buClr>
              <a:buSzPct val="120000"/>
            </a:pPr>
            <a:r>
              <a:rPr lang="en-US" sz="1900" dirty="0" smtClean="0">
                <a:latin typeface="Corbel" pitchFamily="34" charset="0"/>
              </a:rPr>
              <a:t>  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 Good Morning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err="1" smtClean="0">
                <a:solidFill>
                  <a:srgbClr val="C00000"/>
                </a:solidFill>
                <a:latin typeface="Corbel" pitchFamily="34" charset="0"/>
              </a:rPr>
              <a:t>bool</a:t>
            </a:r>
            <a:r>
              <a:rPr lang="en-US" sz="3200" b="1" dirty="0" smtClean="0">
                <a:solidFill>
                  <a:srgbClr val="C00000"/>
                </a:solidFill>
                <a:latin typeface="Corbel" pitchFamily="34" charset="0"/>
              </a:rPr>
              <a:t>( ) </a:t>
            </a:r>
            <a:r>
              <a:rPr lang="en-US" sz="3200" b="1" dirty="0" smtClean="0">
                <a:latin typeface="Corbel" pitchFamily="34" charset="0"/>
              </a:rPr>
              <a:t>Examples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bool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(0.1)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True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bool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(0b101)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True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bool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(0b0000)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False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bool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(2+3j)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True</a:t>
            </a:r>
            <a:endParaRPr lang="en-US" sz="2400" dirty="0" smtClean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5072066" y="3857628"/>
            <a:ext cx="3857652" cy="2143140"/>
          </a:xfrm>
          <a:prstGeom prst="cloudCallout">
            <a:avLst>
              <a:gd name="adj1" fmla="val -117616"/>
              <a:gd name="adj2" fmla="val 240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FFF00"/>
                </a:solidFill>
                <a:latin typeface="Corbel" pitchFamily="34" charset="0"/>
              </a:rPr>
              <a:t>bool</a:t>
            </a:r>
            <a:r>
              <a:rPr lang="en-US" sz="2000" b="1" dirty="0" smtClean="0">
                <a:solidFill>
                  <a:srgbClr val="FFFF00"/>
                </a:solidFill>
                <a:latin typeface="Corbel" pitchFamily="34" charset="0"/>
              </a:rPr>
              <a:t>() </a:t>
            </a:r>
            <a:r>
              <a:rPr lang="en-US" sz="2000" b="1" dirty="0" smtClean="0">
                <a:latin typeface="Corbel" pitchFamily="34" charset="0"/>
              </a:rPr>
              <a:t>returns True if any of the real or imaginary part is non zero . </a:t>
            </a:r>
            <a:r>
              <a:rPr lang="en-US" sz="2000" b="1" dirty="0" smtClean="0">
                <a:solidFill>
                  <a:srgbClr val="FFFF00"/>
                </a:solidFill>
                <a:latin typeface="Corbel" pitchFamily="34" charset="0"/>
              </a:rPr>
              <a:t>If both are zero it returns False</a:t>
            </a:r>
            <a:endParaRPr lang="en-IN" sz="2000" b="1" dirty="0">
              <a:solidFill>
                <a:srgbClr val="FFFF0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err="1" smtClean="0">
                <a:solidFill>
                  <a:srgbClr val="C00000"/>
                </a:solidFill>
                <a:latin typeface="Corbel" pitchFamily="34" charset="0"/>
              </a:rPr>
              <a:t>bool</a:t>
            </a:r>
            <a:r>
              <a:rPr lang="en-US" sz="3200" b="1" dirty="0" smtClean="0">
                <a:solidFill>
                  <a:srgbClr val="C00000"/>
                </a:solidFill>
                <a:latin typeface="Corbel" pitchFamily="34" charset="0"/>
              </a:rPr>
              <a:t>( ) </a:t>
            </a:r>
            <a:r>
              <a:rPr lang="en-US" sz="3200" b="1" dirty="0" smtClean="0">
                <a:latin typeface="Corbel" pitchFamily="34" charset="0"/>
              </a:rPr>
              <a:t>Examples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bool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(0+1j)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True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bool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(0+0j)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False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bool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('')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False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bool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('A')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True</a:t>
            </a:r>
            <a:endParaRPr lang="en-US" sz="2400" dirty="0" smtClean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5000628" y="3929066"/>
            <a:ext cx="3857652" cy="2143140"/>
          </a:xfrm>
          <a:prstGeom prst="cloudCallout">
            <a:avLst>
              <a:gd name="adj1" fmla="val -132228"/>
              <a:gd name="adj2" fmla="val -32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FFF00"/>
                </a:solidFill>
                <a:latin typeface="Corbel" pitchFamily="34" charset="0"/>
              </a:rPr>
              <a:t>bool</a:t>
            </a:r>
            <a:r>
              <a:rPr lang="en-US" sz="2000" b="1" dirty="0" smtClean="0">
                <a:solidFill>
                  <a:srgbClr val="FFFF00"/>
                </a:solidFill>
                <a:latin typeface="Corbel" pitchFamily="34" charset="0"/>
              </a:rPr>
              <a:t>() </a:t>
            </a:r>
            <a:r>
              <a:rPr lang="en-US" sz="2000" b="1" dirty="0" smtClean="0">
                <a:latin typeface="Corbel" pitchFamily="34" charset="0"/>
              </a:rPr>
              <a:t>returns False for empty Strings otherwise it returns True</a:t>
            </a:r>
            <a:endParaRPr lang="en-IN" sz="2000" b="1" dirty="0">
              <a:solidFill>
                <a:srgbClr val="FFFF00"/>
              </a:solidFill>
              <a:latin typeface="Corbe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7620" y="1500174"/>
            <a:ext cx="49292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bool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(“twenty”)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Output: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True</a:t>
            </a:r>
          </a:p>
          <a:p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bool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('  ')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Output: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</a:t>
            </a:r>
            <a:r>
              <a:rPr lang="en-US" sz="3200" b="1" dirty="0" err="1" smtClean="0">
                <a:solidFill>
                  <a:srgbClr val="C00000"/>
                </a:solidFill>
                <a:latin typeface="Corbel" pitchFamily="34" charset="0"/>
              </a:rPr>
              <a:t>str</a:t>
            </a:r>
            <a:r>
              <a:rPr lang="en-US" sz="3200" b="1" dirty="0" smtClean="0">
                <a:solidFill>
                  <a:srgbClr val="C00000"/>
                </a:solidFill>
                <a:latin typeface="Corbel" pitchFamily="34" charset="0"/>
              </a:rPr>
              <a:t>( ) </a:t>
            </a:r>
            <a:r>
              <a:rPr lang="en-US" sz="3200" b="1" dirty="0" smtClean="0">
                <a:latin typeface="Corbel" pitchFamily="34" charset="0"/>
              </a:rPr>
              <a:t>Function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Syntax: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(value)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This function converts</a:t>
            </a:r>
            <a:r>
              <a:rPr lang="en-IN" sz="2400" b="1" dirty="0" smtClean="0">
                <a:solidFill>
                  <a:schemeClr val="tx1"/>
                </a:solidFill>
                <a:latin typeface="Corbel" pitchFamily="34" charset="0"/>
              </a:rPr>
              <a:t>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any data type to string </a:t>
            </a:r>
            <a:r>
              <a:rPr lang="en-IN" sz="2400" b="1" dirty="0" smtClean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400" i="1" dirty="0" smtClean="0">
                <a:solidFill>
                  <a:srgbClr val="0070C0"/>
                </a:solidFill>
                <a:latin typeface="Corbel" pitchFamily="34" charset="0"/>
              </a:rPr>
              <a:t>without any special cases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i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It returns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String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object converted from the given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value</a:t>
            </a:r>
            <a:endParaRPr lang="en-US" sz="24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err="1" smtClean="0">
                <a:solidFill>
                  <a:srgbClr val="C00000"/>
                </a:solidFill>
                <a:latin typeface="Corbel" pitchFamily="34" charset="0"/>
              </a:rPr>
              <a:t>str</a:t>
            </a:r>
            <a:r>
              <a:rPr lang="en-US" sz="3200" b="1" dirty="0" smtClean="0">
                <a:solidFill>
                  <a:srgbClr val="C00000"/>
                </a:solidFill>
                <a:latin typeface="Corbel" pitchFamily="34" charset="0"/>
              </a:rPr>
              <a:t>( ) </a:t>
            </a:r>
            <a:r>
              <a:rPr lang="en-US" sz="3200" b="1" dirty="0" smtClean="0">
                <a:latin typeface="Corbel" pitchFamily="34" charset="0"/>
              </a:rPr>
              <a:t>Examples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str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(15)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‘15’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str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(2.5)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‘2.5’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str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(2+3j)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‘(2+3j)’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str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(True)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‘True’</a:t>
            </a:r>
            <a:endParaRPr lang="en-US" sz="2400" dirty="0" smtClean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err="1" smtClean="0">
                <a:solidFill>
                  <a:srgbClr val="C00000"/>
                </a:solidFill>
                <a:latin typeface="Corbel" pitchFamily="34" charset="0"/>
              </a:rPr>
              <a:t>str</a:t>
            </a:r>
            <a:r>
              <a:rPr lang="en-US" sz="3200" b="1" dirty="0" smtClean="0">
                <a:solidFill>
                  <a:srgbClr val="C00000"/>
                </a:solidFill>
                <a:latin typeface="Corbel" pitchFamily="34" charset="0"/>
              </a:rPr>
              <a:t>( ) </a:t>
            </a:r>
            <a:r>
              <a:rPr lang="en-US" sz="3200" b="1" dirty="0" smtClean="0">
                <a:latin typeface="Corbel" pitchFamily="34" charset="0"/>
              </a:rPr>
              <a:t>Examples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str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(1)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‘1’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str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(5)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‘5’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str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(2.5)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‘2.5’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str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(True)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‘True’</a:t>
            </a:r>
            <a:endParaRPr lang="en-US" sz="2400" dirty="0" smtClean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Slicing Operator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Slicing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means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pulling out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sequence of characters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from a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string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For example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, if we have a string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“Industry”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and we want to extract the word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“dust”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from it , then in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this is done using slicing.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To slice a string , we use the operator[ ] as follows: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Syntax</a:t>
            </a: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: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s[x:y]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x</a:t>
            </a: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 denotes the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start index </a:t>
            </a: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of slicing and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y</a:t>
            </a: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 denotes the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end index </a:t>
            </a: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. But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Python</a:t>
            </a: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 ends slicing at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y-1</a:t>
            </a: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 index.</a:t>
            </a:r>
            <a:endParaRPr lang="en-US" sz="2100" b="1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Slicing Operator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s=“Industry”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	print(s[2:6])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dust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itchFamily="34" charset="0"/>
              </a:rPr>
              <a:t>s=“Welcome”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itchFamily="34" charset="0"/>
              </a:rPr>
              <a:t>	print(s[3:6])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 pitchFamily="34" charset="0"/>
              </a:rPr>
              <a:t>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Slicing Operator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s=“Mumbai”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	print(s[0:3])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Mum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itchFamily="34" charset="0"/>
              </a:rPr>
              <a:t>s=“Mumbai”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itchFamily="34" charset="0"/>
              </a:rPr>
              <a:t>	print(s[0:10])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 pitchFamily="34" charset="0"/>
              </a:rPr>
              <a:t>Mumbai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Slicing Operator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s=“Python”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	print(s[2:2])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itchFamily="34" charset="0"/>
              </a:rPr>
              <a:t>s=“Python”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itchFamily="34" charset="0"/>
              </a:rPr>
              <a:t>	print(s[6:10])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Slicing Operator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s=“welcome”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	print(s[1:])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latin typeface="Corbel" pitchFamily="34" charset="0"/>
              </a:rPr>
              <a:t>	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elcome</a:t>
            </a: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itchFamily="34" charset="0"/>
              </a:rPr>
              <a:t>s=“welcome”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itchFamily="34" charset="0"/>
              </a:rPr>
              <a:t>	print(s[:3])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 pitchFamily="34" charset="0"/>
              </a:rPr>
              <a:t>wel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5461</TotalTime>
  <Words>1254</Words>
  <Application>Microsoft Office PowerPoint</Application>
  <PresentationFormat>On-screen Show (4:3)</PresentationFormat>
  <Paragraphs>538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Civic</vt:lpstr>
      <vt:lpstr>Slide 1</vt:lpstr>
      <vt:lpstr>Today’s Agenda</vt:lpstr>
      <vt:lpstr>String Concatenation</vt:lpstr>
      <vt:lpstr>String Concatenation</vt:lpstr>
      <vt:lpstr>The Slicing Operator</vt:lpstr>
      <vt:lpstr>The Slicing Operator</vt:lpstr>
      <vt:lpstr>The Slicing Operator</vt:lpstr>
      <vt:lpstr>The Slicing Operator</vt:lpstr>
      <vt:lpstr>The Slicing Operator</vt:lpstr>
      <vt:lpstr>The Slicing Operator</vt:lpstr>
      <vt:lpstr>The Slicing Operator</vt:lpstr>
      <vt:lpstr>Using Step Value</vt:lpstr>
      <vt:lpstr>The Slicing Operator</vt:lpstr>
      <vt:lpstr>Three Very Useful  Functions/Methods  Of String Data Type</vt:lpstr>
      <vt:lpstr>Three Very Useful  Functions/Methods  Of String Data Type</vt:lpstr>
      <vt:lpstr>Three Very Useful  Functions/Methods  Of String Data Type</vt:lpstr>
      <vt:lpstr>Comparing Strings</vt:lpstr>
      <vt:lpstr>Comparing Strings</vt:lpstr>
      <vt:lpstr>Comparing Strings</vt:lpstr>
      <vt:lpstr>Type Conversion</vt:lpstr>
      <vt:lpstr>Implicit Conversion</vt:lpstr>
      <vt:lpstr>Example Of  Implicit Conversion</vt:lpstr>
      <vt:lpstr>Another Example </vt:lpstr>
      <vt:lpstr>Explicit Type Conversion</vt:lpstr>
      <vt:lpstr>Explicit Type Conversion</vt:lpstr>
      <vt:lpstr>Explicit Type Conversion  Functions In Python</vt:lpstr>
      <vt:lpstr>The int( ) Function</vt:lpstr>
      <vt:lpstr>int( ) Examples</vt:lpstr>
      <vt:lpstr>int( ) Examples</vt:lpstr>
      <vt:lpstr>Solution To The  Previous Problem</vt:lpstr>
      <vt:lpstr>The float( ) Function</vt:lpstr>
      <vt:lpstr>float( ) Examples</vt:lpstr>
      <vt:lpstr>float( ) Examples</vt:lpstr>
      <vt:lpstr>The complex( ) Function</vt:lpstr>
      <vt:lpstr>complex ( ) Examples</vt:lpstr>
      <vt:lpstr>complex( ) Examples</vt:lpstr>
      <vt:lpstr>The bool ( ) Function</vt:lpstr>
      <vt:lpstr>The bool ( ) Function</vt:lpstr>
      <vt:lpstr>bool( ) Examples</vt:lpstr>
      <vt:lpstr>bool( ) Examples</vt:lpstr>
      <vt:lpstr>bool( ) Examples</vt:lpstr>
      <vt:lpstr>The str( ) Function</vt:lpstr>
      <vt:lpstr>str( ) Examples</vt:lpstr>
      <vt:lpstr>str( ) Examples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418</cp:revision>
  <dcterms:created xsi:type="dcterms:W3CDTF">2015-12-21T13:46:48Z</dcterms:created>
  <dcterms:modified xsi:type="dcterms:W3CDTF">2020-06-13T19:18:44Z</dcterms:modified>
</cp:coreProperties>
</file>