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1169" r:id="rId4"/>
    <p:sldId id="1272" r:id="rId5"/>
    <p:sldId id="1245" r:id="rId6"/>
    <p:sldId id="1273" r:id="rId7"/>
    <p:sldId id="1274" r:id="rId8"/>
    <p:sldId id="1275" r:id="rId9"/>
    <p:sldId id="1276" r:id="rId10"/>
    <p:sldId id="1277" r:id="rId11"/>
    <p:sldId id="1280" r:id="rId12"/>
    <p:sldId id="1281" r:id="rId13"/>
    <p:sldId id="1282" r:id="rId14"/>
    <p:sldId id="1283" r:id="rId15"/>
    <p:sldId id="1284" r:id="rId16"/>
    <p:sldId id="1285" r:id="rId17"/>
    <p:sldId id="1294" r:id="rId18"/>
    <p:sldId id="1295" r:id="rId19"/>
    <p:sldId id="1296" r:id="rId20"/>
    <p:sldId id="1297" r:id="rId21"/>
    <p:sldId id="129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44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Hierarchical Inheritance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Hierarchical Inheritance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one class </a:t>
            </a:r>
            <a:r>
              <a:rPr lang="en-IN" sz="2400" dirty="0" smtClean="0"/>
              <a:t>is inherited by many </a:t>
            </a:r>
            <a:r>
              <a:rPr lang="en-IN" sz="2400" b="1" dirty="0" smtClean="0">
                <a:solidFill>
                  <a:srgbClr val="C00000"/>
                </a:solidFill>
              </a:rPr>
              <a:t>sub classes</a:t>
            </a:r>
            <a:r>
              <a:rPr lang="en-IN" sz="2400" dirty="0" smtClean="0"/>
              <a:t>.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ierarch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071810"/>
            <a:ext cx="8643998" cy="3286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Hierarchical Inheritance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Suppose you want to write a program which has to keep track of the </a:t>
            </a:r>
            <a:r>
              <a:rPr lang="en-IN" sz="2400" b="1" dirty="0" smtClean="0">
                <a:solidFill>
                  <a:srgbClr val="C00000"/>
                </a:solidFill>
              </a:rPr>
              <a:t>teachers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students</a:t>
            </a:r>
            <a:r>
              <a:rPr lang="en-IN" sz="2400" dirty="0" smtClean="0"/>
              <a:t> in a college.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They have </a:t>
            </a:r>
            <a:r>
              <a:rPr lang="en-IN" sz="2400" b="1" dirty="0" smtClean="0">
                <a:solidFill>
                  <a:srgbClr val="C00000"/>
                </a:solidFill>
              </a:rPr>
              <a:t>some common characteristics </a:t>
            </a:r>
            <a:r>
              <a:rPr lang="en-IN" sz="2400" dirty="0" smtClean="0"/>
              <a:t>such as </a:t>
            </a:r>
            <a:r>
              <a:rPr lang="en-IN" sz="2400" b="1" dirty="0" smtClean="0">
                <a:solidFill>
                  <a:srgbClr val="002060"/>
                </a:solidFill>
              </a:rPr>
              <a:t>name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2060"/>
                </a:solidFill>
              </a:rPr>
              <a:t>age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They also have specific characteristics such as </a:t>
            </a:r>
            <a:r>
              <a:rPr lang="en-IN" sz="2400" b="1" dirty="0" smtClean="0">
                <a:solidFill>
                  <a:srgbClr val="7030A0"/>
                </a:solidFill>
              </a:rPr>
              <a:t>salary</a:t>
            </a:r>
            <a:r>
              <a:rPr lang="en-IN" sz="2400" dirty="0" smtClean="0"/>
              <a:t> for </a:t>
            </a:r>
            <a:r>
              <a:rPr lang="en-IN" sz="2400" b="1" dirty="0" smtClean="0">
                <a:solidFill>
                  <a:srgbClr val="C00000"/>
                </a:solidFill>
              </a:rPr>
              <a:t>teachers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70C0"/>
                </a:solidFill>
              </a:rPr>
              <a:t>marks</a:t>
            </a:r>
            <a:r>
              <a:rPr lang="en-IN" sz="2400" dirty="0" smtClean="0"/>
              <a:t> for </a:t>
            </a:r>
            <a:r>
              <a:rPr lang="en-IN" sz="2400" b="1" dirty="0" smtClean="0">
                <a:solidFill>
                  <a:srgbClr val="C00000"/>
                </a:solidFill>
              </a:rPr>
              <a:t>students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Hierarchical Inheritance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One way </a:t>
            </a:r>
            <a:r>
              <a:rPr lang="en-IN" sz="2400" dirty="0" smtClean="0"/>
              <a:t>to solve the problem is that we  can create </a:t>
            </a:r>
            <a:r>
              <a:rPr lang="en-IN" sz="2400" b="1" dirty="0" smtClean="0">
                <a:solidFill>
                  <a:srgbClr val="C00000"/>
                </a:solidFill>
              </a:rPr>
              <a:t>two independent classes</a:t>
            </a:r>
            <a:r>
              <a:rPr lang="en-IN" sz="2400" dirty="0" smtClean="0"/>
              <a:t> for </a:t>
            </a:r>
            <a:r>
              <a:rPr lang="en-IN" sz="2400" b="1" dirty="0" smtClean="0">
                <a:solidFill>
                  <a:srgbClr val="C00000"/>
                </a:solidFill>
              </a:rPr>
              <a:t>each type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C00000"/>
                </a:solidFill>
              </a:rPr>
              <a:t>process them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But adding a </a:t>
            </a:r>
            <a:r>
              <a:rPr lang="en-IN" sz="2400" b="1" dirty="0" smtClean="0">
                <a:solidFill>
                  <a:srgbClr val="C00000"/>
                </a:solidFill>
              </a:rPr>
              <a:t>new common characteristic </a:t>
            </a:r>
            <a:r>
              <a:rPr lang="en-IN" sz="2400" dirty="0" smtClean="0"/>
              <a:t>would mean </a:t>
            </a:r>
            <a:r>
              <a:rPr lang="en-IN" sz="2400" b="1" dirty="0" smtClean="0">
                <a:solidFill>
                  <a:srgbClr val="C00000"/>
                </a:solidFill>
              </a:rPr>
              <a:t>adding to both </a:t>
            </a:r>
            <a:r>
              <a:rPr lang="en-IN" sz="2400" dirty="0" smtClean="0"/>
              <a:t>of these independent classes.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quickly becomes </a:t>
            </a:r>
            <a:r>
              <a:rPr lang="en-IN" sz="2400" b="1" dirty="0" smtClean="0">
                <a:solidFill>
                  <a:srgbClr val="C00000"/>
                </a:solidFill>
              </a:rPr>
              <a:t>very exhaustive task </a:t>
            </a:r>
          </a:p>
          <a:p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Hierarchical Inheritance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much better way would be to create a common class called </a:t>
            </a:r>
            <a:r>
              <a:rPr lang="en-IN" sz="2400" b="1" dirty="0" err="1" smtClean="0">
                <a:solidFill>
                  <a:srgbClr val="C00000"/>
                </a:solidFill>
              </a:rPr>
              <a:t>SchoolMember</a:t>
            </a:r>
            <a:r>
              <a:rPr lang="en-IN" sz="2400" dirty="0" smtClean="0"/>
              <a:t> and then have the </a:t>
            </a:r>
            <a:r>
              <a:rPr lang="en-IN" sz="2400" b="1" dirty="0" smtClean="0">
                <a:solidFill>
                  <a:srgbClr val="C00000"/>
                </a:solidFill>
              </a:rPr>
              <a:t>Teacher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Student</a:t>
            </a:r>
            <a:r>
              <a:rPr lang="en-IN" sz="2400" dirty="0" smtClean="0"/>
              <a:t> classes </a:t>
            </a:r>
            <a:r>
              <a:rPr lang="en-IN" sz="2400" b="1" i="1" dirty="0" smtClean="0">
                <a:solidFill>
                  <a:srgbClr val="002060"/>
                </a:solidFill>
              </a:rPr>
              <a:t>inherit</a:t>
            </a:r>
            <a:r>
              <a:rPr lang="en-IN" sz="2400" dirty="0" smtClean="0"/>
              <a:t> from this class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That is ,  they will become sub-types of this type (class) and then we can add specific characteristics to these sub-types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</a:t>
            </a:r>
            <a:r>
              <a:rPr lang="en-IN" sz="2000" b="1" dirty="0" err="1" smtClean="0">
                <a:solidFill>
                  <a:srgbClr val="C00000"/>
                </a:solidFill>
              </a:rPr>
              <a:t>SchoolMember</a:t>
            </a:r>
            <a:r>
              <a:rPr lang="en-IN" sz="20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def __init__(self, name, age):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   </a:t>
            </a:r>
            <a:r>
              <a:rPr lang="en-IN" sz="2000" b="1" dirty="0" smtClean="0">
                <a:solidFill>
                  <a:srgbClr val="002060"/>
                </a:solidFill>
              </a:rPr>
              <a:t>self.name = name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</a:t>
            </a:r>
            <a:r>
              <a:rPr lang="en-IN" sz="2000" b="1" dirty="0" err="1" smtClean="0">
                <a:solidFill>
                  <a:srgbClr val="002060"/>
                </a:solidFill>
              </a:rPr>
              <a:t>self.age</a:t>
            </a:r>
            <a:r>
              <a:rPr lang="en-IN" sz="2000" b="1" dirty="0" smtClean="0">
                <a:solidFill>
                  <a:srgbClr val="002060"/>
                </a:solidFill>
              </a:rPr>
              <a:t> = age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print("Initialized </a:t>
            </a:r>
            <a:r>
              <a:rPr lang="en-IN" sz="2000" b="1" dirty="0" err="1" smtClean="0">
                <a:solidFill>
                  <a:srgbClr val="002060"/>
                </a:solidFill>
              </a:rPr>
              <a:t>SchoolMember</a:t>
            </a:r>
            <a:r>
              <a:rPr lang="en-IN" sz="2000" b="1" dirty="0" smtClean="0">
                <a:solidFill>
                  <a:srgbClr val="002060"/>
                </a:solidFill>
              </a:rPr>
              <a:t>:",self.name)</a:t>
            </a: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def tell(self):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   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   </a:t>
            </a:r>
            <a:r>
              <a:rPr lang="en-IN" sz="2000" b="1" dirty="0" smtClean="0">
                <a:solidFill>
                  <a:srgbClr val="002060"/>
                </a:solidFill>
              </a:rPr>
              <a:t>print("Name:",</a:t>
            </a:r>
            <a:r>
              <a:rPr lang="en-IN" sz="2000" b="1" dirty="0" err="1" smtClean="0">
                <a:solidFill>
                  <a:srgbClr val="002060"/>
                </a:solidFill>
              </a:rPr>
              <a:t>self.name,"Age</a:t>
            </a:r>
            <a:r>
              <a:rPr lang="en-IN" sz="2000" b="1" dirty="0" smtClean="0">
                <a:solidFill>
                  <a:srgbClr val="002060"/>
                </a:solidFill>
              </a:rPr>
              <a:t>:",</a:t>
            </a:r>
            <a:r>
              <a:rPr lang="en-IN" sz="2000" b="1" dirty="0" err="1" smtClean="0">
                <a:solidFill>
                  <a:srgbClr val="002060"/>
                </a:solidFill>
              </a:rPr>
              <a:t>self.age</a:t>
            </a:r>
            <a:r>
              <a:rPr lang="en-IN" sz="2000" b="1" dirty="0" smtClean="0">
                <a:solidFill>
                  <a:srgbClr val="002060"/>
                </a:solidFill>
              </a:rPr>
              <a:t>, end=" ")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Teacher(</a:t>
            </a:r>
            <a:r>
              <a:rPr lang="en-IN" sz="2000" b="1" dirty="0" err="1" smtClean="0">
                <a:solidFill>
                  <a:srgbClr val="C00000"/>
                </a:solidFill>
              </a:rPr>
              <a:t>SchoolMember</a:t>
            </a:r>
            <a:r>
              <a:rPr lang="en-IN" sz="20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def __init__(self, name, age, salary):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   </a:t>
            </a:r>
            <a:r>
              <a:rPr lang="en-IN" sz="2000" b="1" dirty="0" smtClean="0">
                <a:solidFill>
                  <a:srgbClr val="002060"/>
                </a:solidFill>
              </a:rPr>
              <a:t>super().__init__(name, age)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</a:t>
            </a:r>
            <a:r>
              <a:rPr lang="en-IN" sz="2000" b="1" dirty="0" err="1" smtClean="0">
                <a:solidFill>
                  <a:srgbClr val="002060"/>
                </a:solidFill>
              </a:rPr>
              <a:t>self.salary</a:t>
            </a:r>
            <a:r>
              <a:rPr lang="en-IN" sz="2000" b="1" dirty="0" smtClean="0">
                <a:solidFill>
                  <a:srgbClr val="002060"/>
                </a:solidFill>
              </a:rPr>
              <a:t> = salary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print("Initialized Teacher:", self.name)</a:t>
            </a: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def tell(self):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   </a:t>
            </a:r>
            <a:r>
              <a:rPr lang="en-IN" sz="2000" b="1" dirty="0" smtClean="0">
                <a:solidFill>
                  <a:srgbClr val="002060"/>
                </a:solidFill>
              </a:rPr>
              <a:t>super().tell()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print("Salary:",</a:t>
            </a:r>
            <a:r>
              <a:rPr lang="en-IN" sz="2000" b="1" dirty="0" err="1" smtClean="0">
                <a:solidFill>
                  <a:srgbClr val="002060"/>
                </a:solidFill>
              </a:rPr>
              <a:t>self.salary</a:t>
            </a:r>
            <a:r>
              <a:rPr lang="en-IN" sz="2000" b="1" dirty="0" smtClean="0">
                <a:solidFill>
                  <a:srgbClr val="002060"/>
                </a:solidFill>
              </a:rPr>
              <a:t>)</a:t>
            </a:r>
            <a:endParaRPr lang="en-US" sz="2400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Student(</a:t>
            </a:r>
            <a:r>
              <a:rPr lang="en-IN" sz="2000" b="1" dirty="0" err="1" smtClean="0">
                <a:solidFill>
                  <a:srgbClr val="C00000"/>
                </a:solidFill>
              </a:rPr>
              <a:t>SchoolMember</a:t>
            </a:r>
            <a:r>
              <a:rPr lang="en-IN" sz="20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def __init__(self, name, age, marks):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   </a:t>
            </a:r>
            <a:r>
              <a:rPr lang="en-IN" sz="2000" b="1" dirty="0" smtClean="0">
                <a:solidFill>
                  <a:srgbClr val="002060"/>
                </a:solidFill>
              </a:rPr>
              <a:t>super().__init__(name, age)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</a:t>
            </a:r>
            <a:r>
              <a:rPr lang="en-IN" sz="2000" b="1" dirty="0" err="1" smtClean="0">
                <a:solidFill>
                  <a:srgbClr val="002060"/>
                </a:solidFill>
              </a:rPr>
              <a:t>self.marks</a:t>
            </a:r>
            <a:r>
              <a:rPr lang="en-IN" sz="2000" b="1" dirty="0" smtClean="0">
                <a:solidFill>
                  <a:srgbClr val="002060"/>
                </a:solidFill>
              </a:rPr>
              <a:t> = marks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print("Initialized Student:",self.name)</a:t>
            </a: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def tell(self):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       </a:t>
            </a:r>
            <a:r>
              <a:rPr lang="en-IN" sz="2000" b="1" dirty="0" smtClean="0">
                <a:solidFill>
                  <a:srgbClr val="002060"/>
                </a:solidFill>
              </a:rPr>
              <a:t>super().tell()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        print("Marks:",</a:t>
            </a:r>
            <a:r>
              <a:rPr lang="en-IN" sz="2000" b="1" dirty="0" err="1" smtClean="0">
                <a:solidFill>
                  <a:srgbClr val="002060"/>
                </a:solidFill>
              </a:rPr>
              <a:t>self.marks</a:t>
            </a:r>
            <a:r>
              <a:rPr lang="en-IN" sz="2000" b="1" dirty="0" smtClean="0">
                <a:solidFill>
                  <a:srgbClr val="002060"/>
                </a:solidFill>
              </a:rPr>
              <a:t>)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t = Teacher('Mr. Kumar', 40, 80000)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s = Student('</a:t>
            </a:r>
            <a:r>
              <a:rPr lang="en-IN" sz="1900" b="1" dirty="0" err="1" smtClean="0">
                <a:solidFill>
                  <a:srgbClr val="7030A0"/>
                </a:solidFill>
              </a:rPr>
              <a:t>Sudhir</a:t>
            </a:r>
            <a:r>
              <a:rPr lang="en-IN" sz="1900" b="1" dirty="0" smtClean="0">
                <a:solidFill>
                  <a:srgbClr val="7030A0"/>
                </a:solidFill>
              </a:rPr>
              <a:t>', 25, 75)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print() 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members = [t, s]</a:t>
            </a:r>
          </a:p>
          <a:p>
            <a:pPr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for member in members:</a:t>
            </a:r>
          </a:p>
          <a:p>
            <a:pPr lvl="1">
              <a:buNone/>
            </a:pPr>
            <a:r>
              <a:rPr lang="en-IN" sz="1900" b="1" dirty="0" smtClean="0">
                <a:solidFill>
                  <a:srgbClr val="7030A0"/>
                </a:solidFill>
              </a:rPr>
              <a:t>    </a:t>
            </a:r>
            <a:r>
              <a:rPr lang="en-IN" sz="1900" b="1" dirty="0" err="1" smtClean="0">
                <a:solidFill>
                  <a:srgbClr val="7030A0"/>
                </a:solidFill>
              </a:rPr>
              <a:t>member.tell</a:t>
            </a:r>
            <a:r>
              <a:rPr lang="en-IN" sz="1900" b="1" dirty="0" smtClean="0">
                <a:solidFill>
                  <a:srgbClr val="7030A0"/>
                </a:solidFill>
              </a:rPr>
              <a:t>() </a:t>
            </a:r>
            <a:endParaRPr lang="en-US" sz="19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hdemo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314" y="4000504"/>
            <a:ext cx="4209814" cy="24386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14876" y="350043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0070C0"/>
                </a:solidFill>
              </a:rPr>
              <a:t>Output</a:t>
            </a:r>
            <a:endParaRPr lang="en-IN" b="1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000" b="1" dirty="0" smtClean="0"/>
              <a:t>How To Check Whether </a:t>
            </a:r>
            <a:br>
              <a:rPr lang="en-US" sz="2000" b="1" dirty="0" smtClean="0"/>
            </a:br>
            <a:r>
              <a:rPr lang="en-US" sz="2000" b="1" dirty="0" smtClean="0"/>
              <a:t>A Class Is A </a:t>
            </a:r>
            <a:r>
              <a:rPr lang="en-US" sz="2000" b="1" dirty="0" err="1" smtClean="0"/>
              <a:t>SubClass</a:t>
            </a:r>
            <a:r>
              <a:rPr lang="en-US" sz="2000" b="1" dirty="0" smtClean="0"/>
              <a:t> Of</a:t>
            </a:r>
            <a:br>
              <a:rPr lang="en-US" sz="2000" b="1" dirty="0" smtClean="0"/>
            </a:br>
            <a:r>
              <a:rPr lang="en-US" sz="2000" b="1" dirty="0" smtClean="0"/>
              <a:t>Another ?</a:t>
            </a: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provides a function </a:t>
            </a:r>
            <a:r>
              <a:rPr lang="en-IN" sz="2400" b="1" dirty="0" err="1" smtClean="0">
                <a:solidFill>
                  <a:srgbClr val="002060"/>
                </a:solidFill>
              </a:rPr>
              <a:t>issubclass</a:t>
            </a:r>
            <a:r>
              <a:rPr lang="en-IN" sz="2400" b="1" dirty="0" smtClean="0">
                <a:solidFill>
                  <a:srgbClr val="002060"/>
                </a:solidFill>
              </a:rPr>
              <a:t>()</a:t>
            </a:r>
            <a:r>
              <a:rPr lang="en-IN" sz="2400" dirty="0" smtClean="0"/>
              <a:t> that directly tells us if a class is a </a:t>
            </a:r>
            <a:r>
              <a:rPr lang="en-IN" sz="2400" b="1" dirty="0" smtClean="0">
                <a:solidFill>
                  <a:srgbClr val="C00000"/>
                </a:solidFill>
              </a:rPr>
              <a:t>subclass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rgbClr val="C00000"/>
                </a:solidFill>
              </a:rPr>
              <a:t>another class.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issubclass</a:t>
            </a:r>
            <a:r>
              <a:rPr lang="en-US" sz="2000" b="1" dirty="0" smtClean="0">
                <a:solidFill>
                  <a:srgbClr val="C00000"/>
                </a:solidFill>
              </a:rPr>
              <a:t>(&lt;name of </a:t>
            </a:r>
            <a:r>
              <a:rPr lang="en-US" sz="2000" b="1" dirty="0" err="1" smtClean="0">
                <a:solidFill>
                  <a:srgbClr val="C00000"/>
                </a:solidFill>
              </a:rPr>
              <a:t>der</a:t>
            </a:r>
            <a:r>
              <a:rPr lang="en-US" sz="2000" b="1" dirty="0" smtClean="0">
                <a:solidFill>
                  <a:srgbClr val="C00000"/>
                </a:solidFill>
              </a:rPr>
              <a:t> class&gt;,&lt;name of base class&gt;)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function</a:t>
            </a:r>
            <a:r>
              <a:rPr lang="en-US" sz="2400" dirty="0" smtClean="0"/>
              <a:t> returns </a:t>
            </a: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  <a:r>
              <a:rPr lang="en-US" sz="2400" dirty="0" smtClean="0"/>
              <a:t> if the </a:t>
            </a:r>
            <a:r>
              <a:rPr lang="en-US" sz="2400" b="1" dirty="0" err="1" smtClean="0">
                <a:solidFill>
                  <a:srgbClr val="C00000"/>
                </a:solidFill>
              </a:rPr>
              <a:t>classname</a:t>
            </a:r>
            <a:r>
              <a:rPr lang="en-US" sz="2400" dirty="0" smtClean="0"/>
              <a:t> passed as </a:t>
            </a:r>
            <a:r>
              <a:rPr lang="en-US" sz="2400" b="1" dirty="0" smtClean="0">
                <a:solidFill>
                  <a:srgbClr val="C00000"/>
                </a:solidFill>
              </a:rPr>
              <a:t>first argument </a:t>
            </a:r>
            <a:r>
              <a:rPr lang="en-US" sz="2400" dirty="0" smtClean="0"/>
              <a:t>is the derive class of the </a:t>
            </a:r>
            <a:r>
              <a:rPr lang="en-US" sz="2400" b="1" dirty="0" err="1" smtClean="0">
                <a:solidFill>
                  <a:srgbClr val="C00000"/>
                </a:solidFill>
              </a:rPr>
              <a:t>classname</a:t>
            </a:r>
            <a:r>
              <a:rPr lang="en-US" sz="2400" dirty="0" smtClean="0"/>
              <a:t> passed as </a:t>
            </a:r>
            <a:r>
              <a:rPr lang="en-US" sz="2400" b="1" dirty="0" smtClean="0">
                <a:solidFill>
                  <a:srgbClr val="C00000"/>
                </a:solidFill>
              </a:rPr>
              <a:t>second argument </a:t>
            </a:r>
            <a:r>
              <a:rPr lang="en-US" sz="2400" dirty="0" smtClean="0"/>
              <a:t>otherwise it returns </a:t>
            </a:r>
            <a:r>
              <a:rPr lang="en-US" sz="2400" b="1" dirty="0" smtClean="0">
                <a:solidFill>
                  <a:srgbClr val="0070C0"/>
                </a:solidFill>
              </a:rPr>
              <a:t>False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class </a:t>
            </a:r>
            <a:r>
              <a:rPr lang="en-US" sz="2000" b="1" dirty="0" err="1" smtClean="0">
                <a:solidFill>
                  <a:srgbClr val="C00000"/>
                </a:solidFill>
              </a:rPr>
              <a:t>MyBase</a:t>
            </a:r>
            <a:r>
              <a:rPr lang="en-US" sz="2000" b="1" dirty="0" smtClean="0">
                <a:solidFill>
                  <a:srgbClr val="C00000"/>
                </a:solidFill>
              </a:rPr>
              <a:t>(object):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    pass    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class </a:t>
            </a:r>
            <a:r>
              <a:rPr lang="en-US" sz="2000" b="1" dirty="0" err="1" smtClean="0">
                <a:solidFill>
                  <a:srgbClr val="C00000"/>
                </a:solidFill>
              </a:rPr>
              <a:t>MyDerived</a:t>
            </a:r>
            <a:r>
              <a:rPr lang="en-US" sz="2000" b="1" dirty="0" smtClean="0">
                <a:solidFill>
                  <a:srgbClr val="C00000"/>
                </a:solidFill>
              </a:rPr>
              <a:t>(</a:t>
            </a:r>
            <a:r>
              <a:rPr lang="en-US" sz="2000" b="1" dirty="0" err="1" smtClean="0">
                <a:solidFill>
                  <a:srgbClr val="C00000"/>
                </a:solidFill>
              </a:rPr>
              <a:t>MyBase</a:t>
            </a:r>
            <a:r>
              <a:rPr lang="en-US" sz="2000" b="1" dirty="0" smtClean="0">
                <a:solidFill>
                  <a:srgbClr val="C00000"/>
                </a:solidFill>
              </a:rPr>
              <a:t>):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    pass   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</a:t>
            </a:r>
            <a:r>
              <a:rPr lang="en-US" sz="2000" b="1" dirty="0" err="1" smtClean="0">
                <a:solidFill>
                  <a:srgbClr val="7030A0"/>
                </a:solidFill>
              </a:rPr>
              <a:t>issubclass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MyDerived</a:t>
            </a:r>
            <a:r>
              <a:rPr lang="en-US" sz="2000" b="1" dirty="0" smtClean="0">
                <a:solidFill>
                  <a:srgbClr val="7030A0"/>
                </a:solidFill>
              </a:rPr>
              <a:t>, </a:t>
            </a:r>
            <a:r>
              <a:rPr lang="en-US" sz="2000" b="1" dirty="0" err="1" smtClean="0">
                <a:solidFill>
                  <a:srgbClr val="7030A0"/>
                </a:solidFill>
              </a:rPr>
              <a:t>MyBase</a:t>
            </a:r>
            <a:r>
              <a:rPr lang="en-US" sz="2000" b="1" dirty="0" smtClean="0">
                <a:solidFill>
                  <a:srgbClr val="7030A0"/>
                </a:solidFill>
              </a:rPr>
              <a:t>))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</a:t>
            </a:r>
            <a:r>
              <a:rPr lang="en-US" sz="2000" b="1" dirty="0" err="1" smtClean="0">
                <a:solidFill>
                  <a:srgbClr val="7030A0"/>
                </a:solidFill>
              </a:rPr>
              <a:t>issubclass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MyBase</a:t>
            </a:r>
            <a:r>
              <a:rPr lang="en-US" sz="2000" b="1" dirty="0" smtClean="0">
                <a:solidFill>
                  <a:srgbClr val="7030A0"/>
                </a:solidFill>
              </a:rPr>
              <a:t>, object))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</a:t>
            </a:r>
            <a:r>
              <a:rPr lang="en-US" sz="2000" b="1" dirty="0" err="1" smtClean="0">
                <a:solidFill>
                  <a:srgbClr val="7030A0"/>
                </a:solidFill>
              </a:rPr>
              <a:t>issubclass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MyDerived</a:t>
            </a:r>
            <a:r>
              <a:rPr lang="en-US" sz="2000" b="1" dirty="0" smtClean="0">
                <a:solidFill>
                  <a:srgbClr val="7030A0"/>
                </a:solidFill>
              </a:rPr>
              <a:t>, object))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</a:t>
            </a:r>
            <a:r>
              <a:rPr lang="en-US" sz="2000" b="1" dirty="0" err="1" smtClean="0">
                <a:solidFill>
                  <a:srgbClr val="7030A0"/>
                </a:solidFill>
              </a:rPr>
              <a:t>issubclass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MyBase</a:t>
            </a:r>
            <a:r>
              <a:rPr lang="en-US" sz="2000" b="1" dirty="0" smtClean="0">
                <a:solidFill>
                  <a:srgbClr val="7030A0"/>
                </a:solidFill>
              </a:rPr>
              <a:t>, </a:t>
            </a:r>
            <a:r>
              <a:rPr lang="en-US" sz="2000" b="1" dirty="0" err="1" smtClean="0">
                <a:solidFill>
                  <a:srgbClr val="7030A0"/>
                </a:solidFill>
              </a:rPr>
              <a:t>MyDerived</a:t>
            </a:r>
            <a:r>
              <a:rPr lang="en-US" sz="2000" b="1" dirty="0" smtClean="0">
                <a:solidFill>
                  <a:srgbClr val="7030A0"/>
                </a:solidFill>
              </a:rPr>
              <a:t>))</a:t>
            </a: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hdemo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572140"/>
            <a:ext cx="1785950" cy="1057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class </a:t>
            </a:r>
            <a:r>
              <a:rPr lang="en-US" sz="2000" b="1" dirty="0" err="1" smtClean="0">
                <a:solidFill>
                  <a:srgbClr val="C00000"/>
                </a:solidFill>
              </a:rPr>
              <a:t>MyBase</a:t>
            </a:r>
            <a:r>
              <a:rPr lang="en-US" sz="2000" b="1" dirty="0" smtClean="0">
                <a:solidFill>
                  <a:srgbClr val="C00000"/>
                </a:solidFill>
              </a:rPr>
              <a:t>: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    pass    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class </a:t>
            </a:r>
            <a:r>
              <a:rPr lang="en-US" sz="2000" b="1" dirty="0" err="1" smtClean="0">
                <a:solidFill>
                  <a:srgbClr val="C00000"/>
                </a:solidFill>
              </a:rPr>
              <a:t>MyDerived</a:t>
            </a:r>
            <a:r>
              <a:rPr lang="en-US" sz="2000" b="1" dirty="0" smtClean="0">
                <a:solidFill>
                  <a:srgbClr val="C00000"/>
                </a:solidFill>
              </a:rPr>
              <a:t>(</a:t>
            </a:r>
            <a:r>
              <a:rPr lang="en-US" sz="2000" b="1" dirty="0" err="1" smtClean="0">
                <a:solidFill>
                  <a:srgbClr val="C00000"/>
                </a:solidFill>
              </a:rPr>
              <a:t>MyBase</a:t>
            </a:r>
            <a:r>
              <a:rPr lang="en-US" sz="2000" b="1" dirty="0" smtClean="0">
                <a:solidFill>
                  <a:srgbClr val="C00000"/>
                </a:solidFill>
              </a:rPr>
              <a:t>):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    pass   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</a:t>
            </a:r>
            <a:r>
              <a:rPr lang="en-US" sz="2000" b="1" dirty="0" err="1" smtClean="0">
                <a:solidFill>
                  <a:srgbClr val="7030A0"/>
                </a:solidFill>
              </a:rPr>
              <a:t>issubclass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MyDerived</a:t>
            </a:r>
            <a:r>
              <a:rPr lang="en-US" sz="2000" b="1" dirty="0" smtClean="0">
                <a:solidFill>
                  <a:srgbClr val="7030A0"/>
                </a:solidFill>
              </a:rPr>
              <a:t>, </a:t>
            </a:r>
            <a:r>
              <a:rPr lang="en-US" sz="2000" b="1" dirty="0" err="1" smtClean="0">
                <a:solidFill>
                  <a:srgbClr val="7030A0"/>
                </a:solidFill>
              </a:rPr>
              <a:t>MyBase</a:t>
            </a:r>
            <a:r>
              <a:rPr lang="en-US" sz="2000" b="1" dirty="0" smtClean="0">
                <a:solidFill>
                  <a:srgbClr val="7030A0"/>
                </a:solidFill>
              </a:rPr>
              <a:t>))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</a:t>
            </a:r>
            <a:r>
              <a:rPr lang="en-US" sz="2000" b="1" dirty="0" err="1" smtClean="0">
                <a:solidFill>
                  <a:srgbClr val="7030A0"/>
                </a:solidFill>
              </a:rPr>
              <a:t>issubclass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MyBase</a:t>
            </a:r>
            <a:r>
              <a:rPr lang="en-US" sz="2000" b="1" dirty="0" smtClean="0">
                <a:solidFill>
                  <a:srgbClr val="7030A0"/>
                </a:solidFill>
              </a:rPr>
              <a:t>, object))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</a:t>
            </a:r>
            <a:r>
              <a:rPr lang="en-US" sz="2000" b="1" dirty="0" err="1" smtClean="0">
                <a:solidFill>
                  <a:srgbClr val="7030A0"/>
                </a:solidFill>
              </a:rPr>
              <a:t>issubclass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MyDerived</a:t>
            </a:r>
            <a:r>
              <a:rPr lang="en-US" sz="2000" b="1" dirty="0" smtClean="0">
                <a:solidFill>
                  <a:srgbClr val="7030A0"/>
                </a:solidFill>
              </a:rPr>
              <a:t>, object))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</a:t>
            </a:r>
            <a:r>
              <a:rPr lang="en-US" sz="2000" b="1" dirty="0" err="1" smtClean="0">
                <a:solidFill>
                  <a:srgbClr val="7030A0"/>
                </a:solidFill>
              </a:rPr>
              <a:t>issubclass</a:t>
            </a:r>
            <a:r>
              <a:rPr lang="en-US" sz="2000" b="1" dirty="0" smtClean="0">
                <a:solidFill>
                  <a:srgbClr val="7030A0"/>
                </a:solidFill>
              </a:rPr>
              <a:t>(</a:t>
            </a:r>
            <a:r>
              <a:rPr lang="en-US" sz="2000" b="1" dirty="0" err="1" smtClean="0">
                <a:solidFill>
                  <a:srgbClr val="7030A0"/>
                </a:solidFill>
              </a:rPr>
              <a:t>MyBase</a:t>
            </a:r>
            <a:r>
              <a:rPr lang="en-US" sz="2000" b="1" dirty="0" smtClean="0">
                <a:solidFill>
                  <a:srgbClr val="7030A0"/>
                </a:solidFill>
              </a:rPr>
              <a:t>, </a:t>
            </a:r>
            <a:r>
              <a:rPr lang="en-US" sz="2000" b="1" dirty="0" err="1" smtClean="0">
                <a:solidFill>
                  <a:srgbClr val="7030A0"/>
                </a:solidFill>
              </a:rPr>
              <a:t>MyDerived</a:t>
            </a:r>
            <a:r>
              <a:rPr lang="en-US" sz="2000" b="1" dirty="0" smtClean="0">
                <a:solidFill>
                  <a:srgbClr val="7030A0"/>
                </a:solidFill>
              </a:rPr>
              <a:t>))</a:t>
            </a: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nhdemo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643578"/>
            <a:ext cx="1665294" cy="985985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072198" y="2000240"/>
            <a:ext cx="2786082" cy="2286016"/>
          </a:xfrm>
          <a:prstGeom prst="wedgeRectCallout">
            <a:avLst>
              <a:gd name="adj1" fmla="val -195291"/>
              <a:gd name="adj2" fmla="val -557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 </a:t>
            </a:r>
            <a:r>
              <a:rPr lang="en-US" b="1" dirty="0" smtClean="0">
                <a:solidFill>
                  <a:srgbClr val="FFFF00"/>
                </a:solidFill>
              </a:rPr>
              <a:t>Python 3</a:t>
            </a:r>
            <a:r>
              <a:rPr lang="en-US" b="1" dirty="0" smtClean="0"/>
              <a:t> , every class </a:t>
            </a:r>
            <a:r>
              <a:rPr lang="en-US" b="1" dirty="0" smtClean="0">
                <a:solidFill>
                  <a:srgbClr val="FFFF00"/>
                </a:solidFill>
              </a:rPr>
              <a:t>implicitly inherits </a:t>
            </a:r>
            <a:r>
              <a:rPr lang="en-US" b="1" dirty="0" smtClean="0"/>
              <a:t>from </a:t>
            </a:r>
            <a:r>
              <a:rPr lang="en-US" b="1" dirty="0" smtClean="0">
                <a:solidFill>
                  <a:srgbClr val="FFFF00"/>
                </a:solidFill>
              </a:rPr>
              <a:t>object </a:t>
            </a:r>
            <a:r>
              <a:rPr lang="en-US" b="1" dirty="0" smtClean="0"/>
              <a:t>class but in </a:t>
            </a:r>
            <a:r>
              <a:rPr lang="en-US" b="1" dirty="0" smtClean="0">
                <a:solidFill>
                  <a:srgbClr val="FFFF00"/>
                </a:solidFill>
              </a:rPr>
              <a:t>Python 2 </a:t>
            </a:r>
            <a:r>
              <a:rPr lang="en-US" b="1" dirty="0" smtClean="0"/>
              <a:t>it is not so. Thus in </a:t>
            </a:r>
            <a:r>
              <a:rPr lang="en-US" b="1" dirty="0" smtClean="0">
                <a:solidFill>
                  <a:srgbClr val="FFFF00"/>
                </a:solidFill>
              </a:rPr>
              <a:t>Python 2 </a:t>
            </a:r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FFFF00"/>
                </a:solidFill>
              </a:rPr>
              <a:t>2</a:t>
            </a:r>
            <a:r>
              <a:rPr lang="en-US" b="1" baseline="30000" dirty="0" smtClean="0">
                <a:solidFill>
                  <a:srgbClr val="FFFF00"/>
                </a:solidFill>
              </a:rPr>
              <a:t>nd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and </a:t>
            </a:r>
            <a:r>
              <a:rPr lang="en-US" b="1" dirty="0" smtClean="0">
                <a:solidFill>
                  <a:srgbClr val="FFFF00"/>
                </a:solidFill>
              </a:rPr>
              <a:t>3</a:t>
            </a:r>
            <a:r>
              <a:rPr lang="en-US" b="1" baseline="30000" dirty="0" smtClean="0">
                <a:solidFill>
                  <a:srgbClr val="FFFF00"/>
                </a:solidFill>
              </a:rPr>
              <a:t>rd</a:t>
            </a:r>
            <a:r>
              <a:rPr lang="en-US" b="1" dirty="0" smtClean="0">
                <a:solidFill>
                  <a:srgbClr val="FFFF00"/>
                </a:solidFill>
              </a:rPr>
              <a:t> print( ) </a:t>
            </a:r>
            <a:r>
              <a:rPr lang="en-US" b="1" dirty="0" smtClean="0"/>
              <a:t>statements would return </a:t>
            </a:r>
            <a:r>
              <a:rPr lang="en-US" b="1" dirty="0" smtClean="0">
                <a:solidFill>
                  <a:srgbClr val="FFFF00"/>
                </a:solidFill>
              </a:rPr>
              <a:t>False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Advance Concepts Of Object Oriented Programming-III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err="1" smtClean="0"/>
              <a:t>MultiLevel</a:t>
            </a:r>
            <a:r>
              <a:rPr lang="en-US" dirty="0" smtClean="0"/>
              <a:t> Inheritance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Hierarchical Inheritance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Using The Function </a:t>
            </a:r>
            <a:r>
              <a:rPr lang="en-US" dirty="0" err="1" smtClean="0"/>
              <a:t>issubclass</a:t>
            </a:r>
            <a:r>
              <a:rPr lang="en-US" dirty="0" smtClean="0"/>
              <a:t>( )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Using The Function </a:t>
            </a:r>
            <a:r>
              <a:rPr lang="en-US" dirty="0" err="1" smtClean="0"/>
              <a:t>isinstance</a:t>
            </a:r>
            <a:r>
              <a:rPr lang="en-US" dirty="0" smtClean="0"/>
              <a:t>( )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Alternate Way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Another way to do the same task is to call the function </a:t>
            </a:r>
            <a:r>
              <a:rPr lang="en-IN" sz="2400" b="1" dirty="0" err="1" smtClean="0">
                <a:solidFill>
                  <a:srgbClr val="002060"/>
                </a:solidFill>
              </a:rPr>
              <a:t>isinstance</a:t>
            </a:r>
            <a:r>
              <a:rPr lang="en-IN" sz="2400" b="1" dirty="0" smtClean="0">
                <a:solidFill>
                  <a:srgbClr val="002060"/>
                </a:solidFill>
              </a:rPr>
              <a:t>( )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isinstance</a:t>
            </a:r>
            <a:r>
              <a:rPr lang="en-US" sz="2000" b="1" dirty="0" smtClean="0">
                <a:solidFill>
                  <a:srgbClr val="C00000"/>
                </a:solidFill>
              </a:rPr>
              <a:t>(&lt;name of </a:t>
            </a:r>
            <a:r>
              <a:rPr lang="en-US" sz="2000" b="1" dirty="0" err="1" smtClean="0">
                <a:solidFill>
                  <a:srgbClr val="C00000"/>
                </a:solidFill>
              </a:rPr>
              <a:t>obj</a:t>
            </a:r>
            <a:r>
              <a:rPr lang="en-US" sz="2000" b="1" dirty="0" smtClean="0">
                <a:solidFill>
                  <a:srgbClr val="C00000"/>
                </a:solidFill>
              </a:rPr>
              <a:t> ref&gt;,&lt;name of class&gt;)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function</a:t>
            </a:r>
            <a:r>
              <a:rPr lang="en-US" sz="2400" dirty="0" smtClean="0"/>
              <a:t> returns </a:t>
            </a: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  <a:r>
              <a:rPr lang="en-US" sz="2400" dirty="0" smtClean="0"/>
              <a:t> if the </a:t>
            </a:r>
            <a:r>
              <a:rPr lang="en-US" sz="2400" b="1" dirty="0" smtClean="0">
                <a:solidFill>
                  <a:srgbClr val="C00000"/>
                </a:solidFill>
              </a:rPr>
              <a:t>object reference</a:t>
            </a:r>
            <a:r>
              <a:rPr lang="en-US" sz="2400" dirty="0" smtClean="0"/>
              <a:t> passed as </a:t>
            </a:r>
            <a:r>
              <a:rPr lang="en-US" sz="2400" b="1" dirty="0" smtClean="0">
                <a:solidFill>
                  <a:srgbClr val="C00000"/>
                </a:solidFill>
              </a:rPr>
              <a:t>first argument </a:t>
            </a:r>
            <a:r>
              <a:rPr lang="en-US" sz="2400" dirty="0" smtClean="0"/>
              <a:t>is an instance of the </a:t>
            </a:r>
            <a:r>
              <a:rPr lang="en-US" sz="2400" b="1" dirty="0" err="1" smtClean="0">
                <a:solidFill>
                  <a:srgbClr val="C00000"/>
                </a:solidFill>
              </a:rPr>
              <a:t>classname</a:t>
            </a:r>
            <a:r>
              <a:rPr lang="en-US" sz="2400" dirty="0" smtClean="0"/>
              <a:t> passed as </a:t>
            </a:r>
            <a:r>
              <a:rPr lang="en-US" sz="2400" b="1" dirty="0" smtClean="0">
                <a:solidFill>
                  <a:srgbClr val="C00000"/>
                </a:solidFill>
              </a:rPr>
              <a:t>second argument  </a:t>
            </a:r>
            <a:r>
              <a:rPr lang="en-US" sz="2400" dirty="0" smtClean="0"/>
              <a:t>or any of it’s </a:t>
            </a:r>
            <a:r>
              <a:rPr lang="en-US" sz="2400" b="1" dirty="0" smtClean="0">
                <a:solidFill>
                  <a:srgbClr val="C00000"/>
                </a:solidFill>
              </a:rPr>
              <a:t>subclasses. </a:t>
            </a:r>
            <a:r>
              <a:rPr lang="en-US" sz="2400" dirty="0" smtClean="0"/>
              <a:t>Otherwise it returns </a:t>
            </a:r>
            <a:r>
              <a:rPr lang="en-US" sz="2400" b="1" dirty="0" smtClean="0">
                <a:solidFill>
                  <a:srgbClr val="0070C0"/>
                </a:solidFill>
              </a:rPr>
              <a:t>False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class </a:t>
            </a:r>
            <a:r>
              <a:rPr lang="en-US" sz="1600" b="1" dirty="0" err="1" smtClean="0">
                <a:solidFill>
                  <a:srgbClr val="C00000"/>
                </a:solidFill>
              </a:rPr>
              <a:t>MyBase</a:t>
            </a:r>
            <a:r>
              <a:rPr lang="en-US" sz="1600" b="1" dirty="0" smtClean="0">
                <a:solidFill>
                  <a:srgbClr val="C00000"/>
                </a:solidFill>
              </a:rPr>
              <a:t>: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    pass   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 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class </a:t>
            </a:r>
            <a:r>
              <a:rPr lang="en-US" sz="1600" b="1" dirty="0" err="1" smtClean="0">
                <a:solidFill>
                  <a:srgbClr val="C00000"/>
                </a:solidFill>
              </a:rPr>
              <a:t>MyDerived</a:t>
            </a:r>
            <a:r>
              <a:rPr lang="en-US" sz="1600" b="1" dirty="0" smtClean="0">
                <a:solidFill>
                  <a:srgbClr val="C00000"/>
                </a:solidFill>
              </a:rPr>
              <a:t>(</a:t>
            </a:r>
            <a:r>
              <a:rPr lang="en-US" sz="1600" b="1" dirty="0" err="1" smtClean="0">
                <a:solidFill>
                  <a:srgbClr val="C00000"/>
                </a:solidFill>
              </a:rPr>
              <a:t>MyBase</a:t>
            </a:r>
            <a:r>
              <a:rPr lang="en-US" sz="1600" b="1" dirty="0" smtClean="0">
                <a:solidFill>
                  <a:srgbClr val="C00000"/>
                </a:solidFill>
              </a:rPr>
              <a:t>):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    pass  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 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2060"/>
                </a:solidFill>
              </a:rPr>
              <a:t>d = </a:t>
            </a:r>
            <a:r>
              <a:rPr lang="en-US" sz="1600" b="1" dirty="0" err="1" smtClean="0">
                <a:solidFill>
                  <a:srgbClr val="002060"/>
                </a:solidFill>
              </a:rPr>
              <a:t>MyDerived</a:t>
            </a:r>
            <a:r>
              <a:rPr lang="en-US" sz="1600" b="1" dirty="0" smtClean="0">
                <a:solidFill>
                  <a:srgbClr val="002060"/>
                </a:solidFill>
              </a:rPr>
              <a:t>()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2060"/>
                </a:solidFill>
              </a:rPr>
              <a:t>b = </a:t>
            </a:r>
            <a:r>
              <a:rPr lang="en-US" sz="1600" b="1" dirty="0" err="1" smtClean="0">
                <a:solidFill>
                  <a:srgbClr val="002060"/>
                </a:solidFill>
              </a:rPr>
              <a:t>MyBase</a:t>
            </a:r>
            <a:r>
              <a:rPr lang="en-US" sz="1600" b="1" dirty="0" smtClean="0">
                <a:solidFill>
                  <a:srgbClr val="002060"/>
                </a:solidFill>
              </a:rPr>
              <a:t>()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print(</a:t>
            </a:r>
            <a:r>
              <a:rPr lang="en-US" sz="1600" b="1" dirty="0" err="1" smtClean="0">
                <a:solidFill>
                  <a:srgbClr val="7030A0"/>
                </a:solidFill>
              </a:rPr>
              <a:t>isinstance</a:t>
            </a:r>
            <a:r>
              <a:rPr lang="en-US" sz="1600" b="1" dirty="0" smtClean="0">
                <a:solidFill>
                  <a:srgbClr val="7030A0"/>
                </a:solidFill>
              </a:rPr>
              <a:t>(d, </a:t>
            </a:r>
            <a:r>
              <a:rPr lang="en-US" sz="1600" b="1" dirty="0" err="1" smtClean="0">
                <a:solidFill>
                  <a:srgbClr val="7030A0"/>
                </a:solidFill>
              </a:rPr>
              <a:t>MyBase</a:t>
            </a:r>
            <a:r>
              <a:rPr lang="en-US" sz="1600" b="1" dirty="0" smtClean="0">
                <a:solidFill>
                  <a:srgbClr val="7030A0"/>
                </a:solidFill>
              </a:rPr>
              <a:t>))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print(</a:t>
            </a:r>
            <a:r>
              <a:rPr lang="en-US" sz="1600" b="1" dirty="0" err="1" smtClean="0">
                <a:solidFill>
                  <a:srgbClr val="7030A0"/>
                </a:solidFill>
              </a:rPr>
              <a:t>isinstance</a:t>
            </a:r>
            <a:r>
              <a:rPr lang="en-US" sz="1600" b="1" dirty="0" smtClean="0">
                <a:solidFill>
                  <a:srgbClr val="7030A0"/>
                </a:solidFill>
              </a:rPr>
              <a:t>(d, </a:t>
            </a:r>
            <a:r>
              <a:rPr lang="en-US" sz="1600" b="1" dirty="0" err="1" smtClean="0">
                <a:solidFill>
                  <a:srgbClr val="7030A0"/>
                </a:solidFill>
              </a:rPr>
              <a:t>MyDerived</a:t>
            </a:r>
            <a:r>
              <a:rPr lang="en-US" sz="1600" b="1" dirty="0" smtClean="0">
                <a:solidFill>
                  <a:srgbClr val="7030A0"/>
                </a:solidFill>
              </a:rPr>
              <a:t>))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print(</a:t>
            </a:r>
            <a:r>
              <a:rPr lang="en-US" sz="1600" b="1" dirty="0" err="1" smtClean="0">
                <a:solidFill>
                  <a:srgbClr val="7030A0"/>
                </a:solidFill>
              </a:rPr>
              <a:t>isinstance</a:t>
            </a:r>
            <a:r>
              <a:rPr lang="en-US" sz="1600" b="1" dirty="0" smtClean="0">
                <a:solidFill>
                  <a:srgbClr val="7030A0"/>
                </a:solidFill>
              </a:rPr>
              <a:t>(d, object))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print(</a:t>
            </a:r>
            <a:r>
              <a:rPr lang="en-US" sz="1600" b="1" dirty="0" err="1" smtClean="0">
                <a:solidFill>
                  <a:srgbClr val="7030A0"/>
                </a:solidFill>
              </a:rPr>
              <a:t>isinstance</a:t>
            </a:r>
            <a:r>
              <a:rPr lang="en-US" sz="1600" b="1" dirty="0" smtClean="0">
                <a:solidFill>
                  <a:srgbClr val="7030A0"/>
                </a:solidFill>
              </a:rPr>
              <a:t>(b, </a:t>
            </a:r>
            <a:r>
              <a:rPr lang="en-US" sz="1600" b="1" dirty="0" err="1" smtClean="0">
                <a:solidFill>
                  <a:srgbClr val="7030A0"/>
                </a:solidFill>
              </a:rPr>
              <a:t>MyBase</a:t>
            </a:r>
            <a:r>
              <a:rPr lang="en-US" sz="1600" b="1" dirty="0" smtClean="0">
                <a:solidFill>
                  <a:srgbClr val="7030A0"/>
                </a:solidFill>
              </a:rPr>
              <a:t>))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print(</a:t>
            </a:r>
            <a:r>
              <a:rPr lang="en-US" sz="1600" b="1" dirty="0" err="1" smtClean="0">
                <a:solidFill>
                  <a:srgbClr val="7030A0"/>
                </a:solidFill>
              </a:rPr>
              <a:t>isinstance</a:t>
            </a:r>
            <a:r>
              <a:rPr lang="en-US" sz="1600" b="1" dirty="0" smtClean="0">
                <a:solidFill>
                  <a:srgbClr val="7030A0"/>
                </a:solidFill>
              </a:rPr>
              <a:t>(b, </a:t>
            </a:r>
            <a:r>
              <a:rPr lang="en-US" sz="1600" b="1" dirty="0" err="1" smtClean="0">
                <a:solidFill>
                  <a:srgbClr val="7030A0"/>
                </a:solidFill>
              </a:rPr>
              <a:t>MyDerived</a:t>
            </a:r>
            <a:r>
              <a:rPr lang="en-US" sz="1600" b="1" dirty="0" smtClean="0">
                <a:solidFill>
                  <a:srgbClr val="7030A0"/>
                </a:solidFill>
              </a:rPr>
              <a:t>))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7030A0"/>
                </a:solidFill>
              </a:rPr>
              <a:t>print(</a:t>
            </a:r>
            <a:r>
              <a:rPr lang="en-US" sz="1600" b="1" dirty="0" err="1" smtClean="0">
                <a:solidFill>
                  <a:srgbClr val="7030A0"/>
                </a:solidFill>
              </a:rPr>
              <a:t>isinstance</a:t>
            </a:r>
            <a:r>
              <a:rPr lang="en-US" sz="1600" b="1" dirty="0" smtClean="0">
                <a:solidFill>
                  <a:srgbClr val="7030A0"/>
                </a:solidFill>
              </a:rPr>
              <a:t>(b, object)) 	</a:t>
            </a:r>
            <a:r>
              <a:rPr lang="en-US" sz="1600" b="1" dirty="0" smtClean="0">
                <a:solidFill>
                  <a:srgbClr val="C00000"/>
                </a:solidFill>
              </a:rPr>
              <a:t>		</a:t>
            </a:r>
            <a:endParaRPr lang="en-US" sz="2000" b="1" u="sng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72198" y="1785926"/>
            <a:ext cx="250033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0070C0"/>
                </a:solidFill>
              </a:rPr>
              <a:t>Output: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8" name="Picture 7" descr="inhdemo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074" y="2357430"/>
            <a:ext cx="857370" cy="15908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err="1" smtClean="0"/>
              <a:t>MultiLevel</a:t>
            </a:r>
            <a:r>
              <a:rPr lang="en-US" sz="2800" b="1" dirty="0" smtClean="0"/>
              <a:t> Inheritance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Multilevel inheritance </a:t>
            </a:r>
            <a:r>
              <a:rPr lang="en-IN" sz="2400" dirty="0" smtClean="0"/>
              <a:t>is also possible in Python like other Object Oriented programming languages.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We can inherit a </a:t>
            </a:r>
            <a:r>
              <a:rPr lang="en-IN" sz="2400" b="1" dirty="0" smtClean="0">
                <a:solidFill>
                  <a:srgbClr val="C00000"/>
                </a:solidFill>
              </a:rPr>
              <a:t>derived class </a:t>
            </a:r>
            <a:r>
              <a:rPr lang="en-IN" sz="2400" dirty="0" smtClean="0"/>
              <a:t>from </a:t>
            </a:r>
            <a:r>
              <a:rPr lang="en-IN" sz="2400" b="1" dirty="0" smtClean="0">
                <a:solidFill>
                  <a:srgbClr val="C00000"/>
                </a:solidFill>
              </a:rPr>
              <a:t>another derived class.</a:t>
            </a:r>
          </a:p>
          <a:p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dirty="0" smtClean="0"/>
              <a:t>This process is known as </a:t>
            </a:r>
            <a:r>
              <a:rPr lang="en-IN" sz="2400" b="1" dirty="0" smtClean="0">
                <a:solidFill>
                  <a:srgbClr val="C00000"/>
                </a:solidFill>
              </a:rPr>
              <a:t>multilevel inheritance.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In Python, </a:t>
            </a:r>
            <a:r>
              <a:rPr lang="en-IN" sz="2400" b="1" dirty="0" smtClean="0">
                <a:solidFill>
                  <a:srgbClr val="C00000"/>
                </a:solidFill>
              </a:rPr>
              <a:t>multilevel inheritance </a:t>
            </a:r>
            <a:r>
              <a:rPr lang="en-IN" sz="2400" dirty="0" smtClean="0"/>
              <a:t>can be done at any depth.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err="1" smtClean="0"/>
              <a:t>MultiLevel</a:t>
            </a:r>
            <a:r>
              <a:rPr lang="en-US" sz="2800" b="1" dirty="0" smtClean="0"/>
              <a:t> Inheritance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multilevel-inheritance-in-python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480" y="1571612"/>
            <a:ext cx="5857916" cy="4758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Syntax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A: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rgbClr val="7030A0"/>
                </a:solidFill>
              </a:rPr>
              <a:t># properties of </a:t>
            </a:r>
            <a:r>
              <a:rPr lang="en-IN" sz="2400" b="1" dirty="0" smtClean="0">
                <a:solidFill>
                  <a:srgbClr val="00B050"/>
                </a:solidFill>
              </a:rPr>
              <a:t>class A 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B(A):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rgbClr val="7030A0"/>
                </a:solidFill>
              </a:rPr>
              <a:t># </a:t>
            </a:r>
            <a:r>
              <a:rPr lang="en-IN" sz="2400" b="1" dirty="0" smtClean="0">
                <a:solidFill>
                  <a:srgbClr val="00B050"/>
                </a:solidFill>
              </a:rPr>
              <a:t>class B</a:t>
            </a:r>
            <a:r>
              <a:rPr lang="en-IN" sz="2400" b="1" dirty="0" smtClean="0">
                <a:solidFill>
                  <a:srgbClr val="7030A0"/>
                </a:solidFill>
              </a:rPr>
              <a:t> inheriting property of </a:t>
            </a:r>
            <a:r>
              <a:rPr lang="en-IN" sz="2400" b="1" dirty="0" smtClean="0">
                <a:solidFill>
                  <a:srgbClr val="00B050"/>
                </a:solidFill>
              </a:rPr>
              <a:t>class A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# more properties of </a:t>
            </a:r>
            <a:r>
              <a:rPr lang="en-IN" sz="2400" b="1" dirty="0" smtClean="0">
                <a:solidFill>
                  <a:srgbClr val="00B050"/>
                </a:solidFill>
              </a:rPr>
              <a:t>class B 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class C(B): </a:t>
            </a:r>
          </a:p>
          <a:p>
            <a:pPr>
              <a:buNone/>
            </a:pPr>
            <a:r>
              <a:rPr lang="en-IN" sz="2400" dirty="0" smtClean="0"/>
              <a:t>	</a:t>
            </a:r>
            <a:r>
              <a:rPr lang="en-IN" sz="2400" b="1" dirty="0" smtClean="0">
                <a:solidFill>
                  <a:srgbClr val="7030A0"/>
                </a:solidFill>
              </a:rPr>
              <a:t># </a:t>
            </a:r>
            <a:r>
              <a:rPr lang="en-IN" sz="2400" b="1" dirty="0" smtClean="0">
                <a:solidFill>
                  <a:srgbClr val="00B050"/>
                </a:solidFill>
              </a:rPr>
              <a:t>class C</a:t>
            </a:r>
            <a:r>
              <a:rPr lang="en-IN" sz="2400" b="1" dirty="0" smtClean="0">
                <a:solidFill>
                  <a:srgbClr val="7030A0"/>
                </a:solidFill>
              </a:rPr>
              <a:t> inheriting property of </a:t>
            </a:r>
            <a:r>
              <a:rPr lang="en-IN" sz="2400" b="1" dirty="0" smtClean="0">
                <a:solidFill>
                  <a:srgbClr val="00B050"/>
                </a:solidFill>
              </a:rPr>
              <a:t>class B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# thus, </a:t>
            </a:r>
            <a:r>
              <a:rPr lang="en-IN" sz="2400" b="1" dirty="0" smtClean="0">
                <a:solidFill>
                  <a:srgbClr val="00B050"/>
                </a:solidFill>
              </a:rPr>
              <a:t>class C</a:t>
            </a:r>
            <a:r>
              <a:rPr lang="en-IN" sz="2400" b="1" dirty="0" smtClean="0">
                <a:solidFill>
                  <a:srgbClr val="7030A0"/>
                </a:solidFill>
              </a:rPr>
              <a:t> also inherits properties of </a:t>
            </a:r>
            <a:r>
              <a:rPr lang="en-IN" sz="2400" b="1" dirty="0" smtClean="0">
                <a:solidFill>
                  <a:srgbClr val="00B050"/>
                </a:solidFill>
              </a:rPr>
              <a:t>class A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# more properties of </a:t>
            </a:r>
            <a:r>
              <a:rPr lang="en-IN" sz="2400" b="1" dirty="0" smtClean="0">
                <a:solidFill>
                  <a:srgbClr val="00B050"/>
                </a:solidFill>
              </a:rPr>
              <a:t>class C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1800" dirty="0" smtClean="0"/>
              <a:t>Write a program to create 3 classes </a:t>
            </a:r>
            <a:r>
              <a:rPr lang="en-US" sz="1800" b="1" dirty="0" smtClean="0">
                <a:solidFill>
                  <a:srgbClr val="C00000"/>
                </a:solidFill>
              </a:rPr>
              <a:t>Person</a:t>
            </a:r>
            <a:r>
              <a:rPr lang="en-US" sz="1800" dirty="0" smtClean="0"/>
              <a:t> , </a:t>
            </a:r>
            <a:r>
              <a:rPr lang="en-US" sz="1800" b="1" dirty="0" err="1" smtClean="0">
                <a:solidFill>
                  <a:srgbClr val="C00000"/>
                </a:solidFill>
              </a:rPr>
              <a:t>Emp</a:t>
            </a:r>
            <a:r>
              <a:rPr lang="en-US" sz="1800" dirty="0" smtClean="0"/>
              <a:t> and </a:t>
            </a:r>
            <a:r>
              <a:rPr lang="en-US" sz="1800" b="1" dirty="0" smtClean="0">
                <a:solidFill>
                  <a:srgbClr val="C00000"/>
                </a:solidFill>
              </a:rPr>
              <a:t>Manager</a:t>
            </a:r>
            <a:r>
              <a:rPr lang="en-US" sz="1800" dirty="0" smtClean="0"/>
              <a:t>. </a:t>
            </a:r>
            <a:endParaRPr lang="en-US" sz="1800" b="1" dirty="0" smtClean="0">
              <a:solidFill>
                <a:srgbClr val="C00000"/>
              </a:solidFill>
            </a:endParaRP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multilevelexercis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28802"/>
            <a:ext cx="9144000" cy="47863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Desired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9" name="Content Placeholder 8" descr="inhdemo10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786874" cy="492922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class Person: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</a:t>
            </a:r>
            <a:r>
              <a:rPr lang="en-US" sz="1500" b="1" dirty="0" smtClean="0">
                <a:solidFill>
                  <a:srgbClr val="7030A0"/>
                </a:solidFill>
              </a:rPr>
              <a:t>def __init__(</a:t>
            </a:r>
            <a:r>
              <a:rPr lang="en-US" sz="1500" b="1" dirty="0" err="1" smtClean="0">
                <a:solidFill>
                  <a:srgbClr val="7030A0"/>
                </a:solidFill>
              </a:rPr>
              <a:t>self,age,name</a:t>
            </a:r>
            <a:r>
              <a:rPr lang="en-US" sz="1500" b="1" dirty="0" smtClean="0">
                <a:solidFill>
                  <a:srgbClr val="7030A0"/>
                </a:solidFill>
              </a:rPr>
              <a:t>):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err="1" smtClean="0">
                <a:solidFill>
                  <a:srgbClr val="002060"/>
                </a:solidFill>
              </a:rPr>
              <a:t>self.age</a:t>
            </a:r>
            <a:r>
              <a:rPr lang="en-US" sz="1500" b="1" dirty="0" smtClean="0">
                <a:solidFill>
                  <a:srgbClr val="002060"/>
                </a:solidFill>
              </a:rPr>
              <a:t>=age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	self.name=name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	print("Person constructor called. . .")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</a:t>
            </a:r>
            <a:r>
              <a:rPr lang="en-US" sz="1500" b="1" dirty="0" smtClean="0">
                <a:solidFill>
                  <a:srgbClr val="7030A0"/>
                </a:solidFill>
              </a:rPr>
              <a:t>def __</a:t>
            </a:r>
            <a:r>
              <a:rPr lang="en-US" sz="1500" b="1" dirty="0" err="1" smtClean="0">
                <a:solidFill>
                  <a:srgbClr val="7030A0"/>
                </a:solidFill>
              </a:rPr>
              <a:t>str</a:t>
            </a:r>
            <a:r>
              <a:rPr lang="en-US" sz="1500" b="1" dirty="0" smtClean="0">
                <a:solidFill>
                  <a:srgbClr val="7030A0"/>
                </a:solidFill>
              </a:rPr>
              <a:t>__(self):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smtClean="0">
                <a:solidFill>
                  <a:srgbClr val="002060"/>
                </a:solidFill>
              </a:rPr>
              <a:t>return </a:t>
            </a:r>
            <a:r>
              <a:rPr lang="en-US" sz="1500" b="1" dirty="0" err="1" smtClean="0">
                <a:solidFill>
                  <a:srgbClr val="002060"/>
                </a:solidFill>
              </a:rPr>
              <a:t>f"Age</a:t>
            </a:r>
            <a:r>
              <a:rPr lang="en-US" sz="1500" b="1" dirty="0" smtClean="0">
                <a:solidFill>
                  <a:srgbClr val="002060"/>
                </a:solidFill>
              </a:rPr>
              <a:t>:{</a:t>
            </a:r>
            <a:r>
              <a:rPr lang="en-US" sz="1500" b="1" dirty="0" err="1" smtClean="0">
                <a:solidFill>
                  <a:srgbClr val="002060"/>
                </a:solidFill>
              </a:rPr>
              <a:t>self.age</a:t>
            </a:r>
            <a:r>
              <a:rPr lang="en-US" sz="1500" b="1" dirty="0" smtClean="0">
                <a:solidFill>
                  <a:srgbClr val="002060"/>
                </a:solidFill>
              </a:rPr>
              <a:t>},Name:{self.name}"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class </a:t>
            </a:r>
            <a:r>
              <a:rPr lang="en-US" sz="1500" b="1" dirty="0" err="1" smtClean="0">
                <a:solidFill>
                  <a:srgbClr val="C00000"/>
                </a:solidFill>
              </a:rPr>
              <a:t>Emp</a:t>
            </a:r>
            <a:r>
              <a:rPr lang="en-US" sz="1500" b="1" dirty="0" smtClean="0">
                <a:solidFill>
                  <a:srgbClr val="C00000"/>
                </a:solidFill>
              </a:rPr>
              <a:t>(Person):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</a:t>
            </a:r>
            <a:r>
              <a:rPr lang="en-US" sz="1500" b="1" dirty="0" smtClean="0">
                <a:solidFill>
                  <a:srgbClr val="7030A0"/>
                </a:solidFill>
              </a:rPr>
              <a:t>def __init__(</a:t>
            </a:r>
            <a:r>
              <a:rPr lang="en-US" sz="1500" b="1" dirty="0" err="1" smtClean="0">
                <a:solidFill>
                  <a:srgbClr val="7030A0"/>
                </a:solidFill>
              </a:rPr>
              <a:t>self,age,name,id,sal</a:t>
            </a:r>
            <a:r>
              <a:rPr lang="en-US" sz="1500" b="1" dirty="0" smtClean="0">
                <a:solidFill>
                  <a:srgbClr val="7030A0"/>
                </a:solidFill>
              </a:rPr>
              <a:t>):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smtClean="0">
                <a:solidFill>
                  <a:srgbClr val="002060"/>
                </a:solidFill>
              </a:rPr>
              <a:t>super().__init__(</a:t>
            </a:r>
            <a:r>
              <a:rPr lang="en-US" sz="1500" b="1" dirty="0" err="1" smtClean="0">
                <a:solidFill>
                  <a:srgbClr val="002060"/>
                </a:solidFill>
              </a:rPr>
              <a:t>age,name</a:t>
            </a:r>
            <a:r>
              <a:rPr lang="en-US" sz="1500" b="1" dirty="0" smtClean="0">
                <a:solidFill>
                  <a:srgbClr val="002060"/>
                </a:solidFill>
              </a:rPr>
              <a:t>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	self.id=id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	self.sal=</a:t>
            </a:r>
            <a:r>
              <a:rPr lang="en-US" sz="1500" b="1" dirty="0" err="1" smtClean="0">
                <a:solidFill>
                  <a:srgbClr val="002060"/>
                </a:solidFill>
              </a:rPr>
              <a:t>sal</a:t>
            </a:r>
            <a:endParaRPr lang="en-US" sz="15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	print("</a:t>
            </a:r>
            <a:r>
              <a:rPr lang="en-US" sz="1500" b="1" dirty="0" err="1" smtClean="0">
                <a:solidFill>
                  <a:srgbClr val="002060"/>
                </a:solidFill>
              </a:rPr>
              <a:t>Emp</a:t>
            </a:r>
            <a:r>
              <a:rPr lang="en-US" sz="1500" b="1" dirty="0" smtClean="0">
                <a:solidFill>
                  <a:srgbClr val="002060"/>
                </a:solidFill>
              </a:rPr>
              <a:t> constructor called. . .")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</a:t>
            </a:r>
            <a:r>
              <a:rPr lang="en-US" sz="1500" b="1" dirty="0" smtClean="0">
                <a:solidFill>
                  <a:srgbClr val="7030A0"/>
                </a:solidFill>
              </a:rPr>
              <a:t>def income(self):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smtClean="0">
                <a:solidFill>
                  <a:srgbClr val="002060"/>
                </a:solidFill>
              </a:rPr>
              <a:t>return self.sal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</a:t>
            </a:r>
            <a:r>
              <a:rPr lang="en-US" sz="1500" b="1" dirty="0" smtClean="0">
                <a:solidFill>
                  <a:srgbClr val="7030A0"/>
                </a:solidFill>
              </a:rPr>
              <a:t>def __</a:t>
            </a:r>
            <a:r>
              <a:rPr lang="en-US" sz="1500" b="1" dirty="0" err="1" smtClean="0">
                <a:solidFill>
                  <a:srgbClr val="7030A0"/>
                </a:solidFill>
              </a:rPr>
              <a:t>str</a:t>
            </a:r>
            <a:r>
              <a:rPr lang="en-US" sz="1500" b="1" dirty="0" smtClean="0">
                <a:solidFill>
                  <a:srgbClr val="7030A0"/>
                </a:solidFill>
              </a:rPr>
              <a:t>__(self):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err="1" smtClean="0">
                <a:solidFill>
                  <a:srgbClr val="002060"/>
                </a:solidFill>
              </a:rPr>
              <a:t>str</a:t>
            </a:r>
            <a:r>
              <a:rPr lang="en-US" sz="1500" b="1" dirty="0" smtClean="0">
                <a:solidFill>
                  <a:srgbClr val="002060"/>
                </a:solidFill>
              </a:rPr>
              <a:t>=super().__</a:t>
            </a:r>
            <a:r>
              <a:rPr lang="en-US" sz="1500" b="1" dirty="0" err="1" smtClean="0">
                <a:solidFill>
                  <a:srgbClr val="002060"/>
                </a:solidFill>
              </a:rPr>
              <a:t>str</a:t>
            </a:r>
            <a:r>
              <a:rPr lang="en-US" sz="1500" b="1" dirty="0" smtClean="0">
                <a:solidFill>
                  <a:srgbClr val="002060"/>
                </a:solidFill>
              </a:rPr>
              <a:t>__()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	return f"{</a:t>
            </a:r>
            <a:r>
              <a:rPr lang="en-US" sz="1500" b="1" dirty="0" err="1" smtClean="0">
                <a:solidFill>
                  <a:srgbClr val="002060"/>
                </a:solidFill>
              </a:rPr>
              <a:t>str</a:t>
            </a:r>
            <a:r>
              <a:rPr lang="en-US" sz="1500" b="1" dirty="0" smtClean="0">
                <a:solidFill>
                  <a:srgbClr val="002060"/>
                </a:solidFill>
              </a:rPr>
              <a:t>},Id:{self.id},Salary:{self.sal}"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class Manager(</a:t>
            </a:r>
            <a:r>
              <a:rPr lang="en-US" sz="1500" b="1" dirty="0" err="1" smtClean="0">
                <a:solidFill>
                  <a:srgbClr val="C00000"/>
                </a:solidFill>
              </a:rPr>
              <a:t>Emp</a:t>
            </a:r>
            <a:r>
              <a:rPr lang="en-US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</a:t>
            </a:r>
            <a:r>
              <a:rPr lang="en-US" sz="1500" b="1" dirty="0" smtClean="0">
                <a:solidFill>
                  <a:srgbClr val="7030A0"/>
                </a:solidFill>
              </a:rPr>
              <a:t>def __init__(</a:t>
            </a:r>
            <a:r>
              <a:rPr lang="en-US" sz="1500" b="1" dirty="0" err="1" smtClean="0">
                <a:solidFill>
                  <a:srgbClr val="7030A0"/>
                </a:solidFill>
              </a:rPr>
              <a:t>self,age,name,id,sal,bonus</a:t>
            </a:r>
            <a:r>
              <a:rPr lang="en-US" sz="1500" b="1" dirty="0" smtClean="0">
                <a:solidFill>
                  <a:srgbClr val="7030A0"/>
                </a:solidFill>
              </a:rPr>
              <a:t>):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smtClean="0">
                <a:solidFill>
                  <a:srgbClr val="002060"/>
                </a:solidFill>
              </a:rPr>
              <a:t>super().__init__(</a:t>
            </a:r>
            <a:r>
              <a:rPr lang="en-US" sz="1500" b="1" dirty="0" err="1" smtClean="0">
                <a:solidFill>
                  <a:srgbClr val="002060"/>
                </a:solidFill>
              </a:rPr>
              <a:t>age,name,id,sal</a:t>
            </a:r>
            <a:r>
              <a:rPr lang="en-US" sz="1500" b="1" dirty="0" smtClean="0">
                <a:solidFill>
                  <a:srgbClr val="002060"/>
                </a:solidFill>
              </a:rPr>
              <a:t>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	</a:t>
            </a:r>
            <a:r>
              <a:rPr lang="en-US" sz="1500" b="1" dirty="0" err="1" smtClean="0">
                <a:solidFill>
                  <a:srgbClr val="002060"/>
                </a:solidFill>
              </a:rPr>
              <a:t>self.bonus</a:t>
            </a:r>
            <a:r>
              <a:rPr lang="en-US" sz="1500" b="1" dirty="0" smtClean="0">
                <a:solidFill>
                  <a:srgbClr val="002060"/>
                </a:solidFill>
              </a:rPr>
              <a:t>=bonus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	print("Manager constructor called. . .")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</a:t>
            </a:r>
            <a:r>
              <a:rPr lang="en-US" sz="1500" b="1" dirty="0" smtClean="0">
                <a:solidFill>
                  <a:srgbClr val="7030A0"/>
                </a:solidFill>
              </a:rPr>
              <a:t>def income(self):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smtClean="0">
                <a:solidFill>
                  <a:srgbClr val="002060"/>
                </a:solidFill>
              </a:rPr>
              <a:t>total=super().income()+</a:t>
            </a:r>
            <a:r>
              <a:rPr lang="en-US" sz="1500" b="1" dirty="0" err="1" smtClean="0">
                <a:solidFill>
                  <a:srgbClr val="002060"/>
                </a:solidFill>
              </a:rPr>
              <a:t>self.bonus</a:t>
            </a:r>
            <a:endParaRPr lang="en-US" sz="15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	return total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</a:t>
            </a:r>
            <a:r>
              <a:rPr lang="en-US" sz="1500" b="1" dirty="0" smtClean="0">
                <a:solidFill>
                  <a:srgbClr val="7030A0"/>
                </a:solidFill>
              </a:rPr>
              <a:t>def __</a:t>
            </a:r>
            <a:r>
              <a:rPr lang="en-US" sz="1500" b="1" dirty="0" err="1" smtClean="0">
                <a:solidFill>
                  <a:srgbClr val="7030A0"/>
                </a:solidFill>
              </a:rPr>
              <a:t>str</a:t>
            </a:r>
            <a:r>
              <a:rPr lang="en-US" sz="1500" b="1" dirty="0" smtClean="0">
                <a:solidFill>
                  <a:srgbClr val="7030A0"/>
                </a:solidFill>
              </a:rPr>
              <a:t>__(self):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err="1" smtClean="0">
                <a:solidFill>
                  <a:srgbClr val="002060"/>
                </a:solidFill>
              </a:rPr>
              <a:t>str</a:t>
            </a:r>
            <a:r>
              <a:rPr lang="en-US" sz="1500" b="1" dirty="0" smtClean="0">
                <a:solidFill>
                  <a:srgbClr val="002060"/>
                </a:solidFill>
              </a:rPr>
              <a:t>=super().__</a:t>
            </a:r>
            <a:r>
              <a:rPr lang="en-US" sz="1500" b="1" dirty="0" err="1" smtClean="0">
                <a:solidFill>
                  <a:srgbClr val="002060"/>
                </a:solidFill>
              </a:rPr>
              <a:t>str</a:t>
            </a:r>
            <a:r>
              <a:rPr lang="en-US" sz="1500" b="1" dirty="0" smtClean="0">
                <a:solidFill>
                  <a:srgbClr val="002060"/>
                </a:solidFill>
              </a:rPr>
              <a:t>__()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	return f"{</a:t>
            </a:r>
            <a:r>
              <a:rPr lang="en-US" sz="1500" b="1" dirty="0" err="1" smtClean="0">
                <a:solidFill>
                  <a:srgbClr val="002060"/>
                </a:solidFill>
              </a:rPr>
              <a:t>str</a:t>
            </a:r>
            <a:r>
              <a:rPr lang="en-US" sz="1500" b="1" dirty="0" smtClean="0">
                <a:solidFill>
                  <a:srgbClr val="002060"/>
                </a:solidFill>
              </a:rPr>
              <a:t>},Bonus:{</a:t>
            </a:r>
            <a:r>
              <a:rPr lang="en-US" sz="1500" b="1" dirty="0" err="1" smtClean="0">
                <a:solidFill>
                  <a:srgbClr val="002060"/>
                </a:solidFill>
              </a:rPr>
              <a:t>self.bonus</a:t>
            </a:r>
            <a:r>
              <a:rPr lang="en-US" sz="1500" b="1" dirty="0" smtClean="0">
                <a:solidFill>
                  <a:srgbClr val="002060"/>
                </a:solidFill>
              </a:rPr>
              <a:t>}"</a:t>
            </a:r>
          </a:p>
          <a:p>
            <a:pPr fontAlgn="base">
              <a:buNone/>
            </a:pPr>
            <a:endParaRPr lang="en-US" sz="15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FF0000"/>
                </a:solidFill>
              </a:rPr>
              <a:t>m=Manager(24,"Nitin",101,45000,20000)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FF0000"/>
                </a:solidFill>
              </a:rPr>
              <a:t>print(m)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FF0000"/>
                </a:solidFill>
              </a:rPr>
              <a:t>print("Manager's Salary:",</a:t>
            </a:r>
            <a:r>
              <a:rPr lang="en-US" sz="1500" b="1" dirty="0" err="1" smtClean="0">
                <a:solidFill>
                  <a:srgbClr val="FF0000"/>
                </a:solidFill>
              </a:rPr>
              <a:t>Emp.income</a:t>
            </a:r>
            <a:r>
              <a:rPr lang="en-US" sz="1500" b="1" dirty="0" smtClean="0">
                <a:solidFill>
                  <a:srgbClr val="FF0000"/>
                </a:solidFill>
              </a:rPr>
              <a:t>(m))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FF0000"/>
                </a:solidFill>
              </a:rPr>
              <a:t>print("Manager's Total Income:",</a:t>
            </a:r>
            <a:r>
              <a:rPr lang="en-US" sz="1500" b="1" dirty="0" err="1" smtClean="0">
                <a:solidFill>
                  <a:srgbClr val="FF0000"/>
                </a:solidFill>
              </a:rPr>
              <a:t>m.income</a:t>
            </a:r>
            <a:r>
              <a:rPr lang="en-US" sz="1500" b="1" dirty="0" smtClean="0">
                <a:solidFill>
                  <a:srgbClr val="FF0000"/>
                </a:solidFill>
              </a:rPr>
              <a:t>())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214942" y="2928934"/>
            <a:ext cx="14125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</a:p>
          <a:p>
            <a:endParaRPr lang="en-IN" dirty="0"/>
          </a:p>
        </p:txBody>
      </p:sp>
      <p:pic>
        <p:nvPicPr>
          <p:cNvPr id="8" name="Picture 7" descr="inh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314" y="3429000"/>
            <a:ext cx="4357686" cy="1943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13732</TotalTime>
  <Words>671</Words>
  <Application>Microsoft Office PowerPoint</Application>
  <PresentationFormat>On-screen Show (4:3)</PresentationFormat>
  <Paragraphs>321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Civic</vt:lpstr>
      <vt:lpstr>Slide 1</vt:lpstr>
      <vt:lpstr>Today’s Agenda</vt:lpstr>
      <vt:lpstr> MultiLevel Inheritance</vt:lpstr>
      <vt:lpstr> MultiLevel Inheritance</vt:lpstr>
      <vt:lpstr> Syntax</vt:lpstr>
      <vt:lpstr>Exercise</vt:lpstr>
      <vt:lpstr>Desired Output</vt:lpstr>
      <vt:lpstr>Solution</vt:lpstr>
      <vt:lpstr>Solution</vt:lpstr>
      <vt:lpstr> Hierarchical Inheritance</vt:lpstr>
      <vt:lpstr> Hierarchical Inheritance</vt:lpstr>
      <vt:lpstr> Hierarchical Inheritance</vt:lpstr>
      <vt:lpstr> Hierarchical Inheritance</vt:lpstr>
      <vt:lpstr> Example</vt:lpstr>
      <vt:lpstr> Example</vt:lpstr>
      <vt:lpstr> Example</vt:lpstr>
      <vt:lpstr> How To Check Whether  A Class Is A SubClass Of Another ?</vt:lpstr>
      <vt:lpstr> Guess The Output ?</vt:lpstr>
      <vt:lpstr> Guess The Output ?</vt:lpstr>
      <vt:lpstr> Alternate Way</vt:lpstr>
      <vt:lpstr> Guess The Output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1606</cp:revision>
  <dcterms:created xsi:type="dcterms:W3CDTF">2015-12-21T13:46:48Z</dcterms:created>
  <dcterms:modified xsi:type="dcterms:W3CDTF">2020-04-30T08:14:18Z</dcterms:modified>
</cp:coreProperties>
</file>