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1355" r:id="rId4"/>
    <p:sldId id="1352" r:id="rId5"/>
    <p:sldId id="1353" r:id="rId6"/>
    <p:sldId id="1361" r:id="rId7"/>
    <p:sldId id="1362" r:id="rId8"/>
    <p:sldId id="1363" r:id="rId9"/>
    <p:sldId id="1364" r:id="rId10"/>
    <p:sldId id="1365" r:id="rId11"/>
    <p:sldId id="1367" r:id="rId12"/>
    <p:sldId id="1368" r:id="rId13"/>
    <p:sldId id="1369" r:id="rId14"/>
    <p:sldId id="1321" r:id="rId15"/>
    <p:sldId id="1370" r:id="rId16"/>
    <p:sldId id="1320" r:id="rId17"/>
    <p:sldId id="1371" r:id="rId18"/>
    <p:sldId id="1372" r:id="rId19"/>
    <p:sldId id="131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47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Raising An 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force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to generate an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using the keyword </a:t>
            </a:r>
            <a:r>
              <a:rPr lang="en-US" sz="2400" b="1" dirty="0" smtClean="0">
                <a:solidFill>
                  <a:srgbClr val="C00000"/>
                </a:solidFill>
              </a:rPr>
              <a:t>raise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This is normally done in those situations where we want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to throw an exception in a particular condition of our choice</a:t>
            </a:r>
            <a:endParaRPr lang="en-US" sz="1900" dirty="0" smtClean="0"/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Syntax: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raise </a:t>
            </a:r>
            <a:r>
              <a:rPr lang="en-US" sz="1900" b="1" dirty="0" err="1" smtClean="0">
                <a:solidFill>
                  <a:srgbClr val="002060"/>
                </a:solidFill>
              </a:rPr>
              <a:t>ExceptionClassName</a:t>
            </a:r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raise </a:t>
            </a:r>
            <a:r>
              <a:rPr lang="en-US" sz="1900" b="1" dirty="0" err="1" smtClean="0">
                <a:solidFill>
                  <a:srgbClr val="002060"/>
                </a:solidFill>
              </a:rPr>
              <a:t>ExceptionClassName</a:t>
            </a:r>
            <a:r>
              <a:rPr lang="en-US" sz="1900" b="1" dirty="0" smtClean="0">
                <a:solidFill>
                  <a:srgbClr val="002060"/>
                </a:solidFill>
              </a:rPr>
              <a:t>( message 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Write a program to ask the user to input 2 integers and calculate and print their division. Make sure your program behaves as follows:</a:t>
            </a:r>
          </a:p>
          <a:p>
            <a:pPr fontAlgn="base"/>
            <a:endParaRPr lang="en-US" sz="1800" dirty="0" smtClean="0"/>
          </a:p>
          <a:p>
            <a:pPr lvl="1" fontAlgn="base"/>
            <a:r>
              <a:rPr lang="en-US" sz="1900" dirty="0" smtClean="0"/>
              <a:t>If the user enters a non integer value then ask him to enter only integers</a:t>
            </a:r>
          </a:p>
          <a:p>
            <a:pPr lvl="1" fontAlgn="base"/>
            <a:r>
              <a:rPr lang="en-US" sz="1900" dirty="0" smtClean="0"/>
              <a:t>If denominator is 0 , then ask him to input non-zero denominator</a:t>
            </a:r>
          </a:p>
          <a:p>
            <a:pPr lvl="1" fontAlgn="base"/>
            <a:r>
              <a:rPr lang="en-US" sz="1900" b="1" dirty="0" smtClean="0">
                <a:solidFill>
                  <a:srgbClr val="7030A0"/>
                </a:solidFill>
              </a:rPr>
              <a:t>If any of the numbers is negative or </a:t>
            </a:r>
            <a:r>
              <a:rPr lang="en-US" sz="1900" b="1" smtClean="0">
                <a:solidFill>
                  <a:srgbClr val="7030A0"/>
                </a:solidFill>
              </a:rPr>
              <a:t>numerator is 0 then </a:t>
            </a:r>
            <a:r>
              <a:rPr lang="en-US" sz="1900" b="1" dirty="0" smtClean="0">
                <a:solidFill>
                  <a:srgbClr val="7030A0"/>
                </a:solidFill>
              </a:rPr>
              <a:t>display the message negative numbers not allowed</a:t>
            </a:r>
          </a:p>
          <a:p>
            <a:pPr lvl="1" fontAlgn="base"/>
            <a:r>
              <a:rPr lang="en-US" sz="1900" dirty="0" smtClean="0"/>
              <a:t>Repeat the process until correct input is given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Only if the inputs are correct then display their division and terminate the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70843" y="1428736"/>
            <a:ext cx="8802314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while(True):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a=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(input("Input first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(input("Input second no:"))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if a&lt;=0 or b&lt;0: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	</a:t>
            </a:r>
            <a:r>
              <a:rPr lang="en-IN" sz="1600" b="1" dirty="0" smtClean="0">
                <a:solidFill>
                  <a:srgbClr val="7030A0"/>
                </a:solidFill>
              </a:rPr>
              <a:t>raise Exception("Negative numbers not </a:t>
            </a:r>
            <a:r>
              <a:rPr lang="en-IN" sz="1600" b="1" dirty="0" err="1" smtClean="0">
                <a:solidFill>
                  <a:srgbClr val="7030A0"/>
                </a:solidFill>
              </a:rPr>
              <a:t>allowed!Try</a:t>
            </a:r>
            <a:r>
              <a:rPr lang="en-IN" sz="1600" b="1" dirty="0" smtClean="0">
                <a:solidFill>
                  <a:srgbClr val="7030A0"/>
                </a:solidFill>
              </a:rPr>
              <a:t> again")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c=a/b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print("Div is ",c)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break;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ValueError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print("Please input integers only! Try again")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</a:t>
            </a:r>
            <a:r>
              <a:rPr lang="en-IN" sz="18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8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print("Please input non-zero denominator")	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except Exception as 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print(e)	</a:t>
            </a:r>
            <a:endParaRPr lang="en-IN" sz="15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finally</a:t>
            </a:r>
            <a:r>
              <a:rPr lang="en-US" sz="2800" b="1" dirty="0" smtClean="0"/>
              <a:t> Block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have a code which we want to run in all situations, then we should write it inside the  </a:t>
            </a:r>
            <a:r>
              <a:rPr lang="en-IN" sz="2400" b="1" dirty="0" smtClean="0">
                <a:solidFill>
                  <a:srgbClr val="C00000"/>
                </a:solidFill>
              </a:rPr>
              <a:t>finally</a:t>
            </a:r>
            <a:r>
              <a:rPr lang="en-IN" sz="2400" dirty="0" smtClean="0"/>
              <a:t> block.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will always run the instructions coded in the </a:t>
            </a:r>
            <a:r>
              <a:rPr lang="en-IN" sz="2400" b="1" dirty="0" smtClean="0">
                <a:solidFill>
                  <a:srgbClr val="C00000"/>
                </a:solidFill>
              </a:rPr>
              <a:t>finally</a:t>
            </a:r>
            <a:r>
              <a:rPr lang="en-IN" sz="2400" dirty="0" smtClean="0"/>
              <a:t> block.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the most common way of doing </a:t>
            </a:r>
            <a:r>
              <a:rPr lang="en-IN" sz="2400" b="1" dirty="0" smtClean="0">
                <a:solidFill>
                  <a:srgbClr val="7030A0"/>
                </a:solidFill>
              </a:rPr>
              <a:t>clean up tasks </a:t>
            </a:r>
            <a:r>
              <a:rPr lang="en-IN" sz="2400" dirty="0" smtClean="0"/>
              <a:t>, like, </a:t>
            </a:r>
            <a:r>
              <a:rPr lang="en-IN" sz="2400" b="1" dirty="0" smtClean="0">
                <a:solidFill>
                  <a:srgbClr val="C00000"/>
                </a:solidFill>
              </a:rPr>
              <a:t>closing a file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disconnecting with the DB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logging out the user</a:t>
            </a:r>
            <a:r>
              <a:rPr lang="en-IN" sz="2400" dirty="0" smtClean="0"/>
              <a:t> etc</a:t>
            </a:r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 Of The </a:t>
            </a:r>
            <a:r>
              <a:rPr lang="en-US" sz="2800" b="1" dirty="0" smtClean="0">
                <a:solidFill>
                  <a:srgbClr val="C00000"/>
                </a:solidFill>
              </a:rPr>
              <a:t>finally</a:t>
            </a:r>
            <a:r>
              <a:rPr lang="en-US" sz="2800" b="1" dirty="0" smtClean="0"/>
              <a:t> Block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finally</a:t>
            </a:r>
            <a:r>
              <a:rPr lang="en-US" sz="2400" dirty="0" smtClean="0"/>
              <a:t> block has 2 syntaxes:</a:t>
            </a:r>
          </a:p>
          <a:p>
            <a:pPr>
              <a:buNone/>
            </a:pPr>
            <a:r>
              <a:rPr lang="en-US" sz="2400" b="1" u="sng" dirty="0" smtClean="0"/>
              <a:t>Syntax 1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i="1" dirty="0" smtClean="0">
                <a:solidFill>
                  <a:srgbClr val="7030A0"/>
                </a:solidFill>
              </a:rPr>
              <a:t># some exception generating code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except 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i="1" dirty="0" smtClean="0">
                <a:solidFill>
                  <a:srgbClr val="7030A0"/>
                </a:solidFill>
              </a:rPr>
              <a:t># exception handling code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finally: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b="1" i="1" dirty="0" smtClean="0">
                <a:solidFill>
                  <a:srgbClr val="7030A0"/>
                </a:solidFill>
              </a:rPr>
              <a:t># code to be always executed</a:t>
            </a:r>
            <a:endParaRPr lang="en-IN" sz="1800" b="1" i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Syntax 2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282" y="4786322"/>
            <a:ext cx="51700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7030A0"/>
                </a:solidFill>
              </a:rPr>
              <a:t># some exception generating code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finally: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smtClean="0">
                <a:solidFill>
                  <a:srgbClr val="7030A0"/>
                </a:solidFill>
              </a:rPr>
              <a:t># code to be always executed</a:t>
            </a:r>
            <a:endParaRPr lang="en-IN" sz="1600" b="1" i="1" dirty="0" smtClean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while(True):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a=</a:t>
            </a:r>
            <a:r>
              <a:rPr lang="en-IN" sz="1500" b="1" dirty="0" err="1" smtClean="0">
                <a:solidFill>
                  <a:srgbClr val="C00000"/>
                </a:solidFill>
              </a:rPr>
              <a:t>int</a:t>
            </a:r>
            <a:r>
              <a:rPr lang="en-IN" sz="1500" b="1" dirty="0" smtClean="0">
                <a:solidFill>
                  <a:srgbClr val="C00000"/>
                </a:solidFill>
              </a:rPr>
              <a:t>(input("Input first no:"))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b=</a:t>
            </a:r>
            <a:r>
              <a:rPr lang="en-IN" sz="1500" b="1" dirty="0" err="1" smtClean="0">
                <a:solidFill>
                  <a:srgbClr val="C00000"/>
                </a:solidFill>
              </a:rPr>
              <a:t>int</a:t>
            </a:r>
            <a:r>
              <a:rPr lang="en-IN" sz="1500" b="1" dirty="0" smtClean="0">
                <a:solidFill>
                  <a:srgbClr val="C00000"/>
                </a:solidFill>
              </a:rPr>
              <a:t>(input("Input second no:"))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c=a/b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print("Div is ",c)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break;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5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print("Denominator should not be zero")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print("Thank you for using the app!")	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IN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5072074"/>
            <a:ext cx="4721198" cy="1643073"/>
          </a:xfrm>
          <a:prstGeom prst="rect">
            <a:avLst/>
          </a:prstGeom>
        </p:spPr>
      </p:pic>
      <p:pic>
        <p:nvPicPr>
          <p:cNvPr id="9" name="Picture 8" descr="excep1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82" y="5072074"/>
            <a:ext cx="3982251" cy="16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Creating User Defined </a:t>
            </a:r>
            <a:br>
              <a:rPr lang="en-US" sz="2800" b="1" dirty="0" smtClean="0"/>
            </a:br>
            <a:r>
              <a:rPr lang="en-US" sz="2800" b="1" dirty="0" smtClean="0"/>
              <a:t>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has many </a:t>
            </a:r>
            <a:r>
              <a:rPr lang="en-IN" sz="2400" b="1" dirty="0" smtClean="0">
                <a:solidFill>
                  <a:srgbClr val="C00000"/>
                </a:solidFill>
              </a:rPr>
              <a:t>built-in exceptions</a:t>
            </a:r>
            <a:r>
              <a:rPr lang="en-IN" sz="2400" dirty="0" smtClean="0"/>
              <a:t> which forces our program to output an error when something in it goes wrong.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However, sometimes we may need to create our own exceptions which will be more suitable for our purpose.</a:t>
            </a:r>
          </a:p>
          <a:p>
            <a:endParaRPr lang="en-IN" sz="2400" dirty="0" smtClean="0"/>
          </a:p>
          <a:p>
            <a:pPr lvl="1"/>
            <a:endParaRPr lang="en-IN" sz="1900" dirty="0" smtClean="0"/>
          </a:p>
          <a:p>
            <a:r>
              <a:rPr lang="en-US" sz="2400" dirty="0" smtClean="0"/>
              <a:t>Such exceptions are called </a:t>
            </a:r>
            <a:r>
              <a:rPr lang="en-US" sz="2400" b="1" dirty="0" smtClean="0">
                <a:solidFill>
                  <a:srgbClr val="C00000"/>
                </a:solidFill>
              </a:rPr>
              <a:t>User Defined Exceptions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Creating User Defined </a:t>
            </a:r>
            <a:br>
              <a:rPr lang="en-US" sz="2800" b="1" dirty="0" smtClean="0"/>
            </a:br>
            <a:r>
              <a:rPr lang="en-US" sz="2800" b="1" dirty="0" smtClean="0"/>
              <a:t>Exception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users can define such exceptions by creating a </a:t>
            </a:r>
            <a:r>
              <a:rPr lang="en-IN" sz="2400" b="1" dirty="0" smtClean="0">
                <a:solidFill>
                  <a:srgbClr val="7030A0"/>
                </a:solidFill>
              </a:rPr>
              <a:t>new class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</a:t>
            </a:r>
            <a:r>
              <a:rPr lang="en-IN" sz="2400" b="1" dirty="0" smtClean="0">
                <a:solidFill>
                  <a:srgbClr val="7030A0"/>
                </a:solidFill>
              </a:rPr>
              <a:t>exception class </a:t>
            </a:r>
            <a:r>
              <a:rPr lang="en-IN" sz="2400" dirty="0" smtClean="0"/>
              <a:t>has to be </a:t>
            </a:r>
            <a:r>
              <a:rPr lang="en-IN" sz="2400" b="1" dirty="0" smtClean="0">
                <a:solidFill>
                  <a:srgbClr val="7030A0"/>
                </a:solidFill>
              </a:rPr>
              <a:t>derived</a:t>
            </a:r>
            <a:r>
              <a:rPr lang="en-IN" sz="2400" dirty="0" smtClean="0"/>
              <a:t>, either directly or indirectly, from </a:t>
            </a:r>
            <a:r>
              <a:rPr lang="en-IN" sz="2400" b="1" dirty="0" smtClean="0">
                <a:solidFill>
                  <a:srgbClr val="C00000"/>
                </a:solidFill>
              </a:rPr>
              <a:t>Exception</a:t>
            </a:r>
            <a:r>
              <a:rPr lang="en-IN" sz="2400" dirty="0" smtClean="0"/>
              <a:t> class.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Most of the </a:t>
            </a:r>
            <a:r>
              <a:rPr lang="en-IN" sz="2400" b="1" dirty="0" smtClean="0">
                <a:solidFill>
                  <a:srgbClr val="C00000"/>
                </a:solidFill>
              </a:rPr>
              <a:t>built-in exceptions </a:t>
            </a:r>
            <a:r>
              <a:rPr lang="en-IN" sz="2400" dirty="0" smtClean="0"/>
              <a:t>are also derived form this class.</a:t>
            </a:r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class </a:t>
            </a:r>
            <a:r>
              <a:rPr lang="en-IN" sz="1500" b="1" dirty="0" err="1" smtClean="0">
                <a:solidFill>
                  <a:srgbClr val="7030A0"/>
                </a:solidFill>
              </a:rPr>
              <a:t>NegativeNumberException</a:t>
            </a:r>
            <a:r>
              <a:rPr lang="en-IN" sz="1500" b="1" dirty="0" smtClean="0">
                <a:solidFill>
                  <a:srgbClr val="7030A0"/>
                </a:solidFill>
              </a:rPr>
              <a:t>(Exception):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pass</a:t>
            </a:r>
          </a:p>
          <a:p>
            <a:pPr fontAlgn="base">
              <a:buNone/>
            </a:pPr>
            <a:endParaRPr lang="en-IN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while(True):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a=</a:t>
            </a:r>
            <a:r>
              <a:rPr lang="en-IN" sz="1500" b="1" dirty="0" err="1" smtClean="0">
                <a:solidFill>
                  <a:srgbClr val="C00000"/>
                </a:solidFill>
              </a:rPr>
              <a:t>int</a:t>
            </a:r>
            <a:r>
              <a:rPr lang="en-IN" sz="1500" b="1" dirty="0" smtClean="0">
                <a:solidFill>
                  <a:srgbClr val="C00000"/>
                </a:solidFill>
              </a:rPr>
              <a:t>(input("Input first no:"))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b=</a:t>
            </a:r>
            <a:r>
              <a:rPr lang="en-IN" sz="1500" b="1" dirty="0" err="1" smtClean="0">
                <a:solidFill>
                  <a:srgbClr val="C00000"/>
                </a:solidFill>
              </a:rPr>
              <a:t>int</a:t>
            </a:r>
            <a:r>
              <a:rPr lang="en-IN" sz="1500" b="1" dirty="0" smtClean="0">
                <a:solidFill>
                  <a:srgbClr val="C00000"/>
                </a:solidFill>
              </a:rPr>
              <a:t>(input("Input second no:"))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if </a:t>
            </a:r>
            <a:r>
              <a:rPr lang="en-IN" sz="1500" b="1" smtClean="0">
                <a:solidFill>
                  <a:srgbClr val="C00000"/>
                </a:solidFill>
              </a:rPr>
              <a:t>a&lt;=0 </a:t>
            </a:r>
            <a:r>
              <a:rPr lang="en-IN" sz="1500" b="1" dirty="0" smtClean="0">
                <a:solidFill>
                  <a:srgbClr val="C00000"/>
                </a:solidFill>
              </a:rPr>
              <a:t>or b&lt;0: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</a:t>
            </a:r>
            <a:r>
              <a:rPr lang="en-IN" sz="1500" b="1" dirty="0" smtClean="0">
                <a:solidFill>
                  <a:srgbClr val="7030A0"/>
                </a:solidFill>
              </a:rPr>
              <a:t>raise </a:t>
            </a:r>
            <a:r>
              <a:rPr lang="en-IN" sz="1500" b="1" dirty="0" err="1" smtClean="0">
                <a:solidFill>
                  <a:srgbClr val="7030A0"/>
                </a:solidFill>
              </a:rPr>
              <a:t>NegativeNumberException</a:t>
            </a:r>
            <a:r>
              <a:rPr lang="en-IN" sz="1500" b="1" dirty="0" smtClean="0">
                <a:solidFill>
                  <a:srgbClr val="7030A0"/>
                </a:solidFill>
              </a:rPr>
              <a:t>("Negative numbers are not </a:t>
            </a:r>
            <a:r>
              <a:rPr lang="en-IN" sz="1500" b="1" dirty="0" err="1" smtClean="0">
                <a:solidFill>
                  <a:srgbClr val="7030A0"/>
                </a:solidFill>
              </a:rPr>
              <a:t>allowed!Try</a:t>
            </a:r>
            <a:r>
              <a:rPr lang="en-IN" sz="1500" b="1" dirty="0" smtClean="0">
                <a:solidFill>
                  <a:srgbClr val="7030A0"/>
                </a:solidFill>
              </a:rPr>
              <a:t> again")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c=a/b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print("Div is ",c)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break;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ValueError</a:t>
            </a:r>
            <a:r>
              <a:rPr lang="en-IN" sz="15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print("Please input integers only! Try again")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ZeroDivisionError</a:t>
            </a:r>
            <a:r>
              <a:rPr lang="en-IN" sz="1500" b="1" dirty="0" smtClean="0">
                <a:solidFill>
                  <a:srgbClr val="002060"/>
                </a:solidFill>
              </a:rPr>
              <a:t>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print("Please input non-zero denominator")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  <a:r>
              <a:rPr lang="en-IN" sz="1500" b="1" dirty="0" smtClean="0">
                <a:solidFill>
                  <a:srgbClr val="7030A0"/>
                </a:solidFill>
              </a:rPr>
              <a:t>except </a:t>
            </a:r>
            <a:r>
              <a:rPr lang="en-IN" sz="1500" b="1" dirty="0" err="1" smtClean="0">
                <a:solidFill>
                  <a:srgbClr val="7030A0"/>
                </a:solidFill>
              </a:rPr>
              <a:t>NegativeNumberException</a:t>
            </a:r>
            <a:r>
              <a:rPr lang="en-IN" sz="1500" b="1" dirty="0" smtClean="0">
                <a:solidFill>
                  <a:srgbClr val="7030A0"/>
                </a:solidFill>
              </a:rPr>
              <a:t> as 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7030A0"/>
                </a:solidFill>
              </a:rPr>
              <a:t>		print(e)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4000504"/>
            <a:ext cx="3297876" cy="2733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Exception Handling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Exception Object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Getting Details Of Exception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Raising An Exception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finally Block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User </a:t>
            </a:r>
            <a:r>
              <a:rPr lang="en-US" smtClean="0"/>
              <a:t>Defined Exceptions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Exception Object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Now we know how to handle exception, in this section we will learn how to access </a:t>
            </a:r>
            <a:r>
              <a:rPr lang="en-IN" sz="2400" b="1" dirty="0" smtClean="0">
                <a:solidFill>
                  <a:srgbClr val="C00000"/>
                </a:solidFill>
              </a:rPr>
              <a:t>exception object </a:t>
            </a:r>
            <a:r>
              <a:rPr lang="en-IN" sz="2400" dirty="0" smtClean="0"/>
              <a:t>in exception handler code.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access the </a:t>
            </a:r>
            <a:r>
              <a:rPr lang="en-IN" sz="2400" b="1" dirty="0" smtClean="0">
                <a:solidFill>
                  <a:srgbClr val="C00000"/>
                </a:solidFill>
              </a:rPr>
              <a:t>exception object </a:t>
            </a:r>
            <a:r>
              <a:rPr lang="en-IN" sz="2400" dirty="0" smtClean="0"/>
              <a:t>created by Python we can use the keyword </a:t>
            </a:r>
            <a:r>
              <a:rPr lang="en-IN" sz="2400" b="1" dirty="0" smtClean="0">
                <a:solidFill>
                  <a:srgbClr val="C00000"/>
                </a:solidFill>
              </a:rPr>
              <a:t>as</a:t>
            </a:r>
            <a:r>
              <a:rPr lang="en-IN" sz="2400" dirty="0" smtClean="0"/>
              <a:t> and assign it to a </a:t>
            </a:r>
            <a:r>
              <a:rPr lang="en-IN" sz="2400" b="1" dirty="0" smtClean="0">
                <a:solidFill>
                  <a:srgbClr val="C00000"/>
                </a:solidFill>
              </a:rPr>
              <a:t>variable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Finally using that variable we can get the details of the exception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break;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pt-BR" sz="2000" b="1" dirty="0" smtClean="0">
                <a:solidFill>
                  <a:srgbClr val="C00000"/>
                </a:solidFill>
              </a:rPr>
              <a:t>except (ValueError,ZeroDivisionError) as e: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	print(e)	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Exception Details</a:t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err="1" smtClean="0"/>
              <a:t>traceback</a:t>
            </a:r>
            <a:r>
              <a:rPr lang="en-US" sz="2800" b="1" dirty="0" smtClean="0"/>
              <a:t>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Sometimes , we need to print the details of the exception exactly </a:t>
            </a:r>
            <a:r>
              <a:rPr lang="en-US" sz="2400" b="1" i="1" dirty="0" smtClean="0">
                <a:solidFill>
                  <a:srgbClr val="C00000"/>
                </a:solidFill>
              </a:rPr>
              <a:t>like Python does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do this normally , when we are </a:t>
            </a:r>
            <a:r>
              <a:rPr lang="en-US" sz="2400" b="1" dirty="0" smtClean="0">
                <a:solidFill>
                  <a:srgbClr val="7030A0"/>
                </a:solidFill>
              </a:rPr>
              <a:t>debugging our code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module </a:t>
            </a:r>
            <a:r>
              <a:rPr lang="en-US" sz="2400" b="1" dirty="0" err="1" smtClean="0">
                <a:solidFill>
                  <a:srgbClr val="C00000"/>
                </a:solidFill>
              </a:rPr>
              <a:t>traceback</a:t>
            </a:r>
            <a:r>
              <a:rPr lang="en-US" sz="2400" dirty="0" smtClean="0"/>
              <a:t> helps us do this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Exception Details</a:t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err="1" smtClean="0"/>
              <a:t>traceback</a:t>
            </a:r>
            <a:r>
              <a:rPr lang="en-US" sz="2800" b="1" smtClean="0"/>
              <a:t> module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module contains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format_exc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returns </a:t>
            </a:r>
            <a:r>
              <a:rPr lang="en-US" sz="2400" b="1" dirty="0" smtClean="0">
                <a:solidFill>
                  <a:srgbClr val="C00000"/>
                </a:solidFill>
              </a:rPr>
              <a:t>complete details </a:t>
            </a:r>
            <a:r>
              <a:rPr lang="en-US" sz="2400" dirty="0" smtClean="0"/>
              <a:t>of the exception as a </a:t>
            </a:r>
            <a:r>
              <a:rPr lang="en-US" sz="2400" b="1" dirty="0" smtClean="0">
                <a:solidFill>
                  <a:srgbClr val="C00000"/>
                </a:solidFill>
              </a:rPr>
              <a:t>string.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contains: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2060"/>
                </a:solidFill>
              </a:rPr>
              <a:t>program name </a:t>
            </a:r>
            <a:r>
              <a:rPr lang="en-US" sz="1900" dirty="0" smtClean="0"/>
              <a:t>in which </a:t>
            </a:r>
            <a:r>
              <a:rPr lang="en-US" sz="1900" b="1" dirty="0" smtClean="0">
                <a:solidFill>
                  <a:srgbClr val="002060"/>
                </a:solidFill>
              </a:rPr>
              <a:t>exception</a:t>
            </a:r>
            <a:r>
              <a:rPr lang="en-US" sz="1900" dirty="0" smtClean="0"/>
              <a:t> occurred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Line number </a:t>
            </a:r>
            <a:r>
              <a:rPr lang="en-US" sz="1900" dirty="0" smtClean="0"/>
              <a:t>where </a:t>
            </a:r>
            <a:r>
              <a:rPr lang="en-US" sz="1900" b="1" dirty="0" smtClean="0">
                <a:solidFill>
                  <a:srgbClr val="002060"/>
                </a:solidFill>
              </a:rPr>
              <a:t>exception </a:t>
            </a:r>
            <a:r>
              <a:rPr lang="en-US" sz="1900" dirty="0" smtClean="0"/>
              <a:t>occurred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2060"/>
                </a:solidFill>
              </a:rPr>
              <a:t>code</a:t>
            </a:r>
            <a:r>
              <a:rPr lang="en-US" sz="1900" dirty="0" smtClean="0"/>
              <a:t> which generated the </a:t>
            </a:r>
            <a:r>
              <a:rPr lang="en-US" sz="1900" b="1" dirty="0" smtClean="0">
                <a:solidFill>
                  <a:srgbClr val="002060"/>
                </a:solidFill>
              </a:rPr>
              <a:t>exception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2060"/>
                </a:solidFill>
              </a:rPr>
              <a:t>name</a:t>
            </a:r>
            <a:r>
              <a:rPr lang="en-US" sz="1900" dirty="0" smtClean="0"/>
              <a:t> of the </a:t>
            </a:r>
            <a:r>
              <a:rPr lang="en-US" sz="1900" b="1" dirty="0" smtClean="0">
                <a:solidFill>
                  <a:srgbClr val="002060"/>
                </a:solidFill>
              </a:rPr>
              <a:t>exception class</a:t>
            </a:r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002060"/>
                </a:solidFill>
              </a:rPr>
              <a:t>message</a:t>
            </a:r>
            <a:r>
              <a:rPr lang="en-US" sz="1900" dirty="0" smtClean="0"/>
              <a:t> related to the </a:t>
            </a:r>
            <a:r>
              <a:rPr lang="en-US" sz="1900" b="1" dirty="0" smtClean="0">
                <a:solidFill>
                  <a:srgbClr val="002060"/>
                </a:solidFill>
              </a:rPr>
              <a:t>exception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import </a:t>
            </a:r>
            <a:r>
              <a:rPr lang="en-US" sz="2000" b="1" dirty="0" err="1" smtClean="0">
                <a:solidFill>
                  <a:srgbClr val="C00000"/>
                </a:solidFill>
              </a:rPr>
              <a:t>traceback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while(True):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try: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b="1" dirty="0" smtClean="0">
                <a:solidFill>
                  <a:srgbClr val="002060"/>
                </a:solidFill>
              </a:rPr>
              <a:t>a=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first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b=</a:t>
            </a:r>
            <a:r>
              <a:rPr lang="en-IN" sz="2000" b="1" dirty="0" err="1" smtClean="0">
                <a:solidFill>
                  <a:srgbClr val="002060"/>
                </a:solidFill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</a:rPr>
              <a:t>(input("Input second no:"))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c=a/b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print("Div is ",c)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break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 except: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</a:t>
            </a:r>
            <a:r>
              <a:rPr lang="en-IN" sz="2000" b="1" dirty="0" err="1" smtClean="0">
                <a:solidFill>
                  <a:srgbClr val="C00000"/>
                </a:solidFill>
              </a:rPr>
              <a:t>traceback.format_exc</a:t>
            </a:r>
            <a:r>
              <a:rPr lang="en-IN" sz="2000" b="1" dirty="0" smtClean="0">
                <a:solidFill>
                  <a:srgbClr val="C00000"/>
                </a:solidFill>
              </a:rPr>
              <a:t>())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14433</TotalTime>
  <Words>442</Words>
  <Application>Microsoft Office PowerPoint</Application>
  <PresentationFormat>On-screen Show (4:3)</PresentationFormat>
  <Paragraphs>216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 Using Exception Object</vt:lpstr>
      <vt:lpstr> Example</vt:lpstr>
      <vt:lpstr>Sample Output</vt:lpstr>
      <vt:lpstr> Obtaining Exception Details Using traceback class</vt:lpstr>
      <vt:lpstr> Obtaining Exception Details Using traceback module</vt:lpstr>
      <vt:lpstr> Example</vt:lpstr>
      <vt:lpstr>Sample Output</vt:lpstr>
      <vt:lpstr> Raising An Exception</vt:lpstr>
      <vt:lpstr>Exercise</vt:lpstr>
      <vt:lpstr>Sample Output</vt:lpstr>
      <vt:lpstr>Solution</vt:lpstr>
      <vt:lpstr> The finally Block</vt:lpstr>
      <vt:lpstr> Syntax Of The finally Block</vt:lpstr>
      <vt:lpstr>Guess The Output ?</vt:lpstr>
      <vt:lpstr> Creating User Defined  Exception</vt:lpstr>
      <vt:lpstr> Creating User Defined  Exception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1750</cp:revision>
  <dcterms:created xsi:type="dcterms:W3CDTF">2015-12-21T13:46:48Z</dcterms:created>
  <dcterms:modified xsi:type="dcterms:W3CDTF">2020-05-05T08:32:18Z</dcterms:modified>
</cp:coreProperties>
</file>