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1286" r:id="rId4"/>
    <p:sldId id="1306" r:id="rId5"/>
    <p:sldId id="1310" r:id="rId6"/>
    <p:sldId id="1307" r:id="rId7"/>
    <p:sldId id="1309" r:id="rId8"/>
    <p:sldId id="1311" r:id="rId9"/>
    <p:sldId id="1308" r:id="rId10"/>
    <p:sldId id="1312" r:id="rId11"/>
    <p:sldId id="1313" r:id="rId12"/>
    <p:sldId id="1314" r:id="rId13"/>
    <p:sldId id="1315" r:id="rId14"/>
    <p:sldId id="1316" r:id="rId15"/>
    <p:sldId id="1287" r:id="rId16"/>
    <p:sldId id="1318" r:id="rId17"/>
    <p:sldId id="1319" r:id="rId18"/>
    <p:sldId id="1320" r:id="rId19"/>
    <p:sldId id="1321" r:id="rId20"/>
    <p:sldId id="1322" r:id="rId21"/>
    <p:sldId id="1324" r:id="rId22"/>
    <p:sldId id="1323" r:id="rId23"/>
    <p:sldId id="1325" r:id="rId24"/>
    <p:sldId id="1326" r:id="rId25"/>
    <p:sldId id="1317" r:id="rId26"/>
    <p:sldId id="1327" r:id="rId27"/>
    <p:sldId id="1328" r:id="rId28"/>
    <p:sldId id="1330" r:id="rId29"/>
    <p:sldId id="1331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05-05-2020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</a:rPr>
              <a:t>Lecture </a:t>
            </a:r>
            <a:r>
              <a:rPr lang="en-US" sz="4400" dirty="0" smtClean="0">
                <a:solidFill>
                  <a:srgbClr val="FF0000"/>
                </a:solidFill>
              </a:rPr>
              <a:t>48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__add__(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x=</a:t>
            </a:r>
            <a:r>
              <a:rPr lang="en-IN" sz="1800" b="1" dirty="0" err="1" smtClean="0">
                <a:solidFill>
                  <a:srgbClr val="002060"/>
                </a:solidFill>
              </a:rPr>
              <a:t>self.x+other.x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y=</a:t>
            </a:r>
            <a:r>
              <a:rPr lang="en-IN" sz="1800" b="1" dirty="0" err="1" smtClean="0">
                <a:solidFill>
                  <a:srgbClr val="002060"/>
                </a:solidFill>
              </a:rPr>
              <a:t>self.y+other.y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p=Point(</a:t>
            </a:r>
            <a:r>
              <a:rPr lang="en-IN" sz="1800" b="1" dirty="0" err="1" smtClean="0">
                <a:solidFill>
                  <a:srgbClr val="002060"/>
                </a:solidFill>
              </a:rPr>
              <a:t>x,y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p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smtClean="0">
                <a:solidFill>
                  <a:srgbClr val="002060"/>
                </a:solidFill>
              </a:rPr>
              <a:t>return </a:t>
            </a:r>
            <a:r>
              <a:rPr lang="en-IN" sz="1800" b="1" dirty="0" err="1" smtClean="0">
                <a:solidFill>
                  <a:srgbClr val="002060"/>
                </a:solidFill>
              </a:rPr>
              <a:t>f"x</a:t>
            </a:r>
            <a:r>
              <a:rPr lang="en-IN" sz="1800" b="1" dirty="0" smtClean="0">
                <a:solidFill>
                  <a:srgbClr val="002060"/>
                </a:solidFill>
              </a:rPr>
              <a:t>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},y={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}"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p4=p1+p2+p3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print(p4)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2928957" cy="500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Distance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feet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inches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feet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__add___()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add 2 </a:t>
            </a:r>
            <a:r>
              <a:rPr lang="en-US" sz="1600" b="1" dirty="0" smtClean="0">
                <a:solidFill>
                  <a:srgbClr val="C00000"/>
                </a:solidFill>
              </a:rPr>
              <a:t>Distance objects </a:t>
            </a:r>
            <a:r>
              <a:rPr lang="en-US" sz="1600" dirty="0" smtClean="0">
                <a:solidFill>
                  <a:schemeClr val="tx1"/>
                </a:solidFill>
              </a:rPr>
              <a:t>and return another </a:t>
            </a:r>
            <a:r>
              <a:rPr lang="en-US" sz="1600" b="1" dirty="0" smtClean="0">
                <a:solidFill>
                  <a:srgbClr val="C00000"/>
                </a:solidFill>
              </a:rPr>
              <a:t>Distance object </a:t>
            </a:r>
            <a:r>
              <a:rPr lang="en-US" sz="1600" dirty="0" smtClean="0">
                <a:solidFill>
                  <a:schemeClr val="tx1"/>
                </a:solidFill>
              </a:rPr>
              <a:t>as the result. While adding if sum of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becomes </a:t>
            </a:r>
            <a:r>
              <a:rPr lang="en-US" sz="1600" b="1" dirty="0" smtClean="0">
                <a:solidFill>
                  <a:srgbClr val="C00000"/>
                </a:solidFill>
              </a:rPr>
              <a:t>&gt;=12 </a:t>
            </a:r>
            <a:r>
              <a:rPr lang="en-US" sz="1600" dirty="0" smtClean="0">
                <a:solidFill>
                  <a:schemeClr val="tx1"/>
                </a:solidFill>
              </a:rPr>
              <a:t>then it should be appropriately converted to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feet=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self.feet+other.feet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inches=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self.inches+other.inches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feet=</a:t>
            </a:r>
            <a:r>
              <a:rPr lang="en-IN" sz="15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5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d=Distance(</a:t>
            </a:r>
            <a:r>
              <a:rPr lang="en-IN" sz="15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5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d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f"feet</a:t>
            </a:r>
            <a:r>
              <a:rPr lang="en-IN" sz="1500" b="1" dirty="0" smtClean="0">
                <a:solidFill>
                  <a:srgbClr val="002060"/>
                </a:solidFill>
              </a:rPr>
              <a:t>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},inches={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  <a:endParaRPr lang="en-US" sz="1600" b="1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6000768"/>
            <a:ext cx="2714644" cy="7143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__init__(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__add__(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feet=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self.feet+other.feet</a:t>
            </a:r>
            <a:endParaRPr lang="en-IN" sz="1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inches=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self.inches+other.inches</a:t>
            </a:r>
            <a:endParaRPr lang="en-IN" sz="12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feet=</a:t>
            </a:r>
            <a:r>
              <a:rPr lang="en-IN" sz="12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2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d=Distance(</a:t>
            </a:r>
            <a:r>
              <a:rPr lang="en-IN" sz="12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2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return d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</a:t>
            </a:r>
            <a:r>
              <a:rPr lang="en-IN" sz="1200" b="1" dirty="0" err="1" smtClean="0">
                <a:solidFill>
                  <a:srgbClr val="C00000"/>
                </a:solidFill>
              </a:rPr>
              <a:t>str</a:t>
            </a:r>
            <a:r>
              <a:rPr lang="en-IN" sz="12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return </a:t>
            </a:r>
            <a:r>
              <a:rPr lang="en-IN" sz="1200" b="1" dirty="0" err="1" smtClean="0">
                <a:solidFill>
                  <a:srgbClr val="002060"/>
                </a:solidFill>
              </a:rPr>
              <a:t>f"feet</a:t>
            </a:r>
            <a:r>
              <a:rPr lang="en-IN" sz="1200" b="1" dirty="0" smtClean="0">
                <a:solidFill>
                  <a:srgbClr val="002060"/>
                </a:solidFill>
              </a:rPr>
              <a:t>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},inches={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d4=d1+10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print(d4)</a:t>
            </a: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8572559" cy="1500198"/>
          </a:xfrm>
          <a:prstGeom prst="rect">
            <a:avLst/>
          </a:prstGeom>
        </p:spPr>
      </p:pic>
      <p:sp>
        <p:nvSpPr>
          <p:cNvPr id="9" name="Rectangular Callout 8"/>
          <p:cNvSpPr/>
          <p:nvPr/>
        </p:nvSpPr>
        <p:spPr>
          <a:xfrm>
            <a:off x="6215074" y="2214554"/>
            <a:ext cx="2714644" cy="2214578"/>
          </a:xfrm>
          <a:prstGeom prst="wedgeRectCallout">
            <a:avLst>
              <a:gd name="adj1" fmla="val -191943"/>
              <a:gd name="adj2" fmla="val 1213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Why </a:t>
            </a:r>
            <a:r>
              <a:rPr lang="en-US" sz="1400" b="1" dirty="0" smtClean="0">
                <a:solidFill>
                  <a:schemeClr val="bg1"/>
                </a:solidFill>
              </a:rPr>
              <a:t>did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err="1" smtClean="0">
                <a:solidFill>
                  <a:srgbClr val="FFFF00"/>
                </a:solidFill>
              </a:rPr>
              <a:t>AttributeError</a:t>
            </a:r>
            <a:r>
              <a:rPr lang="en-US" sz="1400" b="1" dirty="0" smtClean="0">
                <a:solidFill>
                  <a:srgbClr val="FFFF00"/>
                </a:solidFill>
              </a:rPr>
              <a:t> </a:t>
            </a:r>
            <a:r>
              <a:rPr lang="en-US" sz="1400" b="1" dirty="0" smtClean="0">
                <a:solidFill>
                  <a:schemeClr val="bg1"/>
                </a:solidFill>
              </a:rPr>
              <a:t>occur ?</a:t>
            </a:r>
          </a:p>
          <a:p>
            <a:pPr algn="ctr"/>
            <a:r>
              <a:rPr lang="en-US" sz="1400" b="1" dirty="0" smtClean="0">
                <a:solidFill>
                  <a:schemeClr val="bg1"/>
                </a:solidFill>
              </a:rPr>
              <a:t>This is because </a:t>
            </a:r>
            <a:r>
              <a:rPr lang="en-US" sz="1400" b="1" dirty="0" smtClean="0">
                <a:solidFill>
                  <a:srgbClr val="FFFF00"/>
                </a:solidFill>
              </a:rPr>
              <a:t>Python</a:t>
            </a:r>
            <a:r>
              <a:rPr lang="en-US" sz="1400" b="1" dirty="0" smtClean="0">
                <a:solidFill>
                  <a:schemeClr val="bg1"/>
                </a:solidFill>
              </a:rPr>
              <a:t> is trying to use the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>
                <a:solidFill>
                  <a:srgbClr val="FFFF00"/>
                </a:solidFill>
              </a:rPr>
              <a:t> object</a:t>
            </a:r>
            <a:r>
              <a:rPr lang="en-US" sz="1400" b="1" dirty="0" smtClean="0">
                <a:solidFill>
                  <a:schemeClr val="bg1"/>
                </a:solidFill>
              </a:rPr>
              <a:t> as </a:t>
            </a:r>
            <a:r>
              <a:rPr lang="en-US" sz="1400" b="1" dirty="0" smtClean="0">
                <a:solidFill>
                  <a:srgbClr val="FFFF00"/>
                </a:solidFill>
              </a:rPr>
              <a:t>Distance object </a:t>
            </a:r>
            <a:r>
              <a:rPr lang="en-US" sz="1400" b="1" dirty="0" smtClean="0">
                <a:solidFill>
                  <a:schemeClr val="bg1"/>
                </a:solidFill>
              </a:rPr>
              <a:t>and since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>
                <a:solidFill>
                  <a:schemeClr val="bg1"/>
                </a:solidFill>
              </a:rPr>
              <a:t> class has no </a:t>
            </a:r>
            <a:r>
              <a:rPr lang="en-US" sz="1400" b="1" dirty="0" smtClean="0">
                <a:solidFill>
                  <a:srgbClr val="FFFF00"/>
                </a:solidFill>
              </a:rPr>
              <a:t>feet </a:t>
            </a:r>
            <a:r>
              <a:rPr lang="en-US" sz="1400" b="1" dirty="0" smtClean="0">
                <a:solidFill>
                  <a:schemeClr val="bg1"/>
                </a:solidFill>
              </a:rPr>
              <a:t>data member the code is throwing </a:t>
            </a:r>
            <a:r>
              <a:rPr lang="en-US" sz="1400" b="1" dirty="0" err="1" smtClean="0">
                <a:solidFill>
                  <a:srgbClr val="FFFF00"/>
                </a:solidFill>
              </a:rPr>
              <a:t>AttributeError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__init__(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__add__(</a:t>
            </a:r>
            <a:r>
              <a:rPr lang="en-IN" sz="12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2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70C0"/>
                </a:solidFill>
              </a:rPr>
              <a:t>if </a:t>
            </a:r>
            <a:r>
              <a:rPr lang="en-IN" sz="1200" b="1" dirty="0" err="1" smtClean="0">
                <a:solidFill>
                  <a:srgbClr val="0070C0"/>
                </a:solidFill>
              </a:rPr>
              <a:t>isinstance</a:t>
            </a:r>
            <a:r>
              <a:rPr lang="en-IN" sz="1200" b="1" dirty="0" smtClean="0">
                <a:solidFill>
                  <a:srgbClr val="0070C0"/>
                </a:solidFill>
              </a:rPr>
              <a:t>(</a:t>
            </a:r>
            <a:r>
              <a:rPr lang="en-IN" sz="1200" b="1" dirty="0" err="1" smtClean="0">
                <a:solidFill>
                  <a:srgbClr val="0070C0"/>
                </a:solidFill>
              </a:rPr>
              <a:t>other,Distance</a:t>
            </a:r>
            <a:r>
              <a:rPr lang="en-IN" sz="1200" b="1" dirty="0" smtClean="0">
                <a:solidFill>
                  <a:srgbClr val="0070C0"/>
                </a:solidFill>
              </a:rPr>
              <a:t>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feet=</a:t>
            </a:r>
            <a:r>
              <a:rPr lang="en-IN" sz="1200" b="1" dirty="0" err="1" smtClean="0">
                <a:solidFill>
                  <a:srgbClr val="0070C0"/>
                </a:solidFill>
              </a:rPr>
              <a:t>self.feet+other.feet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inches=</a:t>
            </a:r>
            <a:r>
              <a:rPr lang="en-IN" sz="1200" b="1" dirty="0" err="1" smtClean="0">
                <a:solidFill>
                  <a:srgbClr val="0070C0"/>
                </a:solidFill>
              </a:rPr>
              <a:t>self.inches+other.inches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feet=</a:t>
            </a:r>
            <a:r>
              <a:rPr lang="en-IN" sz="1200" b="1" dirty="0" err="1" smtClean="0">
                <a:solidFill>
                  <a:srgbClr val="0070C0"/>
                </a:solidFill>
              </a:rPr>
              <a:t>self.feet+other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70C0"/>
                </a:solidFill>
              </a:rPr>
              <a:t>			inches=</a:t>
            </a:r>
            <a:r>
              <a:rPr lang="en-IN" sz="1200" b="1" dirty="0" err="1" smtClean="0">
                <a:solidFill>
                  <a:srgbClr val="0070C0"/>
                </a:solidFill>
              </a:rPr>
              <a:t>self.inches+other</a:t>
            </a:r>
            <a:endParaRPr lang="en-IN" sz="1200" b="1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if inches&gt;=12: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feet=</a:t>
            </a:r>
            <a:r>
              <a:rPr lang="en-IN" sz="1200" b="1" dirty="0" err="1" smtClean="0">
                <a:solidFill>
                  <a:srgbClr val="002060"/>
                </a:solidFill>
              </a:rPr>
              <a:t>feet+inches</a:t>
            </a:r>
            <a:r>
              <a:rPr lang="en-IN" sz="1200" b="1" dirty="0" smtClean="0">
                <a:solidFill>
                  <a:srgbClr val="002060"/>
                </a:solidFill>
              </a:rPr>
              <a:t>//12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	inches=inches%12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d=Distance(</a:t>
            </a:r>
            <a:r>
              <a:rPr lang="en-IN" sz="1200" b="1" dirty="0" err="1" smtClean="0">
                <a:solidFill>
                  <a:srgbClr val="002060"/>
                </a:solidFill>
              </a:rPr>
              <a:t>feet,inches</a:t>
            </a:r>
            <a:r>
              <a:rPr lang="en-IN" sz="1200" b="1" dirty="0" smtClean="0">
                <a:solidFill>
                  <a:srgbClr val="002060"/>
                </a:solidFill>
              </a:rPr>
              <a:t>)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002060"/>
                </a:solidFill>
              </a:rPr>
              <a:t>		return d</a:t>
            </a: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def __</a:t>
            </a:r>
            <a:r>
              <a:rPr lang="en-IN" sz="1200" b="1" dirty="0" err="1" smtClean="0">
                <a:solidFill>
                  <a:srgbClr val="C00000"/>
                </a:solidFill>
              </a:rPr>
              <a:t>str</a:t>
            </a:r>
            <a:r>
              <a:rPr lang="en-IN" sz="12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200" b="1" dirty="0" smtClean="0">
                <a:solidFill>
                  <a:srgbClr val="C00000"/>
                </a:solidFill>
              </a:rPr>
              <a:t>		</a:t>
            </a:r>
            <a:r>
              <a:rPr lang="en-IN" sz="1200" b="1" dirty="0" smtClean="0">
                <a:solidFill>
                  <a:srgbClr val="002060"/>
                </a:solidFill>
              </a:rPr>
              <a:t>return </a:t>
            </a:r>
            <a:r>
              <a:rPr lang="en-IN" sz="1200" b="1" dirty="0" err="1" smtClean="0">
                <a:solidFill>
                  <a:srgbClr val="002060"/>
                </a:solidFill>
              </a:rPr>
              <a:t>f"feet</a:t>
            </a:r>
            <a:r>
              <a:rPr lang="en-IN" sz="1200" b="1" dirty="0" smtClean="0">
                <a:solidFill>
                  <a:srgbClr val="002060"/>
                </a:solidFill>
              </a:rPr>
              <a:t>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200" b="1" dirty="0" smtClean="0">
                <a:solidFill>
                  <a:srgbClr val="002060"/>
                </a:solidFill>
              </a:rPr>
              <a:t>},inches={</a:t>
            </a:r>
            <a:r>
              <a:rPr lang="en-IN" sz="12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2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5500694" y="1500174"/>
            <a:ext cx="450059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d1=Distance(10,6)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d2=Distance(8,9)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d3=d1+d2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print(d3)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d4=d1+10</a:t>
            </a:r>
          </a:p>
          <a:p>
            <a:pPr fontAlgn="base"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print(d4)</a:t>
            </a: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908295"/>
            <a:ext cx="3000396" cy="949705"/>
          </a:xfrm>
          <a:prstGeom prst="rect">
            <a:avLst/>
          </a:prstGeom>
        </p:spPr>
      </p:pic>
      <p:sp>
        <p:nvSpPr>
          <p:cNvPr id="10" name="Rectangular Callout 9"/>
          <p:cNvSpPr/>
          <p:nvPr/>
        </p:nvSpPr>
        <p:spPr>
          <a:xfrm>
            <a:off x="6000760" y="3714752"/>
            <a:ext cx="2714644" cy="2214578"/>
          </a:xfrm>
          <a:prstGeom prst="wedgeRectCallout">
            <a:avLst>
              <a:gd name="adj1" fmla="val -116269"/>
              <a:gd name="adj2" fmla="val -57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We have used </a:t>
            </a:r>
            <a:r>
              <a:rPr lang="en-US" sz="1400" b="1" dirty="0" err="1" smtClean="0">
                <a:solidFill>
                  <a:srgbClr val="FFFF00"/>
                </a:solidFill>
              </a:rPr>
              <a:t>isinstance</a:t>
            </a:r>
            <a:r>
              <a:rPr lang="en-US" sz="1400" b="1" dirty="0" smtClean="0">
                <a:solidFill>
                  <a:srgbClr val="FFFF00"/>
                </a:solidFill>
              </a:rPr>
              <a:t>() </a:t>
            </a:r>
            <a:r>
              <a:rPr lang="en-US" sz="1400" b="1" dirty="0" smtClean="0"/>
              <a:t>function to determine whether the argument </a:t>
            </a:r>
            <a:r>
              <a:rPr lang="en-US" sz="1400" b="1" dirty="0" smtClean="0">
                <a:solidFill>
                  <a:srgbClr val="FFFF00"/>
                </a:solidFill>
              </a:rPr>
              <a:t>other</a:t>
            </a:r>
            <a:r>
              <a:rPr lang="en-US" sz="1400" b="1" dirty="0" smtClean="0"/>
              <a:t> is of type </a:t>
            </a:r>
            <a:r>
              <a:rPr lang="en-US" sz="1400" b="1" dirty="0" smtClean="0">
                <a:solidFill>
                  <a:srgbClr val="FFFF00"/>
                </a:solidFill>
              </a:rPr>
              <a:t>Distance</a:t>
            </a:r>
            <a:r>
              <a:rPr lang="en-US" sz="1400" b="1" dirty="0" smtClean="0"/>
              <a:t> or not . If it is of type </a:t>
            </a:r>
            <a:r>
              <a:rPr lang="en-US" sz="1400" b="1" dirty="0" smtClean="0">
                <a:solidFill>
                  <a:srgbClr val="FFFF00"/>
                </a:solidFill>
              </a:rPr>
              <a:t>Distance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FFFF00"/>
                </a:solidFill>
              </a:rPr>
              <a:t>we perform usual addition </a:t>
            </a:r>
            <a:r>
              <a:rPr lang="en-US" sz="1400" b="1" dirty="0" smtClean="0"/>
              <a:t>logic , otherwise we simply add the argument </a:t>
            </a:r>
            <a:r>
              <a:rPr lang="en-US" sz="1400" b="1" dirty="0" smtClean="0">
                <a:solidFill>
                  <a:srgbClr val="FFFF00"/>
                </a:solidFill>
              </a:rPr>
              <a:t>other</a:t>
            </a:r>
            <a:r>
              <a:rPr lang="en-US" sz="1400" b="1" dirty="0" smtClean="0"/>
              <a:t> to </a:t>
            </a:r>
            <a:r>
              <a:rPr lang="en-US" sz="1400" b="1" dirty="0" err="1" smtClean="0">
                <a:solidFill>
                  <a:srgbClr val="FFFF00"/>
                </a:solidFill>
              </a:rPr>
              <a:t>self.feet</a:t>
            </a:r>
            <a:r>
              <a:rPr lang="en-US" sz="1400" b="1" dirty="0" smtClean="0"/>
              <a:t> and </a:t>
            </a:r>
            <a:r>
              <a:rPr lang="en-US" sz="1400" b="1" dirty="0" err="1" smtClean="0"/>
              <a:t>s</a:t>
            </a:r>
            <a:r>
              <a:rPr lang="en-US" sz="1400" b="1" dirty="0" err="1" smtClean="0">
                <a:solidFill>
                  <a:srgbClr val="FFFF00"/>
                </a:solidFill>
              </a:rPr>
              <a:t>elf.inches</a:t>
            </a:r>
            <a:r>
              <a:rPr lang="en-US" sz="1400" b="1" dirty="0" smtClean="0"/>
              <a:t> as </a:t>
            </a:r>
            <a:r>
              <a:rPr lang="en-US" sz="1400" b="1" dirty="0" err="1" smtClean="0">
                <a:solidFill>
                  <a:srgbClr val="FFFF00"/>
                </a:solidFill>
              </a:rPr>
              <a:t>int</a:t>
            </a:r>
            <a:r>
              <a:rPr lang="en-US" sz="1400" b="1" dirty="0" smtClean="0"/>
              <a:t> value</a:t>
            </a:r>
            <a:endParaRPr lang="en-IN" sz="1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Arithmetic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Addition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+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p1.__add__(p2)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Subtraction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p1 -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p1.__sub__(p2)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Multiplication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p1.__mul__(p2)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Power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**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p1.__pow__(p2)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p1.__truediv__(p2)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Floor Division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//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p1.__floordiv__(p2)</a:t>
                      </a:r>
                    </a:p>
                  </a:txBody>
                  <a:tcPr marL="95250" marR="76200" marT="95250" marB="85725" anchor="ctr"/>
                </a:tc>
              </a:tr>
              <a:tr h="651872">
                <a:tc>
                  <a:txBody>
                    <a:bodyPr/>
                    <a:lstStyle/>
                    <a:p>
                      <a:r>
                        <a:rPr lang="en-IN"/>
                        <a:t>Remainder (modulo)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p1 %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p1.__mod__(p2)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Book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name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price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Book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err="1" smtClean="0">
                <a:solidFill>
                  <a:srgbClr val="C00000"/>
                </a:solidFill>
              </a:rPr>
              <a:t>name</a:t>
            </a:r>
            <a:r>
              <a:rPr lang="en-US" sz="1600" dirty="0" err="1" smtClean="0">
                <a:solidFill>
                  <a:schemeClr val="tx1"/>
                </a:solidFill>
              </a:rPr>
              <a:t>and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</a:rPr>
              <a:t>price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name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price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smtClean="0">
                <a:solidFill>
                  <a:srgbClr val="C00000"/>
                </a:solidFill>
              </a:rPr>
              <a:t>add__() </a:t>
            </a:r>
            <a:r>
              <a:rPr lang="en-US" sz="16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add price of 2 </a:t>
            </a:r>
            <a:r>
              <a:rPr lang="en-US" sz="1600" b="1" dirty="0" smtClean="0">
                <a:solidFill>
                  <a:srgbClr val="C00000"/>
                </a:solidFill>
              </a:rPr>
              <a:t>Books </a:t>
            </a:r>
            <a:r>
              <a:rPr lang="en-US" sz="1600" dirty="0" smtClean="0">
                <a:solidFill>
                  <a:schemeClr val="tx1"/>
                </a:solidFill>
              </a:rPr>
              <a:t>and return the </a:t>
            </a:r>
            <a:r>
              <a:rPr lang="en-US" sz="1600" b="1" u="sng" dirty="0" smtClean="0">
                <a:solidFill>
                  <a:srgbClr val="002060"/>
                </a:solidFill>
              </a:rPr>
              <a:t>total price</a:t>
            </a:r>
            <a:endParaRPr lang="en-US" sz="2400" b="1" u="sng" dirty="0" smtClean="0">
              <a:solidFill>
                <a:srgbClr val="00206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is:",b1+b2)</a:t>
            </a:r>
            <a:endParaRPr lang="en-US" b="1" u="sng" dirty="0" smtClean="0">
              <a:solidFill>
                <a:srgbClr val="7030A0"/>
              </a:solidFill>
            </a:endParaRPr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86388"/>
            <a:ext cx="4214842" cy="1071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repr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b3=Book("Mastering C++",400)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print(b3)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</a:t>
            </a:r>
            <a:r>
              <a:rPr lang="en-IN" sz="1600" b="1" dirty="0" smtClean="0">
                <a:solidFill>
                  <a:srgbClr val="C00000"/>
                </a:solidFill>
              </a:rPr>
              <a:t>b1+b2+b3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8572560" cy="14287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Why Did </a:t>
            </a:r>
            <a:r>
              <a:rPr lang="en-US" sz="28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800" b="1" dirty="0" smtClean="0"/>
              <a:t> Occur ? 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dirty="0" smtClean="0"/>
              <a:t> occurred because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evaluated the statement </a:t>
            </a:r>
            <a:r>
              <a:rPr lang="en-US" sz="2400" b="1" u="sng" dirty="0" smtClean="0">
                <a:solidFill>
                  <a:srgbClr val="0070C0"/>
                </a:solidFill>
              </a:rPr>
              <a:t>b1+b2+b3</a:t>
            </a:r>
            <a:r>
              <a:rPr lang="en-US" sz="2400" dirty="0" smtClean="0"/>
              <a:t> as follows: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At first it solved </a:t>
            </a:r>
            <a:r>
              <a:rPr lang="en-US" sz="1900" b="1" dirty="0" smtClean="0">
                <a:solidFill>
                  <a:srgbClr val="C00000"/>
                </a:solidFill>
              </a:rPr>
              <a:t>b1+b2</a:t>
            </a:r>
            <a:r>
              <a:rPr lang="en-US" sz="1900" dirty="0" smtClean="0">
                <a:solidFill>
                  <a:srgbClr val="002060"/>
                </a:solidFill>
              </a:rPr>
              <a:t> , which became </a:t>
            </a:r>
            <a:r>
              <a:rPr lang="en-US" sz="1900" b="1" dirty="0" smtClean="0">
                <a:solidFill>
                  <a:srgbClr val="C00000"/>
                </a:solidFill>
              </a:rPr>
              <a:t>b1.__add__(b2).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Python called </a:t>
            </a:r>
            <a:r>
              <a:rPr lang="en-US" sz="1900" b="1" dirty="0" smtClean="0">
                <a:solidFill>
                  <a:srgbClr val="C00000"/>
                </a:solidFill>
              </a:rPr>
              <a:t>__add__() </a:t>
            </a:r>
            <a:r>
              <a:rPr lang="en-US" sz="1900" dirty="0" smtClean="0">
                <a:solidFill>
                  <a:srgbClr val="002060"/>
                </a:solidFill>
              </a:rPr>
              <a:t>method of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  <a:r>
              <a:rPr lang="en-US" sz="1900" dirty="0" smtClean="0">
                <a:solidFill>
                  <a:srgbClr val="002060"/>
                </a:solidFill>
              </a:rPr>
              <a:t> class since the </a:t>
            </a:r>
            <a:r>
              <a:rPr lang="en-US" sz="1900" b="1" dirty="0" smtClean="0">
                <a:solidFill>
                  <a:srgbClr val="C00000"/>
                </a:solidFill>
              </a:rPr>
              <a:t>left operand </a:t>
            </a:r>
            <a:r>
              <a:rPr lang="en-US" sz="1900" dirty="0" smtClean="0">
                <a:solidFill>
                  <a:srgbClr val="002060"/>
                </a:solidFill>
              </a:rPr>
              <a:t>is </a:t>
            </a:r>
            <a:r>
              <a:rPr lang="en-US" sz="1900" b="1" dirty="0" smtClean="0">
                <a:solidFill>
                  <a:srgbClr val="C00000"/>
                </a:solidFill>
              </a:rPr>
              <a:t>b1</a:t>
            </a:r>
            <a:r>
              <a:rPr lang="en-US" sz="1900" dirty="0" smtClean="0">
                <a:solidFill>
                  <a:srgbClr val="002060"/>
                </a:solidFill>
              </a:rPr>
              <a:t> which is object of class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This call returned the </a:t>
            </a:r>
            <a:r>
              <a:rPr lang="en-US" sz="1900" b="1" dirty="0" smtClean="0">
                <a:solidFill>
                  <a:srgbClr val="C00000"/>
                </a:solidFill>
              </a:rPr>
              <a:t>total price </a:t>
            </a:r>
            <a:r>
              <a:rPr lang="en-US" sz="1900" dirty="0" smtClean="0">
                <a:solidFill>
                  <a:srgbClr val="002060"/>
                </a:solidFill>
              </a:rPr>
              <a:t>of </a:t>
            </a:r>
            <a:r>
              <a:rPr lang="en-US" sz="1900" b="1" dirty="0" smtClean="0">
                <a:solidFill>
                  <a:srgbClr val="C00000"/>
                </a:solidFill>
              </a:rPr>
              <a:t>b1 </a:t>
            </a:r>
            <a:r>
              <a:rPr lang="en-US" sz="1900" dirty="0" smtClean="0">
                <a:solidFill>
                  <a:srgbClr val="002060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b2</a:t>
            </a:r>
            <a:r>
              <a:rPr lang="en-US" sz="1900" dirty="0" smtClean="0">
                <a:solidFill>
                  <a:srgbClr val="002060"/>
                </a:solidFill>
              </a:rPr>
              <a:t> which is </a:t>
            </a:r>
            <a:r>
              <a:rPr lang="en-US" sz="1900" b="1" dirty="0" smtClean="0">
                <a:solidFill>
                  <a:srgbClr val="C00000"/>
                </a:solidFill>
              </a:rPr>
              <a:t>800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Now </a:t>
            </a:r>
            <a:r>
              <a:rPr lang="en-US" sz="1900" b="1" dirty="0" smtClean="0">
                <a:solidFill>
                  <a:srgbClr val="C00000"/>
                </a:solidFill>
              </a:rPr>
              <a:t>Python</a:t>
            </a:r>
            <a:r>
              <a:rPr lang="en-US" sz="1900" dirty="0" smtClean="0">
                <a:solidFill>
                  <a:srgbClr val="002060"/>
                </a:solidFill>
              </a:rPr>
              <a:t> used </a:t>
            </a:r>
            <a:r>
              <a:rPr lang="en-US" sz="1900" b="1" dirty="0" smtClean="0">
                <a:solidFill>
                  <a:srgbClr val="C00000"/>
                </a:solidFill>
              </a:rPr>
              <a:t>800</a:t>
            </a:r>
            <a:r>
              <a:rPr lang="en-US" sz="1900" dirty="0" smtClean="0">
                <a:solidFill>
                  <a:srgbClr val="002060"/>
                </a:solidFill>
              </a:rPr>
              <a:t> as the </a:t>
            </a:r>
            <a:r>
              <a:rPr lang="en-US" sz="1900" b="1" dirty="0" smtClean="0">
                <a:solidFill>
                  <a:srgbClr val="C00000"/>
                </a:solidFill>
              </a:rPr>
              <a:t>calling object </a:t>
            </a:r>
            <a:r>
              <a:rPr lang="en-US" sz="1900" dirty="0" smtClean="0">
                <a:solidFill>
                  <a:srgbClr val="002060"/>
                </a:solidFill>
              </a:rPr>
              <a:t>and </a:t>
            </a:r>
            <a:r>
              <a:rPr lang="en-US" sz="1900" b="1" dirty="0" smtClean="0">
                <a:solidFill>
                  <a:srgbClr val="C00000"/>
                </a:solidFill>
              </a:rPr>
              <a:t>b3</a:t>
            </a:r>
            <a:r>
              <a:rPr lang="en-US" sz="1900" dirty="0" smtClean="0">
                <a:solidFill>
                  <a:srgbClr val="002060"/>
                </a:solidFill>
              </a:rPr>
              <a:t> as argument so the call became </a:t>
            </a:r>
            <a:r>
              <a:rPr lang="en-US" sz="1900" b="1" dirty="0" smtClean="0">
                <a:solidFill>
                  <a:srgbClr val="C00000"/>
                </a:solidFill>
              </a:rPr>
              <a:t>800.__add__(b3)</a:t>
            </a:r>
            <a:r>
              <a:rPr lang="en-US" sz="1900" dirty="0" smtClean="0">
                <a:solidFill>
                  <a:srgbClr val="002060"/>
                </a:solidFill>
              </a:rPr>
              <a:t>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Python now looks for a method </a:t>
            </a:r>
            <a:r>
              <a:rPr lang="en-US" sz="1900" b="1" dirty="0" smtClean="0">
                <a:solidFill>
                  <a:srgbClr val="C00000"/>
                </a:solidFill>
              </a:rPr>
              <a:t>__add__() </a:t>
            </a:r>
            <a:r>
              <a:rPr lang="en-US" sz="1900" dirty="0" smtClean="0">
                <a:solidFill>
                  <a:srgbClr val="002060"/>
                </a:solidFill>
              </a:rPr>
              <a:t>in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class which can add an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and a </a:t>
            </a:r>
            <a:r>
              <a:rPr lang="en-US" sz="1900" b="1" dirty="0" smtClean="0">
                <a:solidFill>
                  <a:srgbClr val="C00000"/>
                </a:solidFill>
              </a:rPr>
              <a:t>book</a:t>
            </a:r>
            <a:r>
              <a:rPr lang="en-US" sz="1900" dirty="0" smtClean="0">
                <a:solidFill>
                  <a:srgbClr val="002060"/>
                </a:solidFill>
              </a:rPr>
              <a:t> but it could not find such a method in </a:t>
            </a:r>
            <a:r>
              <a:rPr lang="en-US" sz="1900" b="1" dirty="0" err="1" smtClean="0">
                <a:solidFill>
                  <a:srgbClr val="C00000"/>
                </a:solidFill>
              </a:rPr>
              <a:t>int</a:t>
            </a:r>
            <a:r>
              <a:rPr lang="en-US" sz="1900" dirty="0" smtClean="0">
                <a:solidFill>
                  <a:srgbClr val="002060"/>
                </a:solidFill>
              </a:rPr>
              <a:t> class which can take </a:t>
            </a:r>
            <a:r>
              <a:rPr lang="en-US" sz="1900" b="1" dirty="0" smtClean="0">
                <a:solidFill>
                  <a:srgbClr val="C00000"/>
                </a:solidFill>
              </a:rPr>
              <a:t>Book </a:t>
            </a:r>
            <a:r>
              <a:rPr lang="en-US" sz="1900" dirty="0" smtClean="0">
                <a:solidFill>
                  <a:srgbClr val="002060"/>
                </a:solidFill>
              </a:rPr>
              <a:t>object as argument .</a:t>
            </a:r>
          </a:p>
          <a:p>
            <a:pPr lvl="1"/>
            <a:endParaRPr lang="en-US" sz="1900" dirty="0" smtClean="0">
              <a:solidFill>
                <a:srgbClr val="002060"/>
              </a:solidFill>
            </a:endParaRPr>
          </a:p>
          <a:p>
            <a:pPr lvl="1"/>
            <a:r>
              <a:rPr lang="en-US" sz="1900" dirty="0" smtClean="0">
                <a:solidFill>
                  <a:srgbClr val="002060"/>
                </a:solidFill>
              </a:rPr>
              <a:t>So the code threw </a:t>
            </a:r>
            <a:r>
              <a:rPr lang="en-US" sz="1900" b="1" dirty="0" err="1" smtClean="0">
                <a:solidFill>
                  <a:srgbClr val="C00000"/>
                </a:solidFill>
              </a:rPr>
              <a:t>TypeError</a:t>
            </a:r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/>
              <a:t>Operator Overloading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3000" b="1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Operator Overloading 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How To Perform Operator Overloading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List Of Operators Which Can Be Overloaded</a:t>
            </a: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Reverse Arithmetic Operators</a:t>
            </a:r>
            <a:endParaRPr lang="en-US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solution to this problem is to provide </a:t>
            </a:r>
            <a:r>
              <a:rPr lang="en-US" sz="2400" b="1" dirty="0" smtClean="0">
                <a:solidFill>
                  <a:srgbClr val="C00000"/>
                </a:solidFill>
              </a:rPr>
              <a:t>reverse special methods </a:t>
            </a:r>
            <a:r>
              <a:rPr lang="en-US" sz="2400" dirty="0" smtClean="0"/>
              <a:t>in our class.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standard methods like  </a:t>
            </a:r>
            <a:r>
              <a:rPr lang="en-US" sz="2400" b="1" dirty="0" smtClean="0">
                <a:solidFill>
                  <a:srgbClr val="002060"/>
                </a:solidFill>
              </a:rPr>
              <a:t>__add__()</a:t>
            </a:r>
            <a:r>
              <a:rPr lang="en-US" sz="2400" dirty="0" smtClean="0"/>
              <a:t>,</a:t>
            </a:r>
            <a:r>
              <a:rPr lang="en-US" sz="2400" b="1" dirty="0" smtClean="0">
                <a:solidFill>
                  <a:srgbClr val="002060"/>
                </a:solidFill>
              </a:rPr>
              <a:t>__sub__()</a:t>
            </a:r>
            <a:r>
              <a:rPr lang="en-US" sz="2400" dirty="0" smtClean="0"/>
              <a:t> only work when we have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of our class as </a:t>
            </a:r>
            <a:r>
              <a:rPr lang="en-US" sz="2400" b="1" dirty="0" smtClean="0">
                <a:solidFill>
                  <a:srgbClr val="C00000"/>
                </a:solidFill>
              </a:rPr>
              <a:t>left operand </a:t>
            </a:r>
            <a:r>
              <a:rPr lang="en-US" sz="2400" dirty="0" smtClean="0"/>
              <a:t>. 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But they don’t work when we have </a:t>
            </a:r>
            <a:r>
              <a:rPr lang="en-US" sz="2400" b="1" dirty="0" smtClean="0">
                <a:solidFill>
                  <a:srgbClr val="C00000"/>
                </a:solidFill>
              </a:rPr>
              <a:t>object</a:t>
            </a:r>
            <a:r>
              <a:rPr lang="en-US" sz="2400" dirty="0" smtClean="0"/>
              <a:t> of our class on </a:t>
            </a:r>
            <a:r>
              <a:rPr lang="en-US" sz="2400" b="1" dirty="0" smtClean="0">
                <a:solidFill>
                  <a:srgbClr val="C00000"/>
                </a:solidFill>
              </a:rPr>
              <a:t>right side of the operator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C00000"/>
                </a:solidFill>
              </a:rPr>
              <a:t>left side operand </a:t>
            </a:r>
            <a:r>
              <a:rPr lang="en-US" sz="2400" dirty="0" smtClean="0"/>
              <a:t>is not the </a:t>
            </a:r>
            <a:r>
              <a:rPr lang="en-US" sz="2400" b="1" dirty="0" smtClean="0">
                <a:solidFill>
                  <a:srgbClr val="C00000"/>
                </a:solidFill>
              </a:rPr>
              <a:t>instance</a:t>
            </a:r>
            <a:r>
              <a:rPr lang="en-US" sz="2400" dirty="0" smtClean="0"/>
              <a:t> of our class.</a:t>
            </a:r>
          </a:p>
          <a:p>
            <a:endParaRPr lang="en-US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For example </a:t>
            </a:r>
            <a:r>
              <a:rPr lang="en-US" sz="2400" dirty="0" smtClean="0"/>
              <a:t>: </a:t>
            </a:r>
            <a:r>
              <a:rPr lang="en-US" sz="2400" b="1" dirty="0" smtClean="0">
                <a:solidFill>
                  <a:srgbClr val="7030A0"/>
                </a:solidFill>
              </a:rPr>
              <a:t>obj+10</a:t>
            </a:r>
            <a:r>
              <a:rPr lang="en-US" sz="2400" dirty="0" smtClean="0"/>
              <a:t> will call </a:t>
            </a:r>
            <a:r>
              <a:rPr lang="en-US" sz="2400" b="1" dirty="0" smtClean="0">
                <a:solidFill>
                  <a:srgbClr val="002060"/>
                </a:solidFill>
              </a:rPr>
              <a:t>__add__() </a:t>
            </a:r>
            <a:r>
              <a:rPr lang="en-US" sz="2400" dirty="0" smtClean="0"/>
              <a:t>internally, but </a:t>
            </a:r>
            <a:r>
              <a:rPr lang="en-US" sz="2400" b="1" dirty="0" smtClean="0">
                <a:solidFill>
                  <a:srgbClr val="7030A0"/>
                </a:solidFill>
              </a:rPr>
              <a:t>10+obj</a:t>
            </a:r>
            <a:r>
              <a:rPr lang="en-US" sz="2400" dirty="0" smtClean="0"/>
              <a:t> will not call </a:t>
            </a:r>
            <a:r>
              <a:rPr lang="en-US" sz="2400" b="1" dirty="0" smtClean="0">
                <a:solidFill>
                  <a:srgbClr val="002060"/>
                </a:solidFill>
              </a:rPr>
              <a:t>__add__()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The Solution To This </a:t>
            </a:r>
            <a:r>
              <a:rPr lang="en-US" sz="2800" b="1" smtClean="0"/>
              <a:t/>
            </a:r>
            <a:br>
              <a:rPr lang="en-US" sz="2800" b="1" smtClean="0"/>
            </a:br>
            <a:r>
              <a:rPr lang="en-US" sz="2800" b="1" smtClean="0"/>
              <a:t>Problem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Therefore, to help us make our classes mathematically correct, Python provides us with </a:t>
            </a:r>
            <a:r>
              <a:rPr lang="en-IN" sz="2400" b="1" dirty="0" smtClean="0">
                <a:solidFill>
                  <a:srgbClr val="C00000"/>
                </a:solidFill>
              </a:rPr>
              <a:t>reverse/reflected special methods</a:t>
            </a:r>
            <a:r>
              <a:rPr lang="en-IN" sz="2400" b="1" dirty="0" smtClean="0"/>
              <a:t> </a:t>
            </a:r>
            <a:r>
              <a:rPr lang="en-IN" sz="2400" dirty="0" smtClean="0"/>
              <a:t>such as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radd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rsub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002060"/>
                </a:solidFill>
              </a:rPr>
              <a:t>__</a:t>
            </a:r>
            <a:r>
              <a:rPr lang="en-IN" sz="2400" b="1" dirty="0" err="1" smtClean="0">
                <a:solidFill>
                  <a:srgbClr val="002060"/>
                </a:solidFill>
              </a:rPr>
              <a:t>rmul</a:t>
            </a:r>
            <a:r>
              <a:rPr lang="en-IN" sz="2400" b="1" dirty="0" smtClean="0">
                <a:solidFill>
                  <a:srgbClr val="002060"/>
                </a:solidFill>
              </a:rPr>
              <a:t>__()</a:t>
            </a:r>
            <a:r>
              <a:rPr lang="en-IN" sz="2400" dirty="0" smtClean="0"/>
              <a:t>, and so on.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These handle calls such as</a:t>
            </a:r>
            <a:r>
              <a:rPr lang="en-IN" sz="2400" b="1" dirty="0" smtClean="0">
                <a:solidFill>
                  <a:srgbClr val="002060"/>
                </a:solidFill>
              </a:rPr>
              <a:t> </a:t>
            </a:r>
            <a:r>
              <a:rPr lang="en-IN" sz="2400" b="1" dirty="0" smtClean="0">
                <a:solidFill>
                  <a:srgbClr val="7030A0"/>
                </a:solidFill>
              </a:rPr>
              <a:t>x +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 </a:t>
            </a:r>
            <a:r>
              <a:rPr lang="en-IN" sz="2400" b="1" dirty="0" smtClean="0">
                <a:solidFill>
                  <a:srgbClr val="7030A0"/>
                </a:solidFill>
              </a:rPr>
              <a:t>x -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 and </a:t>
            </a:r>
            <a:r>
              <a:rPr lang="en-IN" sz="2400" b="1" dirty="0" smtClean="0">
                <a:solidFill>
                  <a:srgbClr val="7030A0"/>
                </a:solidFill>
              </a:rPr>
              <a:t>x * </a:t>
            </a:r>
            <a:r>
              <a:rPr lang="en-IN" sz="2400" b="1" dirty="0" err="1" smtClean="0">
                <a:solidFill>
                  <a:srgbClr val="7030A0"/>
                </a:solidFill>
              </a:rPr>
              <a:t>obj</a:t>
            </a:r>
            <a:r>
              <a:rPr lang="en-IN" sz="2400" dirty="0" smtClean="0"/>
              <a:t>, where </a:t>
            </a:r>
            <a:r>
              <a:rPr lang="en-IN" sz="2400" b="1" dirty="0" smtClean="0">
                <a:solidFill>
                  <a:srgbClr val="C00000"/>
                </a:solidFill>
              </a:rPr>
              <a:t>x </a:t>
            </a:r>
            <a:r>
              <a:rPr lang="en-IN" sz="2400" dirty="0" smtClean="0"/>
              <a:t>is </a:t>
            </a:r>
            <a:r>
              <a:rPr lang="en-IN" sz="2400" b="1" dirty="0" smtClean="0">
                <a:solidFill>
                  <a:srgbClr val="C00000"/>
                </a:solidFill>
              </a:rPr>
              <a:t>not an instance of the concerned 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Reflected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15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  <a:p>
            <a:pPr lvl="1"/>
            <a:endParaRPr lang="en-IN" sz="19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9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4"/>
            <a:ext cx="8858312" cy="52149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Modified 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Book: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self,name,price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self.name=name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=price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__add__(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self.price+other.price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radd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r>
              <a:rPr lang="en-IN" sz="1500" b="1" dirty="0" smtClean="0">
                <a:solidFill>
                  <a:srgbClr val="002060"/>
                </a:solidFill>
              </a:rPr>
              <a:t>=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self.price+other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totalprice</a:t>
            </a:r>
            <a:endParaRPr lang="en-IN" sz="1500" b="1" dirty="0" smtClean="0">
              <a:solidFill>
                <a:srgbClr val="002060"/>
              </a:solidFill>
            </a:endParaRP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f"name</a:t>
            </a:r>
            <a:r>
              <a:rPr lang="en-IN" sz="1500" b="1" dirty="0" smtClean="0">
                <a:solidFill>
                  <a:srgbClr val="002060"/>
                </a:solidFill>
              </a:rPr>
              <a:t>={self.name},price={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self.price</a:t>
            </a:r>
            <a:r>
              <a:rPr lang="en-IN" sz="1500" b="1" dirty="0" smtClean="0">
                <a:solidFill>
                  <a:srgbClr val="002060"/>
                </a:solidFill>
              </a:rPr>
              <a:t>}" 	</a:t>
            </a:r>
          </a:p>
          <a:p>
            <a:pPr fontAlgn="base">
              <a:buNone/>
            </a:pPr>
            <a:r>
              <a:rPr lang="en-US" sz="2000" b="1" u="sng" dirty="0" smtClean="0"/>
              <a:t>Output:</a:t>
            </a:r>
            <a:endParaRPr lang="en-IN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643407" y="1500174"/>
            <a:ext cx="45005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b1=Book("Mastering Python",300)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b2=Book("Mastering Java",500)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b3=Book("Mastering C++",400)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print(b2)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C00000"/>
                </a:solidFill>
              </a:rPr>
              <a:t>print(b3)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print("Total price of books is:",</a:t>
            </a:r>
            <a:r>
              <a:rPr lang="en-IN" sz="1600" b="1" dirty="0" smtClean="0">
                <a:solidFill>
                  <a:srgbClr val="C00000"/>
                </a:solidFill>
              </a:rPr>
              <a:t>b1+b2+b3</a:t>
            </a:r>
            <a:r>
              <a:rPr lang="en-IN" sz="1600" b="1" dirty="0" smtClean="0">
                <a:solidFill>
                  <a:srgbClr val="7030A0"/>
                </a:solidFill>
              </a:rPr>
              <a:t>)</a:t>
            </a:r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8501122" cy="114300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Relational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4292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775609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 dirty="0"/>
                        <a:t>Less than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&lt;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p1.__lt__(p2)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Less than or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&lt;=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p1.__le__(p2)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==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p1.__eq__(p2)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Not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!=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p1.__ne__(p2)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Greater than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 &gt;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p1.__gt__(p2)</a:t>
                      </a:r>
                    </a:p>
                  </a:txBody>
                  <a:tcPr marL="95250" marR="76200" marT="95250" marB="85725" anchor="ctr"/>
                </a:tc>
              </a:tr>
              <a:tr h="775609">
                <a:tc>
                  <a:txBody>
                    <a:bodyPr/>
                    <a:lstStyle/>
                    <a:p>
                      <a:r>
                        <a:rPr lang="en-IN"/>
                        <a:t>Greater than or equal to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 &gt;= p2</a:t>
                      </a:r>
                    </a:p>
                  </a:txBody>
                  <a:tcPr marL="95250" marR="76200" marT="95250" marB="85725"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p1.__ge__(p2)</a:t>
                      </a:r>
                    </a:p>
                  </a:txBody>
                  <a:tcPr marL="95250" marR="76200" marT="95250" marB="85725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1800" dirty="0" smtClean="0"/>
              <a:t>Write a program to create a class called </a:t>
            </a:r>
            <a:r>
              <a:rPr lang="en-US" sz="1800" b="1" dirty="0" smtClean="0">
                <a:solidFill>
                  <a:srgbClr val="C00000"/>
                </a:solidFill>
              </a:rPr>
              <a:t>Distance </a:t>
            </a:r>
            <a:r>
              <a:rPr lang="en-US" sz="1800" dirty="0" smtClean="0"/>
              <a:t>having</a:t>
            </a:r>
            <a:r>
              <a:rPr lang="en-US" sz="1800" b="1" dirty="0" smtClean="0">
                <a:solidFill>
                  <a:srgbClr val="C00000"/>
                </a:solidFill>
              </a:rPr>
              <a:t> 2 instance members </a:t>
            </a:r>
            <a:r>
              <a:rPr lang="en-US" sz="1800" dirty="0" smtClean="0"/>
              <a:t>called </a:t>
            </a:r>
            <a:r>
              <a:rPr lang="en-US" sz="1800" b="1" dirty="0" smtClean="0">
                <a:solidFill>
                  <a:srgbClr val="C00000"/>
                </a:solidFill>
              </a:rPr>
              <a:t>feet </a:t>
            </a:r>
            <a:r>
              <a:rPr lang="en-US" sz="1800" dirty="0" smtClean="0"/>
              <a:t>and </a:t>
            </a:r>
            <a:r>
              <a:rPr lang="en-US" sz="1800" b="1" dirty="0" smtClean="0">
                <a:solidFill>
                  <a:srgbClr val="C00000"/>
                </a:solidFill>
              </a:rPr>
              <a:t>inches </a:t>
            </a:r>
            <a:r>
              <a:rPr lang="en-US" sz="1800" dirty="0" smtClean="0"/>
              <a:t>. Provide following methods in </a:t>
            </a:r>
            <a:r>
              <a:rPr lang="en-US" sz="1800" b="1" dirty="0" smtClean="0">
                <a:solidFill>
                  <a:srgbClr val="C00000"/>
                </a:solidFill>
              </a:rPr>
              <a:t>Distance</a:t>
            </a:r>
            <a:r>
              <a:rPr lang="en-US" sz="1800" dirty="0" smtClean="0"/>
              <a:t> class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__init___() </a:t>
            </a:r>
            <a:r>
              <a:rPr lang="en-US" sz="1400" b="1" dirty="0" smtClean="0">
                <a:solidFill>
                  <a:srgbClr val="C00000"/>
                </a:solidFill>
              </a:rPr>
              <a:t>: </a:t>
            </a:r>
            <a:r>
              <a:rPr lang="en-US" sz="1600" dirty="0" smtClean="0">
                <a:solidFill>
                  <a:schemeClr val="tx1"/>
                </a:solidFill>
              </a:rPr>
              <a:t>This method should accept 2 arguments and initialize </a:t>
            </a:r>
            <a:r>
              <a:rPr lang="en-US" sz="1600" b="1" dirty="0" smtClean="0">
                <a:solidFill>
                  <a:srgbClr val="C00000"/>
                </a:solidFill>
              </a:rPr>
              <a:t>feet</a:t>
            </a:r>
            <a:r>
              <a:rPr lang="en-US" sz="1600" dirty="0" smtClean="0">
                <a:solidFill>
                  <a:schemeClr val="tx1"/>
                </a:solidFill>
              </a:rPr>
              <a:t> 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  <a:r>
              <a:rPr lang="en-US" sz="1600" dirty="0" smtClean="0">
                <a:solidFill>
                  <a:schemeClr val="tx1"/>
                </a:solidFill>
              </a:rPr>
              <a:t>  with it</a:t>
            </a:r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str</a:t>
            </a:r>
            <a:r>
              <a:rPr lang="en-US" sz="1600" b="1" dirty="0" smtClean="0">
                <a:solidFill>
                  <a:srgbClr val="C00000"/>
                </a:solidFill>
              </a:rPr>
              <a:t>__(): </a:t>
            </a:r>
            <a:r>
              <a:rPr lang="en-US" sz="1600" dirty="0" smtClean="0">
                <a:solidFill>
                  <a:schemeClr val="tx1"/>
                </a:solidFill>
              </a:rPr>
              <a:t>This method should return string representation of </a:t>
            </a:r>
            <a:r>
              <a:rPr lang="en-US" sz="1600" b="1" dirty="0" smtClean="0">
                <a:solidFill>
                  <a:srgbClr val="C00000"/>
                </a:solidFill>
              </a:rPr>
              <a:t>feet </a:t>
            </a:r>
            <a:r>
              <a:rPr lang="en-US" sz="1600" dirty="0" smtClean="0">
                <a:solidFill>
                  <a:schemeClr val="tx1"/>
                </a:solidFill>
              </a:rPr>
              <a:t>and </a:t>
            </a:r>
            <a:r>
              <a:rPr lang="en-US" sz="1600" b="1" dirty="0" smtClean="0">
                <a:solidFill>
                  <a:srgbClr val="C00000"/>
                </a:solidFill>
              </a:rPr>
              <a:t>inches</a:t>
            </a:r>
          </a:p>
          <a:p>
            <a:pPr fontAlgn="base"/>
            <a:endParaRPr lang="en-US" sz="1800" dirty="0" smtClean="0"/>
          </a:p>
          <a:p>
            <a:pPr lvl="1" fontAlgn="base"/>
            <a:endParaRPr lang="en-US" sz="1600" b="1" dirty="0" smtClean="0">
              <a:solidFill>
                <a:srgbClr val="C00000"/>
              </a:solidFill>
            </a:endParaRPr>
          </a:p>
          <a:p>
            <a:pPr lvl="1" fontAlgn="base"/>
            <a:r>
              <a:rPr lang="en-US" sz="1600" b="1" dirty="0" smtClean="0">
                <a:solidFill>
                  <a:srgbClr val="C00000"/>
                </a:solidFill>
              </a:rPr>
              <a:t>__</a:t>
            </a:r>
            <a:r>
              <a:rPr lang="en-US" sz="1600" b="1" dirty="0" err="1" smtClean="0">
                <a:solidFill>
                  <a:srgbClr val="C00000"/>
                </a:solidFill>
              </a:rPr>
              <a:t>eq</a:t>
            </a:r>
            <a:r>
              <a:rPr lang="en-US" sz="1600" b="1" dirty="0" smtClean="0">
                <a:solidFill>
                  <a:srgbClr val="C00000"/>
                </a:solidFill>
              </a:rPr>
              <a:t>___() : </a:t>
            </a:r>
            <a:r>
              <a:rPr lang="en-US" sz="1600" dirty="0" smtClean="0">
                <a:solidFill>
                  <a:schemeClr val="tx1"/>
                </a:solidFill>
              </a:rPr>
              <a:t>This method should compare 2 </a:t>
            </a:r>
            <a:r>
              <a:rPr lang="en-US" sz="1600" b="1" dirty="0" smtClean="0">
                <a:solidFill>
                  <a:srgbClr val="C00000"/>
                </a:solidFill>
              </a:rPr>
              <a:t>Distance</a:t>
            </a:r>
            <a:r>
              <a:rPr lang="en-US" sz="1600" dirty="0" smtClean="0">
                <a:solidFill>
                  <a:schemeClr val="tx1"/>
                </a:solidFill>
              </a:rPr>
              <a:t> objects and return </a:t>
            </a:r>
            <a:r>
              <a:rPr lang="en-US" sz="1600" b="1" dirty="0" smtClean="0">
                <a:solidFill>
                  <a:srgbClr val="C00000"/>
                </a:solidFill>
              </a:rPr>
              <a:t>True</a:t>
            </a:r>
            <a:r>
              <a:rPr lang="en-US" sz="1600" dirty="0" smtClean="0">
                <a:solidFill>
                  <a:schemeClr val="tx1"/>
                </a:solidFill>
              </a:rPr>
              <a:t> if they are equal otherwise it should return </a:t>
            </a:r>
            <a:r>
              <a:rPr lang="en-US" sz="1600" b="1" dirty="0" smtClean="0">
                <a:solidFill>
                  <a:srgbClr val="C00000"/>
                </a:solidFill>
              </a:rPr>
              <a:t>False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class Distance: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__init__(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self,feet,inches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=feet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=inches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 def __</a:t>
            </a:r>
            <a:r>
              <a:rPr lang="en-IN" sz="1500" b="1" dirty="0" err="1" smtClean="0">
                <a:solidFill>
                  <a:srgbClr val="C00000"/>
                </a:solidFill>
              </a:rPr>
              <a:t>eq</a:t>
            </a:r>
            <a:r>
              <a:rPr lang="en-IN" sz="1500" b="1" dirty="0" smtClean="0">
                <a:solidFill>
                  <a:srgbClr val="C00000"/>
                </a:solidFill>
              </a:rPr>
              <a:t>__(</a:t>
            </a:r>
            <a:r>
              <a:rPr lang="en-IN" sz="1500" b="1" dirty="0" err="1" smtClean="0">
                <a:solidFill>
                  <a:srgbClr val="C00000"/>
                </a:solidFill>
              </a:rPr>
              <a:t>self,other</a:t>
            </a:r>
            <a:r>
              <a:rPr lang="en-IN" sz="1500" b="1" dirty="0" smtClean="0">
                <a:solidFill>
                  <a:srgbClr val="C00000"/>
                </a:solidFill>
              </a:rPr>
              <a:t>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x=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*12+self.inches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y=</a:t>
            </a:r>
            <a:r>
              <a:rPr lang="en-IN" sz="1500" b="1" dirty="0" err="1" smtClean="0">
                <a:solidFill>
                  <a:srgbClr val="002060"/>
                </a:solidFill>
              </a:rPr>
              <a:t>other.feet</a:t>
            </a:r>
            <a:r>
              <a:rPr lang="en-IN" sz="1500" b="1" dirty="0" smtClean="0">
                <a:solidFill>
                  <a:srgbClr val="002060"/>
                </a:solidFill>
              </a:rPr>
              <a:t>*12+other.inches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if x==y: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return True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else: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002060"/>
                </a:solidFill>
              </a:rPr>
              <a:t>			return False 	</a:t>
            </a:r>
            <a:r>
              <a:rPr lang="en-IN" sz="1500" b="1" dirty="0" smtClean="0">
                <a:solidFill>
                  <a:srgbClr val="C00000"/>
                </a:solidFill>
              </a:rPr>
              <a:t>	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def __</a:t>
            </a:r>
            <a:r>
              <a:rPr lang="en-IN" sz="1500" b="1" dirty="0" err="1" smtClean="0">
                <a:solidFill>
                  <a:srgbClr val="C00000"/>
                </a:solidFill>
              </a:rPr>
              <a:t>str</a:t>
            </a:r>
            <a:r>
              <a:rPr lang="en-IN" sz="1500" b="1" dirty="0" smtClean="0">
                <a:solidFill>
                  <a:srgbClr val="C00000"/>
                </a:solidFill>
              </a:rPr>
              <a:t>__(self):</a:t>
            </a:r>
          </a:p>
          <a:p>
            <a:pPr fontAlgn="base">
              <a:buNone/>
            </a:pPr>
            <a:r>
              <a:rPr lang="en-IN" sz="1500" b="1" dirty="0" smtClean="0">
                <a:solidFill>
                  <a:srgbClr val="C00000"/>
                </a:solidFill>
              </a:rPr>
              <a:t>		</a:t>
            </a:r>
            <a:r>
              <a:rPr lang="en-IN" sz="1500" b="1" dirty="0" smtClean="0">
                <a:solidFill>
                  <a:srgbClr val="002060"/>
                </a:solidFill>
              </a:rPr>
              <a:t>return </a:t>
            </a:r>
            <a:r>
              <a:rPr lang="en-IN" sz="1500" b="1" dirty="0" err="1" smtClean="0">
                <a:solidFill>
                  <a:srgbClr val="002060"/>
                </a:solidFill>
              </a:rPr>
              <a:t>f"feet</a:t>
            </a:r>
            <a:r>
              <a:rPr lang="en-IN" sz="1500" b="1" dirty="0" smtClean="0">
                <a:solidFill>
                  <a:srgbClr val="002060"/>
                </a:solidFill>
              </a:rPr>
              <a:t>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self.feet</a:t>
            </a:r>
            <a:r>
              <a:rPr lang="en-IN" sz="1500" b="1" dirty="0" smtClean="0">
                <a:solidFill>
                  <a:srgbClr val="002060"/>
                </a:solidFill>
              </a:rPr>
              <a:t>},inches={</a:t>
            </a:r>
            <a:r>
              <a:rPr lang="en-IN" sz="1500" b="1" dirty="0" err="1" smtClean="0">
                <a:solidFill>
                  <a:srgbClr val="002060"/>
                </a:solidFill>
              </a:rPr>
              <a:t>self.inches</a:t>
            </a:r>
            <a:r>
              <a:rPr lang="en-IN" sz="1500" b="1" dirty="0" smtClean="0">
                <a:solidFill>
                  <a:srgbClr val="002060"/>
                </a:solidFill>
              </a:rPr>
              <a:t>}“</a:t>
            </a:r>
          </a:p>
          <a:p>
            <a:pPr fontAlgn="base">
              <a:buNone/>
            </a:pPr>
            <a:r>
              <a:rPr lang="en-US" sz="2000" b="1" dirty="0" smtClean="0"/>
              <a:t>Output:</a:t>
            </a:r>
            <a:endParaRPr lang="en-IN" sz="2000" b="1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357686" y="2928934"/>
            <a:ext cx="18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/>
            <a:endParaRPr lang="en-US" sz="12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4429124" y="1500174"/>
            <a:ext cx="4500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d1=Distance(0,12)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d2=Distance(1,0)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print(d1)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print(d2)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if d1==d2 :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print("Distances are equal")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else:</a:t>
            </a:r>
          </a:p>
          <a:p>
            <a:pPr fontAlgn="base">
              <a:buNone/>
            </a:pPr>
            <a:r>
              <a:rPr lang="en-IN" sz="1600" b="1" dirty="0" smtClean="0">
                <a:solidFill>
                  <a:srgbClr val="7030A0"/>
                </a:solidFill>
              </a:rPr>
              <a:t>	print("Distances are not equal")</a:t>
            </a:r>
          </a:p>
          <a:p>
            <a:pPr fontAlgn="base">
              <a:buNone/>
            </a:pPr>
            <a:endParaRPr lang="en-US" sz="1600" b="1" dirty="0" smtClean="0">
              <a:solidFill>
                <a:srgbClr val="7030A0"/>
              </a:solidFill>
            </a:endParaRPr>
          </a:p>
          <a:p>
            <a:endParaRPr lang="en-US" b="1" u="sng" dirty="0" smtClean="0"/>
          </a:p>
          <a:p>
            <a:endParaRPr lang="en-IN" b="1" u="sng" dirty="0"/>
          </a:p>
        </p:txBody>
      </p:sp>
      <p:pic>
        <p:nvPicPr>
          <p:cNvPr id="8" name="Picture 7" descr="inhdemo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578023"/>
            <a:ext cx="2714644" cy="7026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List Of  Shorthand Operator</a:t>
            </a:r>
            <a:br>
              <a:rPr lang="en-US" sz="2800" b="1" dirty="0" smtClean="0"/>
            </a:br>
            <a:r>
              <a:rPr lang="en-US" sz="2800" b="1" dirty="0" smtClean="0"/>
              <a:t>For Overloading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521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Operator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p1-=p2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isub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+=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p1+=p2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iadd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*=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p1*=p2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imul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/=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p1/=p2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idiv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//=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p1//=p2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P1.__ifloordiv__(p2)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%=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p1%=p2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imod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/>
                        <a:t>**=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p1**=p2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smtClean="0"/>
                        <a:t>p1.__</a:t>
                      </a:r>
                      <a:r>
                        <a:rPr lang="en-IN" dirty="0"/>
                        <a:t>ipow</a:t>
                      </a:r>
                      <a:r>
                        <a:rPr lang="en-IN" dirty="0" smtClean="0"/>
                        <a:t>__(p2)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400" b="1" dirty="0" smtClean="0"/>
              <a:t>List Of  Special Functions/Operators</a:t>
            </a:r>
            <a:br>
              <a:rPr lang="en-US" sz="2400" b="1" dirty="0" smtClean="0"/>
            </a:br>
            <a:r>
              <a:rPr lang="en-US" sz="2400" b="1" dirty="0" smtClean="0"/>
              <a:t>For Overloading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IN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14282" y="1428736"/>
          <a:ext cx="8715435" cy="32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5145"/>
                <a:gridCol w="2905145"/>
                <a:gridCol w="2905145"/>
              </a:tblGrid>
              <a:tr h="651872">
                <a:tc>
                  <a:txBody>
                    <a:bodyPr/>
                    <a:lstStyle/>
                    <a:p>
                      <a:pPr algn="l"/>
                      <a:r>
                        <a:rPr lang="en-IN" b="1" dirty="0" smtClean="0"/>
                        <a:t>Function/Operator</a:t>
                      </a:r>
                      <a:endParaRPr lang="en-IN" b="1" dirty="0"/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Expression</a:t>
                      </a:r>
                    </a:p>
                  </a:txBody>
                  <a:tcPr marL="95250" marR="76200" marT="142875" marB="1333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1" dirty="0"/>
                        <a:t>Internally</a:t>
                      </a:r>
                    </a:p>
                  </a:txBody>
                  <a:tcPr marL="95250" marR="76200" marT="142875" marB="133350" anchor="ctr"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 smtClean="0"/>
                        <a:t>len</a:t>
                      </a:r>
                      <a:r>
                        <a:rPr lang="en-IN" b="1" dirty="0" smtClean="0"/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len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/>
                        <a:t>obj.__len</a:t>
                      </a:r>
                      <a:r>
                        <a:rPr lang="en-IN" dirty="0" smtClean="0"/>
                        <a:t>__(self)</a:t>
                      </a:r>
                      <a:endParaRPr lang="en-IN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smtClean="0"/>
                        <a:t>[ 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[0]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 smtClean="0"/>
                        <a:t>obj.__getitem</a:t>
                      </a:r>
                      <a:r>
                        <a:rPr lang="en-IN" sz="1600" dirty="0" smtClean="0"/>
                        <a:t>__(</a:t>
                      </a:r>
                      <a:r>
                        <a:rPr lang="en-IN" sz="1600" dirty="0" err="1" smtClean="0"/>
                        <a:t>self,index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smtClean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var</a:t>
                      </a:r>
                      <a:r>
                        <a:rPr lang="en-US" baseline="0" dirty="0" smtClean="0"/>
                        <a:t> in </a:t>
                      </a:r>
                      <a:r>
                        <a:rPr lang="en-US" baseline="0" dirty="0" err="1" smtClean="0"/>
                        <a:t>obj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600" dirty="0" err="1" smtClean="0"/>
                        <a:t>obj.__contains</a:t>
                      </a:r>
                      <a:r>
                        <a:rPr lang="en-IN" sz="1600" dirty="0" smtClean="0"/>
                        <a:t>__(</a:t>
                      </a:r>
                      <a:r>
                        <a:rPr lang="en-IN" sz="1600" dirty="0" err="1" smtClean="0"/>
                        <a:t>self,var</a:t>
                      </a:r>
                      <a:r>
                        <a:rPr lang="en-IN" sz="1600" dirty="0" smtClean="0"/>
                        <a:t>)</a:t>
                      </a:r>
                      <a:endParaRPr lang="en-IN" sz="1600" dirty="0"/>
                    </a:p>
                  </a:txBody>
                  <a:tcPr/>
                </a:tc>
              </a:tr>
              <a:tr h="651872">
                <a:tc>
                  <a:txBody>
                    <a:bodyPr/>
                    <a:lstStyle/>
                    <a:p>
                      <a:pPr fontAlgn="t"/>
                      <a:r>
                        <a:rPr lang="en-IN" b="1" dirty="0" err="1" smtClean="0"/>
                        <a:t>str</a:t>
                      </a:r>
                      <a:r>
                        <a:rPr lang="en-IN" b="1" dirty="0" smtClean="0"/>
                        <a:t>( 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str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obj</a:t>
                      </a:r>
                      <a:r>
                        <a:rPr lang="en-US" dirty="0" smtClean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 err="1" smtClean="0"/>
                        <a:t>obj.__str</a:t>
                      </a:r>
                      <a:r>
                        <a:rPr lang="en-IN" dirty="0" smtClean="0"/>
                        <a:t>__(self)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B050"/>
                </a:solidFill>
              </a:rPr>
              <a:t>Operator overloading </a:t>
            </a:r>
            <a:r>
              <a:rPr lang="en-IN" sz="2400" dirty="0" smtClean="0"/>
              <a:t>means </a:t>
            </a:r>
            <a:r>
              <a:rPr lang="en-IN" sz="2400" b="1" dirty="0" smtClean="0">
                <a:solidFill>
                  <a:srgbClr val="7030A0"/>
                </a:solidFill>
              </a:rPr>
              <a:t>redefining</a:t>
            </a:r>
            <a:r>
              <a:rPr lang="en-IN" sz="2400" dirty="0" smtClean="0"/>
              <a:t> existing operators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to work on objects of </a:t>
            </a:r>
            <a:r>
              <a:rPr lang="en-IN" sz="2400" b="1" dirty="0" smtClean="0">
                <a:solidFill>
                  <a:srgbClr val="0070C0"/>
                </a:solidFill>
              </a:rPr>
              <a:t>our classes</a:t>
            </a:r>
            <a:r>
              <a:rPr lang="en-IN" sz="2400" dirty="0" smtClean="0"/>
              <a:t>.</a:t>
            </a:r>
          </a:p>
          <a:p>
            <a:pPr>
              <a:buNone/>
            </a:pPr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For example, a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is used to </a:t>
            </a:r>
            <a:r>
              <a:rPr lang="en-IN" sz="2400" b="1" dirty="0" smtClean="0">
                <a:solidFill>
                  <a:srgbClr val="C00000"/>
                </a:solidFill>
              </a:rPr>
              <a:t>add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numeric values </a:t>
            </a:r>
            <a:r>
              <a:rPr lang="en-IN" sz="2400" dirty="0" smtClean="0"/>
              <a:t>as well as to </a:t>
            </a:r>
            <a:r>
              <a:rPr lang="en-IN" sz="2400" b="1" dirty="0" smtClean="0">
                <a:solidFill>
                  <a:srgbClr val="C00000"/>
                </a:solidFill>
              </a:rPr>
              <a:t>concatenate</a:t>
            </a:r>
            <a:r>
              <a:rPr lang="en-IN" sz="2400" dirty="0" smtClean="0"/>
              <a:t> the </a:t>
            </a:r>
            <a:r>
              <a:rPr lang="en-IN" sz="2400" b="1" dirty="0" smtClean="0">
                <a:solidFill>
                  <a:srgbClr val="C00000"/>
                </a:solidFill>
              </a:rPr>
              <a:t>strings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That’s because operator 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is overloaded for </a:t>
            </a:r>
            <a:r>
              <a:rPr lang="en-IN" sz="2400" b="1" dirty="0" err="1" smtClean="0">
                <a:solidFill>
                  <a:srgbClr val="C00000"/>
                </a:solidFill>
              </a:rPr>
              <a:t>int</a:t>
            </a:r>
            <a:r>
              <a:rPr lang="en-IN" sz="2400" dirty="0" smtClean="0"/>
              <a:t> class and </a:t>
            </a:r>
            <a:r>
              <a:rPr lang="en-IN" sz="2400" b="1" dirty="0" err="1" smtClean="0">
                <a:solidFill>
                  <a:srgbClr val="C00000"/>
                </a:solidFill>
              </a:rPr>
              <a:t>str</a:t>
            </a:r>
            <a:r>
              <a:rPr lang="en-IN" sz="2400" dirty="0" smtClean="0"/>
              <a:t> class.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What Is 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But we can give </a:t>
            </a:r>
            <a:r>
              <a:rPr lang="en-IN" sz="2400" b="1" dirty="0" smtClean="0">
                <a:solidFill>
                  <a:srgbClr val="7030A0"/>
                </a:solidFill>
              </a:rPr>
              <a:t>extra </a:t>
            </a:r>
            <a:r>
              <a:rPr lang="en-IN" sz="2400" b="1" dirty="0" smtClean="0">
                <a:solidFill>
                  <a:srgbClr val="7030A0"/>
                </a:solidFill>
              </a:rPr>
              <a:t>functionality </a:t>
            </a:r>
            <a:r>
              <a:rPr lang="en-IN" sz="2400" dirty="0" smtClean="0"/>
              <a:t>to this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and use it with </a:t>
            </a:r>
            <a:r>
              <a:rPr lang="en-IN" sz="2400" b="1" dirty="0" smtClean="0">
                <a:solidFill>
                  <a:srgbClr val="00B050"/>
                </a:solidFill>
              </a:rPr>
              <a:t>objects</a:t>
            </a:r>
            <a:r>
              <a:rPr lang="en-IN" sz="2400" dirty="0" smtClean="0"/>
              <a:t> of </a:t>
            </a:r>
            <a:r>
              <a:rPr lang="en-IN" sz="2400" b="1" dirty="0" smtClean="0">
                <a:solidFill>
                  <a:srgbClr val="0070C0"/>
                </a:solidFill>
              </a:rPr>
              <a:t>our </a:t>
            </a:r>
            <a:r>
              <a:rPr lang="en-IN" sz="2400" b="1" dirty="0" smtClean="0">
                <a:solidFill>
                  <a:srgbClr val="0070C0"/>
                </a:solidFill>
              </a:rPr>
              <a:t>own </a:t>
            </a:r>
            <a:r>
              <a:rPr lang="en-IN" sz="2400" b="1" dirty="0" smtClean="0">
                <a:solidFill>
                  <a:srgbClr val="0070C0"/>
                </a:solidFill>
              </a:rPr>
              <a:t>class</a:t>
            </a:r>
            <a:r>
              <a:rPr lang="en-IN" sz="2400" dirty="0" smtClean="0"/>
              <a:t>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method of giving </a:t>
            </a:r>
            <a:r>
              <a:rPr lang="en-IN" sz="2400" b="1" dirty="0" smtClean="0">
                <a:solidFill>
                  <a:srgbClr val="7030A0"/>
                </a:solidFill>
              </a:rPr>
              <a:t>extra </a:t>
            </a:r>
            <a:r>
              <a:rPr lang="en-IN" sz="2400" b="1" dirty="0" smtClean="0">
                <a:solidFill>
                  <a:srgbClr val="7030A0"/>
                </a:solidFill>
              </a:rPr>
              <a:t>functionality </a:t>
            </a:r>
            <a:r>
              <a:rPr lang="en-IN" sz="2400" dirty="0" smtClean="0"/>
              <a:t>to the operators is called </a:t>
            </a:r>
            <a:r>
              <a:rPr lang="en-IN" sz="2400" b="1" dirty="0" smtClean="0">
                <a:solidFill>
                  <a:srgbClr val="C00000"/>
                </a:solidFill>
              </a:rPr>
              <a:t>operator overloading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</a:t>
            </a:r>
            <a:r>
              <a:rPr lang="en-IN" sz="1800" b="1" dirty="0" err="1" smtClean="0">
                <a:solidFill>
                  <a:srgbClr val="002060"/>
                </a:solidFill>
              </a:rPr>
              <a:t>f"x</a:t>
            </a:r>
            <a:r>
              <a:rPr lang="en-IN" sz="1800" b="1" dirty="0" smtClean="0">
                <a:solidFill>
                  <a:srgbClr val="002060"/>
                </a:solidFill>
              </a:rPr>
              <a:t>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self.x</a:t>
            </a:r>
            <a:r>
              <a:rPr lang="en-IN" sz="1800" b="1" dirty="0" smtClean="0">
                <a:solidFill>
                  <a:srgbClr val="002060"/>
                </a:solidFill>
              </a:rPr>
              <a:t>},y={</a:t>
            </a:r>
            <a:r>
              <a:rPr lang="en-IN" sz="1800" b="1" dirty="0" err="1" smtClean="0">
                <a:solidFill>
                  <a:srgbClr val="002060"/>
                </a:solidFill>
              </a:rPr>
              <a:t>self.y</a:t>
            </a:r>
            <a:r>
              <a:rPr lang="en-IN" sz="1800" b="1" dirty="0" smtClean="0">
                <a:solidFill>
                  <a:srgbClr val="002060"/>
                </a:solidFill>
              </a:rPr>
              <a:t>}"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643578"/>
            <a:ext cx="8429684" cy="1000132"/>
          </a:xfrm>
          <a:prstGeom prst="rect">
            <a:avLst/>
          </a:prstGeom>
        </p:spPr>
      </p:pic>
      <p:sp>
        <p:nvSpPr>
          <p:cNvPr id="7" name="Rectangular Callout 6"/>
          <p:cNvSpPr/>
          <p:nvPr/>
        </p:nvSpPr>
        <p:spPr>
          <a:xfrm>
            <a:off x="5643570" y="2928934"/>
            <a:ext cx="3286148" cy="1500198"/>
          </a:xfrm>
          <a:prstGeom prst="wedgeRectCallout">
            <a:avLst>
              <a:gd name="adj1" fmla="val -185020"/>
              <a:gd name="adj2" fmla="val 1847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Why 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did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occur</a:t>
            </a:r>
            <a:r>
              <a:rPr lang="en-US" sz="1600" b="1" dirty="0" smtClean="0"/>
              <a:t>?</a:t>
            </a:r>
          </a:p>
          <a:p>
            <a:pPr algn="ctr"/>
            <a:endParaRPr lang="en-US" sz="1600" b="1" dirty="0" smtClean="0">
              <a:solidFill>
                <a:schemeClr val="bg1"/>
              </a:solidFill>
            </a:endParaRPr>
          </a:p>
          <a:p>
            <a:r>
              <a:rPr lang="en-IN" sz="1600" b="1" dirty="0" err="1" smtClean="0">
                <a:solidFill>
                  <a:srgbClr val="FFFF00"/>
                </a:solidFill>
              </a:rPr>
              <a:t>TypeError</a:t>
            </a:r>
            <a:r>
              <a:rPr lang="en-IN" sz="1600" b="1" dirty="0" smtClean="0"/>
              <a:t> was raised since </a:t>
            </a:r>
            <a:r>
              <a:rPr lang="en-IN" sz="1600" b="1" dirty="0" smtClean="0">
                <a:solidFill>
                  <a:srgbClr val="FFFF00"/>
                </a:solidFill>
              </a:rPr>
              <a:t>Python </a:t>
            </a:r>
            <a:r>
              <a:rPr lang="en-IN" sz="1600" b="1" dirty="0" smtClean="0"/>
              <a:t>didn't know how to </a:t>
            </a:r>
            <a:r>
              <a:rPr lang="en-IN" sz="1600" b="1" dirty="0" smtClean="0">
                <a:solidFill>
                  <a:srgbClr val="FFFF00"/>
                </a:solidFill>
              </a:rPr>
              <a:t>add</a:t>
            </a:r>
            <a:r>
              <a:rPr lang="en-IN" sz="1600" b="1" dirty="0" smtClean="0"/>
              <a:t> two </a:t>
            </a:r>
            <a:r>
              <a:rPr lang="en-IN" sz="1600" b="1" dirty="0" smtClean="0">
                <a:solidFill>
                  <a:srgbClr val="FFFF00"/>
                </a:solidFill>
              </a:rPr>
              <a:t>Point objects </a:t>
            </a:r>
            <a:r>
              <a:rPr lang="en-IN" sz="1600" b="1" dirty="0" smtClean="0"/>
              <a:t>together.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Perform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There is an </a:t>
            </a:r>
            <a:r>
              <a:rPr lang="en-IN" sz="2400" b="1" dirty="0" smtClean="0">
                <a:solidFill>
                  <a:srgbClr val="7030A0"/>
                </a:solidFill>
              </a:rPr>
              <a:t>underlying mechanism </a:t>
            </a:r>
            <a:r>
              <a:rPr lang="en-IN" sz="2400" dirty="0" smtClean="0"/>
              <a:t>related to </a:t>
            </a:r>
            <a:r>
              <a:rPr lang="en-IN" sz="2400" b="1" dirty="0" smtClean="0">
                <a:solidFill>
                  <a:srgbClr val="00B050"/>
                </a:solidFill>
              </a:rPr>
              <a:t>operators </a:t>
            </a:r>
            <a:r>
              <a:rPr lang="en-IN" sz="2400" dirty="0" smtClean="0"/>
              <a:t>in </a:t>
            </a:r>
            <a:r>
              <a:rPr lang="en-IN" sz="2400" b="1" dirty="0" smtClean="0">
                <a:solidFill>
                  <a:srgbClr val="0070C0"/>
                </a:solidFill>
              </a:rPr>
              <a:t>Python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The thing is when we use </a:t>
            </a:r>
            <a:r>
              <a:rPr lang="en-IN" sz="2400" b="1" dirty="0" smtClean="0">
                <a:solidFill>
                  <a:srgbClr val="00B050"/>
                </a:solidFill>
              </a:rPr>
              <a:t>operators</a:t>
            </a:r>
            <a:r>
              <a:rPr lang="en-IN" sz="2400" dirty="0" smtClean="0"/>
              <a:t>, a </a:t>
            </a:r>
            <a:r>
              <a:rPr lang="en-IN" sz="2400" b="1" dirty="0" smtClean="0">
                <a:solidFill>
                  <a:srgbClr val="002060"/>
                </a:solidFill>
              </a:rPr>
              <a:t>special function </a:t>
            </a:r>
            <a:r>
              <a:rPr lang="en-IN" sz="2400" dirty="0" smtClean="0"/>
              <a:t>or </a:t>
            </a:r>
            <a:r>
              <a:rPr lang="en-IN" sz="2400" b="1" dirty="0" smtClean="0">
                <a:solidFill>
                  <a:srgbClr val="002060"/>
                </a:solidFill>
              </a:rPr>
              <a:t>magic function </a:t>
            </a:r>
            <a:r>
              <a:rPr lang="en-IN" sz="2400" dirty="0" smtClean="0"/>
              <a:t>is automatically invoked that is associated with that </a:t>
            </a:r>
            <a:r>
              <a:rPr lang="en-IN" sz="2400" b="1" dirty="0" smtClean="0">
                <a:solidFill>
                  <a:srgbClr val="00B050"/>
                </a:solidFill>
              </a:rPr>
              <a:t>particular operator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How To Perform</a:t>
            </a:r>
            <a:br>
              <a:rPr lang="en-US" sz="2800" b="1" dirty="0" smtClean="0"/>
            </a:br>
            <a:r>
              <a:rPr lang="en-US" sz="2800" b="1" dirty="0" smtClean="0"/>
              <a:t>Operator Overloading?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For example, when we use </a:t>
            </a:r>
            <a:r>
              <a:rPr lang="en-IN" sz="2400" b="1" dirty="0" smtClean="0">
                <a:solidFill>
                  <a:srgbClr val="00B050"/>
                </a:solidFill>
              </a:rPr>
              <a:t>+</a:t>
            </a:r>
            <a:r>
              <a:rPr lang="en-IN" sz="2400" dirty="0" smtClean="0">
                <a:solidFill>
                  <a:srgbClr val="00B050"/>
                </a:solidFill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operator</a:t>
            </a:r>
            <a:r>
              <a:rPr lang="en-IN" sz="2400" dirty="0" smtClean="0"/>
              <a:t>, the magic method </a:t>
            </a:r>
            <a:r>
              <a:rPr lang="en-IN" sz="2400" b="1" dirty="0" smtClean="0">
                <a:solidFill>
                  <a:srgbClr val="0070C0"/>
                </a:solidFill>
              </a:rPr>
              <a:t>__add__</a:t>
            </a:r>
            <a:r>
              <a:rPr lang="en-IN" sz="2400" dirty="0" smtClean="0"/>
              <a:t> is automatically invoked in which the operation for </a:t>
            </a:r>
            <a:r>
              <a:rPr lang="en-IN" sz="2400" b="1" dirty="0" smtClean="0">
                <a:solidFill>
                  <a:srgbClr val="00B050"/>
                </a:solidFill>
              </a:rPr>
              <a:t>+</a:t>
            </a:r>
            <a:r>
              <a:rPr lang="en-IN" sz="2400" dirty="0" smtClean="0">
                <a:solidFill>
                  <a:srgbClr val="00B050"/>
                </a:solidFill>
              </a:rPr>
              <a:t> </a:t>
            </a:r>
            <a:r>
              <a:rPr lang="en-IN" sz="2400" b="1" dirty="0" smtClean="0">
                <a:solidFill>
                  <a:srgbClr val="00B050"/>
                </a:solidFill>
              </a:rPr>
              <a:t>operator</a:t>
            </a:r>
            <a:r>
              <a:rPr lang="en-IN" sz="2400" dirty="0" smtClean="0">
                <a:solidFill>
                  <a:srgbClr val="00B050"/>
                </a:solidFill>
              </a:rPr>
              <a:t> </a:t>
            </a:r>
            <a:r>
              <a:rPr lang="en-IN" sz="2400" dirty="0" smtClean="0"/>
              <a:t>is defined.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So </a:t>
            </a:r>
            <a:r>
              <a:rPr lang="en-IN" sz="2400" b="1" dirty="0" smtClean="0">
                <a:solidFill>
                  <a:srgbClr val="7030A0"/>
                </a:solidFill>
              </a:rPr>
              <a:t>by changing this magic method’s code</a:t>
            </a:r>
            <a:r>
              <a:rPr lang="en-IN" sz="2400" dirty="0" smtClean="0"/>
              <a:t>, we can give extra meaning to the </a:t>
            </a:r>
            <a:r>
              <a:rPr lang="en-IN" sz="2400" b="1" dirty="0" smtClean="0">
                <a:solidFill>
                  <a:srgbClr val="00B050"/>
                </a:solidFill>
              </a:rPr>
              <a:t>+ operator</a:t>
            </a:r>
            <a:r>
              <a:rPr lang="en-IN" sz="2400" dirty="0" smtClean="0"/>
              <a:t>.</a:t>
            </a:r>
          </a:p>
          <a:p>
            <a:endParaRPr lang="en-IN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class Point: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__init__(</a:t>
            </a:r>
            <a:r>
              <a:rPr lang="en-IN" sz="1800" b="1" dirty="0" err="1" smtClean="0">
                <a:solidFill>
                  <a:srgbClr val="C00000"/>
                </a:solidFill>
              </a:rPr>
              <a:t>self,x,y</a:t>
            </a:r>
            <a:r>
              <a:rPr lang="en-IN" sz="18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self.x</a:t>
            </a:r>
            <a:r>
              <a:rPr lang="en-IN" sz="1800" b="1" dirty="0" smtClean="0">
                <a:solidFill>
                  <a:srgbClr val="C00000"/>
                </a:solidFill>
              </a:rPr>
              <a:t>=x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  <a:r>
              <a:rPr lang="en-IN" sz="1800" b="1" dirty="0" err="1" smtClean="0">
                <a:solidFill>
                  <a:srgbClr val="C00000"/>
                </a:solidFill>
              </a:rPr>
              <a:t>self.y</a:t>
            </a:r>
            <a:r>
              <a:rPr lang="en-IN" sz="1800" b="1" dirty="0" smtClean="0">
                <a:solidFill>
                  <a:srgbClr val="C00000"/>
                </a:solidFill>
              </a:rPr>
              <a:t>=y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</a:t>
            </a:r>
            <a:r>
              <a:rPr lang="en-IN" sz="1800" b="1" dirty="0" smtClean="0">
                <a:solidFill>
                  <a:srgbClr val="002060"/>
                </a:solidFill>
              </a:rPr>
              <a:t>def __add__(</a:t>
            </a:r>
            <a:r>
              <a:rPr lang="en-IN" sz="1800" b="1" dirty="0" err="1" smtClean="0">
                <a:solidFill>
                  <a:srgbClr val="002060"/>
                </a:solidFill>
              </a:rPr>
              <a:t>self,other</a:t>
            </a:r>
            <a:r>
              <a:rPr lang="en-IN" sz="1800" b="1" dirty="0" smtClean="0">
                <a:solidFill>
                  <a:srgbClr val="002060"/>
                </a:solidFill>
              </a:rPr>
              <a:t>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x=</a:t>
            </a:r>
            <a:r>
              <a:rPr lang="en-IN" sz="1800" b="1" dirty="0" err="1" smtClean="0">
                <a:solidFill>
                  <a:srgbClr val="002060"/>
                </a:solidFill>
              </a:rPr>
              <a:t>self.x+other.x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y=</a:t>
            </a:r>
            <a:r>
              <a:rPr lang="en-IN" sz="1800" b="1" dirty="0" err="1" smtClean="0">
                <a:solidFill>
                  <a:srgbClr val="002060"/>
                </a:solidFill>
              </a:rPr>
              <a:t>self.y+other.y</a:t>
            </a:r>
            <a:endParaRPr lang="en-IN" sz="1800" b="1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p=Point(</a:t>
            </a:r>
            <a:r>
              <a:rPr lang="en-IN" sz="1800" b="1" dirty="0" err="1" smtClean="0">
                <a:solidFill>
                  <a:srgbClr val="002060"/>
                </a:solidFill>
              </a:rPr>
              <a:t>x,y</a:t>
            </a:r>
            <a:r>
              <a:rPr lang="en-IN" sz="1800" b="1" dirty="0" smtClean="0">
                <a:solidFill>
                  <a:srgbClr val="002060"/>
                </a:solidFill>
              </a:rPr>
              <a:t>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002060"/>
                </a:solidFill>
              </a:rPr>
              <a:t>		return p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def __</a:t>
            </a:r>
            <a:r>
              <a:rPr lang="en-IN" sz="1800" b="1" dirty="0" err="1" smtClean="0">
                <a:solidFill>
                  <a:srgbClr val="C00000"/>
                </a:solidFill>
              </a:rPr>
              <a:t>str</a:t>
            </a:r>
            <a:r>
              <a:rPr lang="en-IN" sz="1800" b="1" dirty="0" smtClean="0">
                <a:solidFill>
                  <a:srgbClr val="C00000"/>
                </a:solidFill>
              </a:rPr>
              <a:t>__(self):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		return </a:t>
            </a:r>
            <a:r>
              <a:rPr lang="en-IN" sz="1800" b="1" dirty="0" err="1" smtClean="0">
                <a:solidFill>
                  <a:srgbClr val="C00000"/>
                </a:solidFill>
              </a:rPr>
              <a:t>f"x</a:t>
            </a:r>
            <a:r>
              <a:rPr lang="en-IN" sz="1800" b="1" dirty="0" smtClean="0">
                <a:solidFill>
                  <a:srgbClr val="C00000"/>
                </a:solidFill>
              </a:rPr>
              <a:t>={</a:t>
            </a:r>
            <a:r>
              <a:rPr lang="en-IN" sz="1800" b="1" dirty="0" err="1" smtClean="0">
                <a:solidFill>
                  <a:srgbClr val="C00000"/>
                </a:solidFill>
              </a:rPr>
              <a:t>self.x</a:t>
            </a:r>
            <a:r>
              <a:rPr lang="en-IN" sz="1800" b="1" dirty="0" smtClean="0">
                <a:solidFill>
                  <a:srgbClr val="C00000"/>
                </a:solidFill>
              </a:rPr>
              <a:t>},y={</a:t>
            </a:r>
            <a:r>
              <a:rPr lang="en-IN" sz="1800" b="1" dirty="0" err="1" smtClean="0">
                <a:solidFill>
                  <a:srgbClr val="C00000"/>
                </a:solidFill>
              </a:rPr>
              <a:t>self.y</a:t>
            </a:r>
            <a:r>
              <a:rPr lang="en-IN" sz="1800" b="1" dirty="0" smtClean="0">
                <a:solidFill>
                  <a:srgbClr val="C00000"/>
                </a:solidFill>
              </a:rPr>
              <a:t>}“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p1=Point(10,20)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p2=Point(30,40)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p3=p1+p2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7030A0"/>
                </a:solidFill>
              </a:rPr>
              <a:t>print(p3)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opov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72206"/>
            <a:ext cx="2223892" cy="2857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Explanation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 smtClean="0"/>
              <a:t>When we wrote </a:t>
            </a:r>
            <a:r>
              <a:rPr lang="en-IN" sz="2400" b="1" dirty="0" smtClean="0">
                <a:solidFill>
                  <a:srgbClr val="00B050"/>
                </a:solidFill>
              </a:rPr>
              <a:t>p1 + p2</a:t>
            </a:r>
            <a:r>
              <a:rPr lang="en-IN" sz="2400" dirty="0" smtClean="0"/>
              <a:t>, then </a:t>
            </a:r>
            <a:r>
              <a:rPr lang="en-IN" sz="2400" b="1" dirty="0" smtClean="0">
                <a:solidFill>
                  <a:srgbClr val="0070C0"/>
                </a:solidFill>
              </a:rPr>
              <a:t>Python</a:t>
            </a:r>
            <a:r>
              <a:rPr lang="en-IN" sz="2400" dirty="0" smtClean="0"/>
              <a:t> did the following:</a:t>
            </a:r>
          </a:p>
          <a:p>
            <a:pPr lvl="1"/>
            <a:endParaRPr lang="en-IN" sz="1900" dirty="0" smtClean="0"/>
          </a:p>
          <a:p>
            <a:pPr lvl="1"/>
            <a:endParaRPr lang="en-IN" sz="1900" dirty="0" smtClean="0"/>
          </a:p>
          <a:p>
            <a:pPr lvl="1"/>
            <a:r>
              <a:rPr lang="en-IN" sz="2000" dirty="0" smtClean="0"/>
              <a:t>It searched for the magic method </a:t>
            </a:r>
            <a:r>
              <a:rPr lang="en-IN" sz="2000" b="1" dirty="0" smtClean="0">
                <a:solidFill>
                  <a:srgbClr val="7030A0"/>
                </a:solidFill>
              </a:rPr>
              <a:t>__add__() </a:t>
            </a:r>
            <a:r>
              <a:rPr lang="en-IN" sz="2000" dirty="0" smtClean="0"/>
              <a:t>in our </a:t>
            </a:r>
            <a:r>
              <a:rPr lang="en-IN" sz="2000" b="1" dirty="0" smtClean="0">
                <a:solidFill>
                  <a:srgbClr val="0070C0"/>
                </a:solidFill>
              </a:rPr>
              <a:t>Point</a:t>
            </a:r>
            <a:r>
              <a:rPr lang="en-IN" sz="2000" dirty="0" smtClean="0"/>
              <a:t> class since the left side operand i.e. </a:t>
            </a:r>
            <a:r>
              <a:rPr lang="en-IN" sz="2000" b="1" dirty="0" smtClean="0">
                <a:solidFill>
                  <a:srgbClr val="00B050"/>
                </a:solidFill>
              </a:rPr>
              <a:t>p1</a:t>
            </a:r>
            <a:r>
              <a:rPr lang="en-IN" sz="2000" dirty="0" smtClean="0">
                <a:solidFill>
                  <a:srgbClr val="00B050"/>
                </a:solidFill>
              </a:rPr>
              <a:t> </a:t>
            </a:r>
            <a:r>
              <a:rPr lang="en-IN" sz="2000" dirty="0" smtClean="0"/>
              <a:t>is of </a:t>
            </a:r>
            <a:r>
              <a:rPr lang="en-IN" sz="2000" b="1" dirty="0" smtClean="0">
                <a:solidFill>
                  <a:srgbClr val="0070C0"/>
                </a:solidFill>
              </a:rPr>
              <a:t>Point</a:t>
            </a:r>
            <a:r>
              <a:rPr lang="en-IN" sz="2000" dirty="0" smtClean="0"/>
              <a:t> class.</a:t>
            </a:r>
          </a:p>
          <a:p>
            <a:pPr lvl="1"/>
            <a:endParaRPr lang="en-IN" sz="2000" dirty="0" smtClean="0"/>
          </a:p>
          <a:p>
            <a:pPr lvl="1"/>
            <a:endParaRPr lang="en-IN" sz="2000" dirty="0" smtClean="0"/>
          </a:p>
          <a:p>
            <a:pPr lvl="1"/>
            <a:r>
              <a:rPr lang="en-IN" sz="2000" dirty="0" smtClean="0"/>
              <a:t>After finding </a:t>
            </a:r>
            <a:r>
              <a:rPr lang="en-IN" sz="2000" b="1" dirty="0" smtClean="0">
                <a:solidFill>
                  <a:srgbClr val="7030A0"/>
                </a:solidFill>
              </a:rPr>
              <a:t>__add___() </a:t>
            </a:r>
            <a:r>
              <a:rPr lang="en-IN" sz="2000" dirty="0" smtClean="0"/>
              <a:t>in our class </a:t>
            </a:r>
            <a:r>
              <a:rPr lang="en-IN" sz="2000" b="1" dirty="0" smtClean="0">
                <a:solidFill>
                  <a:srgbClr val="0070C0"/>
                </a:solidFill>
              </a:rPr>
              <a:t>Python</a:t>
            </a:r>
            <a:r>
              <a:rPr lang="en-IN" sz="2000" dirty="0" smtClean="0"/>
              <a:t> </a:t>
            </a:r>
            <a:r>
              <a:rPr lang="en-IN" sz="2000" b="1" dirty="0" smtClean="0">
                <a:solidFill>
                  <a:srgbClr val="002060"/>
                </a:solidFill>
              </a:rPr>
              <a:t>converted </a:t>
            </a:r>
            <a:r>
              <a:rPr lang="en-IN" sz="2000" dirty="0" smtClean="0"/>
              <a:t>our statement </a:t>
            </a:r>
            <a:r>
              <a:rPr lang="en-IN" sz="2000" b="1" dirty="0" smtClean="0">
                <a:solidFill>
                  <a:srgbClr val="00B050"/>
                </a:solidFill>
              </a:rPr>
              <a:t>p1+p2</a:t>
            </a:r>
            <a:r>
              <a:rPr lang="en-IN" sz="2000" dirty="0" smtClean="0"/>
              <a:t> to </a:t>
            </a:r>
            <a:r>
              <a:rPr lang="en-IN" sz="2000" b="1" dirty="0" smtClean="0">
                <a:solidFill>
                  <a:srgbClr val="C00000"/>
                </a:solidFill>
              </a:rPr>
              <a:t>p1.__add__(p2) </a:t>
            </a:r>
            <a:r>
              <a:rPr lang="en-IN" sz="2000" dirty="0" smtClean="0"/>
              <a:t>which in turn is  </a:t>
            </a:r>
            <a:r>
              <a:rPr lang="en-IN" sz="2000" b="1" dirty="0" err="1" smtClean="0">
                <a:solidFill>
                  <a:srgbClr val="C00000"/>
                </a:solidFill>
              </a:rPr>
              <a:t>Point.__add</a:t>
            </a:r>
            <a:r>
              <a:rPr lang="en-IN" sz="2000" b="1" dirty="0" smtClean="0">
                <a:solidFill>
                  <a:srgbClr val="C00000"/>
                </a:solidFill>
              </a:rPr>
              <a:t>__(p1,p2)</a:t>
            </a:r>
            <a:r>
              <a:rPr lang="en-IN" sz="2000" dirty="0" smtClean="0"/>
              <a:t>.</a:t>
            </a:r>
          </a:p>
          <a:p>
            <a:pPr lvl="1"/>
            <a:endParaRPr lang="en-IN" sz="2000" dirty="0" smtClean="0"/>
          </a:p>
          <a:p>
            <a:pPr lvl="1"/>
            <a:r>
              <a:rPr lang="en-US" sz="2000" dirty="0" smtClean="0"/>
              <a:t>So </a:t>
            </a:r>
            <a:r>
              <a:rPr lang="en-US" sz="2000" b="1" dirty="0" smtClean="0">
                <a:solidFill>
                  <a:srgbClr val="00B050"/>
                </a:solidFill>
              </a:rPr>
              <a:t>p1</a:t>
            </a:r>
            <a:r>
              <a:rPr lang="en-US" sz="2000" dirty="0" smtClean="0"/>
              <a:t> is passed as </a:t>
            </a:r>
            <a:r>
              <a:rPr lang="en-US" sz="2000" b="1" dirty="0" smtClean="0">
                <a:solidFill>
                  <a:srgbClr val="7030A0"/>
                </a:solidFill>
              </a:rPr>
              <a:t>self</a:t>
            </a:r>
            <a:r>
              <a:rPr lang="en-US" sz="2000" dirty="0" smtClean="0"/>
              <a:t> and </a:t>
            </a:r>
            <a:r>
              <a:rPr lang="en-US" sz="2000" b="1" dirty="0" smtClean="0">
                <a:solidFill>
                  <a:srgbClr val="00B050"/>
                </a:solidFill>
              </a:rPr>
              <a:t>p2</a:t>
            </a:r>
            <a:r>
              <a:rPr lang="en-US" sz="2000" dirty="0" smtClean="0"/>
              <a:t> is passed to </a:t>
            </a:r>
            <a:r>
              <a:rPr lang="en-US" sz="2000" b="1" dirty="0" smtClean="0">
                <a:solidFill>
                  <a:srgbClr val="7030A0"/>
                </a:solidFill>
              </a:rPr>
              <a:t>other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Finally </a:t>
            </a:r>
            <a:r>
              <a:rPr lang="en-US" sz="2000" b="1" dirty="0" smtClean="0">
                <a:solidFill>
                  <a:srgbClr val="C00000"/>
                </a:solidFill>
              </a:rPr>
              <a:t>addition was done </a:t>
            </a:r>
            <a:r>
              <a:rPr lang="en-US" sz="2000" dirty="0" smtClean="0"/>
              <a:t>and a new object </a:t>
            </a:r>
            <a:r>
              <a:rPr lang="en-US" sz="2000" b="1" dirty="0" smtClean="0">
                <a:solidFill>
                  <a:srgbClr val="00B050"/>
                </a:solidFill>
              </a:rPr>
              <a:t>p</a:t>
            </a:r>
            <a:r>
              <a:rPr lang="en-US" sz="2000" dirty="0" smtClean="0"/>
              <a:t> was returned which was copied to </a:t>
            </a:r>
            <a:r>
              <a:rPr lang="en-US" sz="2000" b="1" dirty="0" smtClean="0">
                <a:solidFill>
                  <a:srgbClr val="00B050"/>
                </a:solidFill>
              </a:rPr>
              <a:t>p3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1900" b="1" dirty="0" smtClean="0">
              <a:solidFill>
                <a:srgbClr val="C00000"/>
              </a:solidFill>
            </a:endParaRPr>
          </a:p>
          <a:p>
            <a:pPr lvl="1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13941</TotalTime>
  <Words>1154</Words>
  <Application>Microsoft Office PowerPoint</Application>
  <PresentationFormat>On-screen Show (4:3)</PresentationFormat>
  <Paragraphs>573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Slide 1</vt:lpstr>
      <vt:lpstr>Today’s Agenda</vt:lpstr>
      <vt:lpstr> What Is  Operator Overloading?</vt:lpstr>
      <vt:lpstr> What Is  Operator Overloading?</vt:lpstr>
      <vt:lpstr> Guess The Output ?</vt:lpstr>
      <vt:lpstr> How To Perform Operator Overloading?</vt:lpstr>
      <vt:lpstr> How To Perform Operator Overloading?</vt:lpstr>
      <vt:lpstr> Example</vt:lpstr>
      <vt:lpstr> Explanation</vt:lpstr>
      <vt:lpstr> Guess The Output</vt:lpstr>
      <vt:lpstr>Exercise</vt:lpstr>
      <vt:lpstr>Solution</vt:lpstr>
      <vt:lpstr>Guess The Output ?</vt:lpstr>
      <vt:lpstr>Solution</vt:lpstr>
      <vt:lpstr> List Of Arithmetic Operator For Overloading</vt:lpstr>
      <vt:lpstr>Exercise</vt:lpstr>
      <vt:lpstr>Solution</vt:lpstr>
      <vt:lpstr>Guess The Output ?</vt:lpstr>
      <vt:lpstr> Why Did TypeError Occur ? </vt:lpstr>
      <vt:lpstr> What Is The Solution To This  Problem ?</vt:lpstr>
      <vt:lpstr> What Is The Solution To This  Problem ?</vt:lpstr>
      <vt:lpstr> What Is The Solution To This  Problem ?</vt:lpstr>
      <vt:lpstr> Reflected Operators</vt:lpstr>
      <vt:lpstr>Modified Example</vt:lpstr>
      <vt:lpstr> List Of Relational Operator For Overloading</vt:lpstr>
      <vt:lpstr>Exercise</vt:lpstr>
      <vt:lpstr>Solution</vt:lpstr>
      <vt:lpstr> List Of  Shorthand Operator For Overloading</vt:lpstr>
      <vt:lpstr> List Of  Special Functions/Operators For Overloading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1685</cp:revision>
  <dcterms:created xsi:type="dcterms:W3CDTF">2015-12-21T13:46:48Z</dcterms:created>
  <dcterms:modified xsi:type="dcterms:W3CDTF">2020-05-05T08:22:30Z</dcterms:modified>
</cp:coreProperties>
</file>