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1477" r:id="rId4"/>
    <p:sldId id="1355" r:id="rId5"/>
    <p:sldId id="1476" r:id="rId6"/>
    <p:sldId id="1443" r:id="rId7"/>
    <p:sldId id="1444" r:id="rId8"/>
    <p:sldId id="1445" r:id="rId9"/>
    <p:sldId id="1446" r:id="rId10"/>
    <p:sldId id="1451" r:id="rId11"/>
    <p:sldId id="1447" r:id="rId12"/>
    <p:sldId id="1448" r:id="rId13"/>
    <p:sldId id="1449" r:id="rId14"/>
    <p:sldId id="1450" r:id="rId15"/>
    <p:sldId id="1453" r:id="rId16"/>
    <p:sldId id="1452" r:id="rId17"/>
    <p:sldId id="14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</a:t>
            </a:r>
            <a:r>
              <a:rPr lang="en-US" sz="4400" smtClean="0">
                <a:solidFill>
                  <a:srgbClr val="FF0000"/>
                </a:solidFill>
              </a:rPr>
              <a:t>49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DBMS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50070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Some Popular DBMS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Some of the most popular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r>
              <a:rPr lang="en-US" sz="2400" dirty="0" smtClean="0"/>
              <a:t> are: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Oracle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MySQL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MS SQL Server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SQLite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PostgreSQL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IBM DB2</a:t>
            </a:r>
          </a:p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and many more</a:t>
            </a: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Market Leader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SQL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SQL</a:t>
            </a:r>
            <a:r>
              <a:rPr lang="en-IN" sz="2400" dirty="0" smtClean="0"/>
              <a:t> is an abbreviation for “</a:t>
            </a:r>
            <a:r>
              <a:rPr lang="en-IN" sz="2400" b="1" dirty="0" smtClean="0">
                <a:solidFill>
                  <a:srgbClr val="C00000"/>
                </a:solidFill>
              </a:rPr>
              <a:t>Structured Query Language</a:t>
            </a:r>
            <a:r>
              <a:rPr lang="en-IN" sz="2400" dirty="0" smtClean="0"/>
              <a:t>”.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a language used by </a:t>
            </a:r>
            <a:r>
              <a:rPr lang="en-IN" sz="2400" b="1" dirty="0" smtClean="0">
                <a:solidFill>
                  <a:srgbClr val="7030A0"/>
                </a:solidFill>
              </a:rPr>
              <a:t>EVERY DBMS </a:t>
            </a:r>
            <a:r>
              <a:rPr lang="en-IN" sz="2400" dirty="0" smtClean="0"/>
              <a:t>to interact with the database.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provides us </a:t>
            </a:r>
            <a:r>
              <a:rPr lang="en-IN" sz="2400" b="1" dirty="0" smtClean="0">
                <a:solidFill>
                  <a:srgbClr val="7030A0"/>
                </a:solidFill>
              </a:rPr>
              <a:t>COMMANDS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inserting data </a:t>
            </a:r>
            <a:r>
              <a:rPr lang="en-IN" sz="2400" dirty="0" smtClean="0"/>
              <a:t>to a database, </a:t>
            </a:r>
            <a:r>
              <a:rPr lang="en-IN" sz="2400" b="1" dirty="0" smtClean="0">
                <a:solidFill>
                  <a:srgbClr val="C00000"/>
                </a:solidFill>
              </a:rPr>
              <a:t>selecting data </a:t>
            </a:r>
            <a:r>
              <a:rPr lang="en-IN" sz="2400" dirty="0" smtClean="0"/>
              <a:t>from the database and </a:t>
            </a:r>
            <a:r>
              <a:rPr lang="en-IN" sz="2400" b="1" dirty="0" smtClean="0">
                <a:solidFill>
                  <a:srgbClr val="C00000"/>
                </a:solidFill>
              </a:rPr>
              <a:t>modifying data</a:t>
            </a:r>
            <a:r>
              <a:rPr lang="en-IN" sz="2400" dirty="0" smtClean="0"/>
              <a:t> in the database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Pictorial View Of SQL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001156" cy="550070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Database Programming </a:t>
            </a:r>
            <a:br>
              <a:rPr lang="en-US" sz="2800" b="1" dirty="0" smtClean="0"/>
            </a:br>
            <a:r>
              <a:rPr lang="en-US" sz="2800" b="1" dirty="0" smtClean="0"/>
              <a:t>In Python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wonderfully able to interact with </a:t>
            </a:r>
            <a:r>
              <a:rPr lang="en-IN" sz="2400" b="1" dirty="0" smtClean="0">
                <a:solidFill>
                  <a:srgbClr val="C00000"/>
                </a:solidFill>
              </a:rPr>
              <a:t>databases</a:t>
            </a:r>
            <a:r>
              <a:rPr lang="en-IN" sz="2400" dirty="0" smtClean="0"/>
              <a:t>, and this is what we will learn in this chapter.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Advantages:</a:t>
            </a:r>
          </a:p>
          <a:p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Platform-independent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Faster and more efficient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Easy to migrate and port database application interfaces</a:t>
            </a:r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2786058"/>
            <a:ext cx="4267200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Python Connects </a:t>
            </a:r>
            <a:br>
              <a:rPr lang="en-US" sz="2800" b="1" dirty="0" smtClean="0"/>
            </a:br>
            <a:r>
              <a:rPr lang="en-US" sz="2800" b="1" dirty="0" smtClean="0"/>
              <a:t>To Database?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uses the </a:t>
            </a:r>
            <a:r>
              <a:rPr lang="en-IN" sz="2400" b="1" i="1" u="sng" dirty="0" smtClean="0">
                <a:solidFill>
                  <a:srgbClr val="C00000"/>
                </a:solidFill>
              </a:rPr>
              <a:t>Python Database API</a:t>
            </a:r>
            <a:r>
              <a:rPr lang="en-IN" sz="2400" dirty="0" smtClean="0"/>
              <a:t> in order to interact with databases.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API</a:t>
            </a:r>
            <a:r>
              <a:rPr lang="en-US" sz="2400" dirty="0" smtClean="0"/>
              <a:t> stands for </a:t>
            </a:r>
            <a:r>
              <a:rPr lang="en-US" sz="2400" b="1" dirty="0" smtClean="0">
                <a:solidFill>
                  <a:srgbClr val="C00000"/>
                </a:solidFill>
              </a:rPr>
              <a:t>Application Programming Interface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It is a </a:t>
            </a:r>
            <a:r>
              <a:rPr lang="en-US" sz="2400" b="1" dirty="0" smtClean="0">
                <a:solidFill>
                  <a:srgbClr val="C00000"/>
                </a:solidFill>
              </a:rPr>
              <a:t>set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C00000"/>
                </a:solidFill>
              </a:rPr>
              <a:t>predefined functions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classes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/>
              <a:t> given by the </a:t>
            </a:r>
            <a:r>
              <a:rPr lang="en-US" sz="2400" b="1" dirty="0" smtClean="0">
                <a:solidFill>
                  <a:srgbClr val="C00000"/>
                </a:solidFill>
              </a:rPr>
              <a:t>language</a:t>
            </a:r>
            <a:r>
              <a:rPr lang="en-US" sz="2400" dirty="0" smtClean="0"/>
              <a:t> for a </a:t>
            </a:r>
            <a:r>
              <a:rPr lang="en-US" sz="2400" b="1" dirty="0" smtClean="0">
                <a:solidFill>
                  <a:srgbClr val="C00000"/>
                </a:solidFill>
              </a:rPr>
              <a:t>particular task </a:t>
            </a:r>
            <a:r>
              <a:rPr lang="en-US" sz="2400" dirty="0" smtClean="0"/>
              <a:t>and </a:t>
            </a:r>
            <a:r>
              <a:rPr lang="en-US" sz="2400" smtClean="0"/>
              <a:t>the programmer </a:t>
            </a:r>
            <a:r>
              <a:rPr lang="en-US" sz="2400" dirty="0" smtClean="0"/>
              <a:t>can use it whenever he wants to perform that task in his code.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Python Connects </a:t>
            </a:r>
            <a:br>
              <a:rPr lang="en-US" sz="2800" b="1" dirty="0" smtClean="0"/>
            </a:br>
            <a:r>
              <a:rPr lang="en-US" sz="2800" b="1" dirty="0" smtClean="0"/>
              <a:t>To Database?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i="1" u="sng" dirty="0" smtClean="0">
                <a:solidFill>
                  <a:srgbClr val="C00000"/>
                </a:solidFill>
              </a:rPr>
              <a:t>Python Database API</a:t>
            </a:r>
            <a:r>
              <a:rPr lang="en-IN" sz="2400" dirty="0" smtClean="0"/>
              <a:t> allows us to handle  </a:t>
            </a:r>
            <a:r>
              <a:rPr lang="en-IN" sz="2400" b="1" dirty="0" smtClean="0">
                <a:solidFill>
                  <a:srgbClr val="7030A0"/>
                </a:solidFill>
              </a:rPr>
              <a:t>different database management systems</a:t>
            </a:r>
            <a:r>
              <a:rPr lang="en-IN" sz="2400" dirty="0" smtClean="0"/>
              <a:t> (DBMS) in our </a:t>
            </a:r>
            <a:r>
              <a:rPr lang="en-IN" sz="2400" b="1" dirty="0" smtClean="0">
                <a:solidFill>
                  <a:srgbClr val="C00000"/>
                </a:solidFill>
              </a:rPr>
              <a:t>Python code</a:t>
            </a:r>
            <a:r>
              <a:rPr lang="en-IN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However the </a:t>
            </a:r>
            <a:r>
              <a:rPr lang="en-US" sz="2400" b="1" u="sng" dirty="0" smtClean="0">
                <a:solidFill>
                  <a:srgbClr val="002060"/>
                </a:solidFill>
              </a:rPr>
              <a:t>steps at the code level remain altogether same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That is using the same steps we can connect to </a:t>
            </a:r>
            <a:r>
              <a:rPr lang="en-US" sz="2400" b="1" dirty="0" smtClean="0">
                <a:solidFill>
                  <a:srgbClr val="C00000"/>
                </a:solidFill>
              </a:rPr>
              <a:t>Oracle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C00000"/>
                </a:solidFill>
              </a:rPr>
              <a:t>MySQL</a:t>
            </a:r>
            <a:r>
              <a:rPr lang="en-US" sz="2400" dirty="0" smtClean="0"/>
              <a:t> or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dirty="0" smtClean="0"/>
              <a:t> or any other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Programming In Python-I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Data And Database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DBMS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SQL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How To Configure Our System For Database Programming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Before we learn about </a:t>
            </a:r>
            <a:r>
              <a:rPr lang="en-IN" sz="2400" b="1" dirty="0" smtClean="0">
                <a:solidFill>
                  <a:srgbClr val="C00000"/>
                </a:solidFill>
              </a:rPr>
              <a:t>Database Programming In Python</a:t>
            </a:r>
            <a:r>
              <a:rPr lang="en-IN" sz="2400" dirty="0" smtClean="0"/>
              <a:t>, let's  first understand - 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What is Data?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What is Database ?</a:t>
            </a:r>
            <a:endParaRPr lang="en-IN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</a:t>
            </a: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What is Data?</a:t>
            </a:r>
          </a:p>
          <a:p>
            <a:endParaRPr lang="en-US" sz="2400" b="1" dirty="0" smtClean="0"/>
          </a:p>
          <a:p>
            <a:pPr lvl="1"/>
            <a:r>
              <a:rPr lang="en-IN" sz="1900" dirty="0" smtClean="0"/>
              <a:t>In simple words </a:t>
            </a:r>
            <a:r>
              <a:rPr lang="en-IN" sz="1900" b="1" dirty="0" smtClean="0">
                <a:solidFill>
                  <a:srgbClr val="C00000"/>
                </a:solidFill>
              </a:rPr>
              <a:t>data</a:t>
            </a:r>
            <a:r>
              <a:rPr lang="en-IN" sz="1900" dirty="0" smtClean="0"/>
              <a:t> can be </a:t>
            </a:r>
            <a:r>
              <a:rPr lang="en-IN" sz="1900" b="1" dirty="0" smtClean="0">
                <a:solidFill>
                  <a:srgbClr val="C00000"/>
                </a:solidFill>
              </a:rPr>
              <a:t>facts</a:t>
            </a:r>
            <a:r>
              <a:rPr lang="en-IN" sz="1900" dirty="0" smtClean="0"/>
              <a:t> or </a:t>
            </a:r>
            <a:r>
              <a:rPr lang="en-IN" sz="1900" b="1" dirty="0" smtClean="0">
                <a:solidFill>
                  <a:srgbClr val="C00000"/>
                </a:solidFill>
              </a:rPr>
              <a:t>information.</a:t>
            </a:r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For example </a:t>
            </a:r>
            <a:r>
              <a:rPr lang="en-IN" sz="1900" b="1" dirty="0" smtClean="0">
                <a:solidFill>
                  <a:srgbClr val="7030A0"/>
                </a:solidFill>
              </a:rPr>
              <a:t>your name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7030A0"/>
                </a:solidFill>
              </a:rPr>
              <a:t>population </a:t>
            </a:r>
            <a:r>
              <a:rPr lang="en-IN" sz="1900" dirty="0" smtClean="0"/>
              <a:t>of a </a:t>
            </a:r>
            <a:r>
              <a:rPr lang="en-IN" sz="1900" b="1" dirty="0" smtClean="0">
                <a:solidFill>
                  <a:srgbClr val="7030A0"/>
                </a:solidFill>
              </a:rPr>
              <a:t>country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names </a:t>
            </a:r>
            <a:r>
              <a:rPr lang="en-IN" sz="1900" dirty="0" smtClean="0"/>
              <a:t>of political parties in your </a:t>
            </a:r>
            <a:r>
              <a:rPr lang="en-IN" sz="1900" b="1" dirty="0" smtClean="0">
                <a:solidFill>
                  <a:srgbClr val="7030A0"/>
                </a:solidFill>
              </a:rPr>
              <a:t>country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today’s temperature </a:t>
            </a:r>
            <a:r>
              <a:rPr lang="en-IN" sz="1900" dirty="0" smtClean="0"/>
              <a:t>etc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 </a:t>
            </a:r>
            <a:r>
              <a:rPr lang="en-IN" sz="1900" b="1" dirty="0" smtClean="0">
                <a:solidFill>
                  <a:srgbClr val="7030A0"/>
                </a:solidFill>
              </a:rPr>
              <a:t>picture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image</a:t>
            </a:r>
            <a:r>
              <a:rPr lang="en-IN" sz="1900" dirty="0" smtClean="0"/>
              <a:t> , </a:t>
            </a:r>
            <a:r>
              <a:rPr lang="en-IN" sz="1900" b="1" dirty="0" smtClean="0">
                <a:solidFill>
                  <a:srgbClr val="7030A0"/>
                </a:solidFill>
              </a:rPr>
              <a:t>file</a:t>
            </a:r>
            <a:r>
              <a:rPr lang="en-IN" sz="1900" dirty="0" smtClean="0"/>
              <a:t> , </a:t>
            </a:r>
            <a:r>
              <a:rPr lang="en-IN" sz="1900" b="1" dirty="0" err="1" smtClean="0">
                <a:solidFill>
                  <a:srgbClr val="7030A0"/>
                </a:solidFill>
              </a:rPr>
              <a:t>pdf</a:t>
            </a:r>
            <a:r>
              <a:rPr lang="en-IN" sz="1900" dirty="0" smtClean="0"/>
              <a:t> etc can also be considered data.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 </a:t>
            </a:r>
            <a:r>
              <a:rPr lang="en-US" sz="2800" b="1" dirty="0" smtClean="0"/>
              <a:t>Introduction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What is a Database?</a:t>
            </a:r>
          </a:p>
          <a:p>
            <a:pPr lvl="1"/>
            <a:r>
              <a:rPr lang="en-IN" sz="1800" dirty="0" smtClean="0"/>
              <a:t>A </a:t>
            </a:r>
            <a:r>
              <a:rPr lang="en-IN" sz="1800" b="1" dirty="0" smtClean="0">
                <a:solidFill>
                  <a:srgbClr val="C00000"/>
                </a:solidFill>
              </a:rPr>
              <a:t>database</a:t>
            </a:r>
            <a:r>
              <a:rPr lang="en-IN" sz="1800" dirty="0" smtClean="0"/>
              <a:t> is a </a:t>
            </a:r>
            <a:r>
              <a:rPr lang="en-IN" sz="1800" b="1" dirty="0" smtClean="0">
                <a:solidFill>
                  <a:srgbClr val="0070C0"/>
                </a:solidFill>
              </a:rPr>
              <a:t>collection </a:t>
            </a:r>
            <a:r>
              <a:rPr lang="en-IN" sz="1800" dirty="0" smtClean="0"/>
              <a:t>of </a:t>
            </a:r>
            <a:r>
              <a:rPr lang="en-IN" sz="1800" b="1" u="sng" dirty="0" smtClean="0">
                <a:solidFill>
                  <a:srgbClr val="C00000"/>
                </a:solidFill>
              </a:rPr>
              <a:t>inter-related</a:t>
            </a:r>
            <a:r>
              <a:rPr lang="en-IN" sz="1800" dirty="0" smtClean="0"/>
              <a:t> </a:t>
            </a:r>
            <a:r>
              <a:rPr lang="en-IN" sz="1800" b="1" u="sng" dirty="0" smtClean="0">
                <a:solidFill>
                  <a:srgbClr val="C00000"/>
                </a:solidFill>
              </a:rPr>
              <a:t>data</a:t>
            </a:r>
            <a:r>
              <a:rPr lang="en-IN" sz="1800" dirty="0" smtClean="0"/>
              <a:t> or </a:t>
            </a:r>
            <a:r>
              <a:rPr lang="en-IN" sz="1800" b="1" dirty="0" smtClean="0">
                <a:solidFill>
                  <a:srgbClr val="C00000"/>
                </a:solidFill>
              </a:rPr>
              <a:t>information</a:t>
            </a:r>
            <a:r>
              <a:rPr lang="en-IN" sz="1800" dirty="0" smtClean="0"/>
              <a:t> that is organized so that it can easily be </a:t>
            </a:r>
            <a:r>
              <a:rPr lang="en-IN" sz="1800" b="1" dirty="0" smtClean="0">
                <a:solidFill>
                  <a:srgbClr val="7030A0"/>
                </a:solidFill>
              </a:rPr>
              <a:t>accessed</a:t>
            </a:r>
            <a:r>
              <a:rPr lang="en-IN" sz="1800" dirty="0" smtClean="0"/>
              <a:t>, </a:t>
            </a:r>
            <a:r>
              <a:rPr lang="en-IN" sz="1800" b="1" dirty="0" smtClean="0">
                <a:solidFill>
                  <a:srgbClr val="7030A0"/>
                </a:solidFill>
              </a:rPr>
              <a:t>managed</a:t>
            </a:r>
            <a:r>
              <a:rPr lang="en-IN" sz="1800" dirty="0" smtClean="0"/>
              <a:t>, and </a:t>
            </a:r>
            <a:r>
              <a:rPr lang="en-IN" sz="1800" b="1" dirty="0" smtClean="0">
                <a:solidFill>
                  <a:srgbClr val="7030A0"/>
                </a:solidFill>
              </a:rPr>
              <a:t>updated</a:t>
            </a:r>
            <a:r>
              <a:rPr lang="en-IN" sz="1800" dirty="0" smtClean="0"/>
              <a:t> .</a:t>
            </a:r>
          </a:p>
          <a:p>
            <a:pPr lvl="1"/>
            <a:endParaRPr lang="en-IN" sz="1800" dirty="0" smtClean="0"/>
          </a:p>
          <a:p>
            <a:pPr lvl="1"/>
            <a:r>
              <a:rPr lang="en-IN" sz="1900" dirty="0" smtClean="0"/>
              <a:t>Let's discuss few examples.</a:t>
            </a:r>
          </a:p>
          <a:p>
            <a:pPr lvl="2"/>
            <a:r>
              <a:rPr lang="en-IN" sz="1700" dirty="0" smtClean="0"/>
              <a:t>Your </a:t>
            </a:r>
            <a:r>
              <a:rPr lang="en-IN" sz="1700" b="1" dirty="0" smtClean="0">
                <a:solidFill>
                  <a:srgbClr val="C00000"/>
                </a:solidFill>
              </a:rPr>
              <a:t>mobile’s phone book </a:t>
            </a:r>
            <a:r>
              <a:rPr lang="en-IN" sz="1700" dirty="0" smtClean="0"/>
              <a:t>is a 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as it stores data pertaining to people like their </a:t>
            </a:r>
            <a:r>
              <a:rPr lang="en-IN" sz="1700" b="1" dirty="0" smtClean="0">
                <a:solidFill>
                  <a:srgbClr val="0070C0"/>
                </a:solidFill>
              </a:rPr>
              <a:t>phone numbers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name</a:t>
            </a:r>
            <a:r>
              <a:rPr lang="en-IN" sz="1700" dirty="0" smtClean="0"/>
              <a:t> and  </a:t>
            </a:r>
            <a:r>
              <a:rPr lang="en-IN" sz="1700" b="1" dirty="0" smtClean="0">
                <a:solidFill>
                  <a:srgbClr val="0070C0"/>
                </a:solidFill>
              </a:rPr>
              <a:t>other contact details</a:t>
            </a:r>
            <a:r>
              <a:rPr lang="en-IN" sz="1700" dirty="0" smtClean="0"/>
              <a:t> etc.</a:t>
            </a:r>
          </a:p>
          <a:p>
            <a:pPr lvl="2"/>
            <a:endParaRPr lang="en-IN" sz="1700" dirty="0" smtClean="0"/>
          </a:p>
          <a:p>
            <a:pPr lvl="2"/>
            <a:r>
              <a:rPr lang="en-IN" sz="1700" dirty="0" smtClean="0"/>
              <a:t>Your </a:t>
            </a:r>
            <a:r>
              <a:rPr lang="en-IN" sz="1700" b="1" dirty="0" smtClean="0">
                <a:solidFill>
                  <a:srgbClr val="C00000"/>
                </a:solidFill>
              </a:rPr>
              <a:t>University</a:t>
            </a:r>
            <a:r>
              <a:rPr lang="en-IN" sz="1700" dirty="0" smtClean="0"/>
              <a:t> uses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to store </a:t>
            </a:r>
            <a:r>
              <a:rPr lang="en-IN" sz="1700" b="1" dirty="0" smtClean="0">
                <a:solidFill>
                  <a:srgbClr val="0070C0"/>
                </a:solidFill>
              </a:rPr>
              <a:t>student details </a:t>
            </a:r>
            <a:r>
              <a:rPr lang="en-IN" sz="1700" dirty="0" smtClean="0"/>
              <a:t>like </a:t>
            </a:r>
            <a:r>
              <a:rPr lang="en-IN" sz="1700" b="1" dirty="0" err="1" smtClean="0">
                <a:solidFill>
                  <a:srgbClr val="0070C0"/>
                </a:solidFill>
              </a:rPr>
              <a:t>enrollment</a:t>
            </a:r>
            <a:r>
              <a:rPr lang="en-IN" sz="1700" b="1" dirty="0" smtClean="0">
                <a:solidFill>
                  <a:srgbClr val="0070C0"/>
                </a:solidFill>
              </a:rPr>
              <a:t> no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name</a:t>
            </a:r>
            <a:r>
              <a:rPr lang="en-IN" sz="1700" dirty="0" smtClean="0"/>
              <a:t> , </a:t>
            </a:r>
            <a:r>
              <a:rPr lang="en-IN" sz="1700" b="1" dirty="0" smtClean="0">
                <a:solidFill>
                  <a:srgbClr val="0070C0"/>
                </a:solidFill>
              </a:rPr>
              <a:t>address</a:t>
            </a:r>
            <a:r>
              <a:rPr lang="en-IN" sz="1700" dirty="0" smtClean="0"/>
              <a:t> , </a:t>
            </a:r>
            <a:r>
              <a:rPr lang="en-IN" sz="1700" b="1" dirty="0" smtClean="0">
                <a:solidFill>
                  <a:srgbClr val="0070C0"/>
                </a:solidFill>
              </a:rPr>
              <a:t>academic performance </a:t>
            </a:r>
            <a:r>
              <a:rPr lang="en-IN" sz="1700" dirty="0" smtClean="0"/>
              <a:t>etc</a:t>
            </a:r>
          </a:p>
          <a:p>
            <a:pPr lvl="2"/>
            <a:endParaRPr lang="en-IN" sz="1700" dirty="0" smtClean="0"/>
          </a:p>
          <a:p>
            <a:pPr lvl="2"/>
            <a:r>
              <a:rPr lang="en-IN" sz="1700" dirty="0" smtClean="0"/>
              <a:t>Let's also consider the </a:t>
            </a:r>
            <a:r>
              <a:rPr lang="en-IN" sz="1700" b="1" dirty="0" err="1" smtClean="0">
                <a:solidFill>
                  <a:srgbClr val="C00000"/>
                </a:solidFill>
              </a:rPr>
              <a:t>Facebook</a:t>
            </a:r>
            <a:r>
              <a:rPr lang="en-IN" sz="1700" dirty="0" smtClean="0"/>
              <a:t>. It needs to store, manipulate and present data related to </a:t>
            </a:r>
            <a:r>
              <a:rPr lang="en-IN" sz="1700" b="1" dirty="0" smtClean="0">
                <a:solidFill>
                  <a:srgbClr val="0070C0"/>
                </a:solidFill>
              </a:rPr>
              <a:t>members</a:t>
            </a:r>
            <a:r>
              <a:rPr lang="en-IN" sz="1700" dirty="0" smtClean="0"/>
              <a:t>, their </a:t>
            </a:r>
            <a:r>
              <a:rPr lang="en-IN" sz="1700" b="1" dirty="0" smtClean="0">
                <a:solidFill>
                  <a:srgbClr val="0070C0"/>
                </a:solidFill>
              </a:rPr>
              <a:t>friends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member activities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messages</a:t>
            </a:r>
            <a:r>
              <a:rPr lang="en-IN" sz="1700" dirty="0" smtClean="0"/>
              <a:t>, </a:t>
            </a:r>
            <a:r>
              <a:rPr lang="en-IN" sz="1700" b="1" dirty="0" smtClean="0">
                <a:solidFill>
                  <a:srgbClr val="0070C0"/>
                </a:solidFill>
              </a:rPr>
              <a:t>advertisements</a:t>
            </a:r>
            <a:r>
              <a:rPr lang="en-IN" sz="1700" dirty="0" smtClean="0"/>
              <a:t> and lot more. Here also </a:t>
            </a:r>
            <a:r>
              <a:rPr lang="en-IN" sz="1700" b="1" dirty="0" smtClean="0">
                <a:solidFill>
                  <a:srgbClr val="C00000"/>
                </a:solidFill>
              </a:rPr>
              <a:t>database</a:t>
            </a:r>
            <a:r>
              <a:rPr lang="en-IN" sz="1700" dirty="0" smtClean="0"/>
              <a:t> is used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Databases </a:t>
            </a:r>
            <a:br>
              <a:rPr lang="en-US" sz="2800" b="1" dirty="0" smtClean="0"/>
            </a:br>
            <a:r>
              <a:rPr lang="en-US" sz="2800" b="1" dirty="0" smtClean="0"/>
              <a:t>Store The Data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Most of the </a:t>
            </a:r>
            <a:r>
              <a:rPr lang="en-US" sz="2400" b="1" dirty="0" smtClean="0">
                <a:solidFill>
                  <a:srgbClr val="C00000"/>
                </a:solidFill>
              </a:rPr>
              <a:t>databases</a:t>
            </a:r>
            <a:r>
              <a:rPr lang="en-US" sz="2400" dirty="0" smtClean="0"/>
              <a:t> store their data in the form of </a:t>
            </a:r>
            <a:r>
              <a:rPr lang="en-US" sz="2400" b="1" dirty="0" smtClean="0">
                <a:solidFill>
                  <a:srgbClr val="C00000"/>
                </a:solidFill>
              </a:rPr>
              <a:t>tables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 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 in a database has </a:t>
            </a:r>
            <a:r>
              <a:rPr lang="en-IN" sz="2400" b="1" dirty="0" smtClean="0">
                <a:solidFill>
                  <a:srgbClr val="C00000"/>
                </a:solidFill>
              </a:rPr>
              <a:t>one or more columns</a:t>
            </a:r>
            <a:r>
              <a:rPr lang="en-IN" sz="2400" dirty="0" smtClean="0"/>
              <a:t>, and each column is assigned a specific </a:t>
            </a:r>
            <a:r>
              <a:rPr lang="en-IN" sz="2400" b="1" dirty="0" smtClean="0">
                <a:solidFill>
                  <a:srgbClr val="C00000"/>
                </a:solidFill>
              </a:rPr>
              <a:t>data type</a:t>
            </a:r>
            <a:r>
              <a:rPr lang="en-IN" sz="2400" dirty="0" smtClean="0"/>
              <a:t>, such as an integer number, a sequence of characters (for text), or a date.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C00000"/>
                </a:solidFill>
              </a:rPr>
              <a:t>row</a:t>
            </a:r>
            <a:r>
              <a:rPr lang="en-IN" sz="2400" dirty="0" smtClean="0"/>
              <a:t> in the table has a value for each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.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Databases </a:t>
            </a:r>
            <a:br>
              <a:rPr lang="en-US" sz="2800" b="1" dirty="0" smtClean="0"/>
            </a:br>
            <a:r>
              <a:rPr lang="en-US" sz="2800" b="1" dirty="0" smtClean="0"/>
              <a:t>Store The Data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715436" cy="5143535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Components Of A Table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9001156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A DBMS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DBMS</a:t>
            </a:r>
            <a:r>
              <a:rPr lang="en-US" sz="2400" dirty="0" smtClean="0"/>
              <a:t> is a program or a software that allows users to perform different </a:t>
            </a:r>
            <a:r>
              <a:rPr lang="en-US" sz="2400" b="1" dirty="0" smtClean="0">
                <a:solidFill>
                  <a:srgbClr val="C00000"/>
                </a:solidFill>
              </a:rPr>
              <a:t>operations</a:t>
            </a:r>
            <a:r>
              <a:rPr lang="en-US" sz="2400" dirty="0" smtClean="0"/>
              <a:t> on a database.</a:t>
            </a:r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rgbClr val="C00000"/>
                </a:solidFill>
              </a:rPr>
              <a:t>operations</a:t>
            </a:r>
            <a:r>
              <a:rPr lang="en-US" sz="2400" dirty="0" smtClean="0"/>
              <a:t> include: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Creating</a:t>
            </a:r>
            <a:r>
              <a:rPr lang="en-US" sz="1900" b="1" dirty="0" smtClean="0">
                <a:solidFill>
                  <a:srgbClr val="002060"/>
                </a:solidFill>
              </a:rPr>
              <a:t> the database/tables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Inserting</a:t>
            </a:r>
            <a:r>
              <a:rPr lang="en-US" sz="1900" b="1" dirty="0" smtClean="0">
                <a:solidFill>
                  <a:srgbClr val="002060"/>
                </a:solidFill>
              </a:rPr>
              <a:t> records into these tables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Selecting</a:t>
            </a:r>
            <a:r>
              <a:rPr lang="en-US" sz="1900" b="1" dirty="0" smtClean="0">
                <a:solidFill>
                  <a:srgbClr val="002060"/>
                </a:solidFill>
              </a:rPr>
              <a:t>  records from these tables for displaying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Updating</a:t>
            </a:r>
            <a:r>
              <a:rPr lang="en-US" sz="1900" b="1" dirty="0" smtClean="0">
                <a:solidFill>
                  <a:srgbClr val="002060"/>
                </a:solidFill>
              </a:rPr>
              <a:t> / </a:t>
            </a:r>
            <a:r>
              <a:rPr lang="en-US" sz="1900" b="1" dirty="0" smtClean="0">
                <a:solidFill>
                  <a:srgbClr val="C00000"/>
                </a:solidFill>
              </a:rPr>
              <a:t>Deleting</a:t>
            </a:r>
            <a:r>
              <a:rPr lang="en-US" sz="1900" b="1" dirty="0" smtClean="0">
                <a:solidFill>
                  <a:srgbClr val="002060"/>
                </a:solidFill>
              </a:rPr>
              <a:t>  the records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15355</TotalTime>
  <Words>269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 Introduction</vt:lpstr>
      <vt:lpstr>  Introduction</vt:lpstr>
      <vt:lpstr>  Introduction</vt:lpstr>
      <vt:lpstr> How Databases  Store The Data ?</vt:lpstr>
      <vt:lpstr> How Databases  Store The Data ?</vt:lpstr>
      <vt:lpstr> Components Of A Table</vt:lpstr>
      <vt:lpstr> What Is A DBMS ?</vt:lpstr>
      <vt:lpstr> What Is A DBMS ?</vt:lpstr>
      <vt:lpstr> Some Popular DBMS</vt:lpstr>
      <vt:lpstr> The Market Leader</vt:lpstr>
      <vt:lpstr> What Is SQL ?</vt:lpstr>
      <vt:lpstr> Pictorial View Of SQL</vt:lpstr>
      <vt:lpstr>  Database Programming  In Python</vt:lpstr>
      <vt:lpstr> How Python Connects  To Database?</vt:lpstr>
      <vt:lpstr> How Python Connects  To Database?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1865</cp:revision>
  <dcterms:created xsi:type="dcterms:W3CDTF">2015-12-21T13:46:48Z</dcterms:created>
  <dcterms:modified xsi:type="dcterms:W3CDTF">2020-05-05T08:11:33Z</dcterms:modified>
</cp:coreProperties>
</file>