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1355" r:id="rId4"/>
    <p:sldId id="1507" r:id="rId5"/>
    <p:sldId id="1508" r:id="rId6"/>
    <p:sldId id="1510" r:id="rId7"/>
    <p:sldId id="1509" r:id="rId8"/>
    <p:sldId id="1511" r:id="rId9"/>
    <p:sldId id="1512" r:id="rId10"/>
    <p:sldId id="1506" r:id="rId11"/>
    <p:sldId id="1474" r:id="rId12"/>
    <p:sldId id="1441" r:id="rId13"/>
    <p:sldId id="1475" r:id="rId14"/>
    <p:sldId id="1477" r:id="rId15"/>
    <p:sldId id="1478" r:id="rId16"/>
    <p:sldId id="1479" r:id="rId17"/>
    <p:sldId id="1481" r:id="rId18"/>
    <p:sldId id="1482" r:id="rId19"/>
    <p:sldId id="1483" r:id="rId20"/>
    <p:sldId id="1504" r:id="rId21"/>
    <p:sldId id="1484" r:id="rId22"/>
    <p:sldId id="1505" r:id="rId23"/>
    <p:sldId id="1485" r:id="rId24"/>
    <p:sldId id="1487" r:id="rId25"/>
    <p:sldId id="1486" r:id="rId26"/>
    <p:sldId id="1496" r:id="rId27"/>
    <p:sldId id="1498" r:id="rId28"/>
    <p:sldId id="1488" r:id="rId29"/>
    <p:sldId id="1490" r:id="rId30"/>
    <p:sldId id="1491" r:id="rId31"/>
    <p:sldId id="1492" r:id="rId32"/>
    <p:sldId id="1499" r:id="rId33"/>
    <p:sldId id="1500" r:id="rId34"/>
    <p:sldId id="1501" r:id="rId35"/>
    <p:sldId id="1489" r:id="rId36"/>
    <p:sldId id="1502" r:id="rId37"/>
    <p:sldId id="1480" r:id="rId38"/>
    <p:sldId id="150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Connecting Python Code To </a:t>
            </a:r>
            <a:r>
              <a:rPr lang="en-US" sz="2400" b="1" dirty="0" err="1" smtClean="0"/>
              <a:t>SQLite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Connecting our </a:t>
            </a:r>
            <a:r>
              <a:rPr lang="en-US" sz="2400" b="1" dirty="0" smtClean="0">
                <a:solidFill>
                  <a:srgbClr val="C00000"/>
                </a:solidFill>
              </a:rPr>
              <a:t>Python app </a:t>
            </a:r>
            <a:r>
              <a:rPr lang="en-US" sz="2400" dirty="0" smtClean="0"/>
              <a:t>to any </a:t>
            </a:r>
            <a:r>
              <a:rPr lang="en-US" sz="2400" b="1" dirty="0" smtClean="0">
                <a:solidFill>
                  <a:srgbClr val="C00000"/>
                </a:solidFill>
              </a:rPr>
              <a:t>database</a:t>
            </a:r>
            <a:r>
              <a:rPr lang="en-US" sz="2400" dirty="0" smtClean="0"/>
              <a:t> involves total </a:t>
            </a:r>
            <a:r>
              <a:rPr lang="en-US" sz="2400" b="1" dirty="0" smtClean="0">
                <a:solidFill>
                  <a:srgbClr val="C00000"/>
                </a:solidFill>
              </a:rPr>
              <a:t>6 important steps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Also remember that </a:t>
            </a:r>
            <a:r>
              <a:rPr lang="en-US" sz="2400" b="1" i="1" dirty="0" smtClean="0">
                <a:solidFill>
                  <a:srgbClr val="7030A0"/>
                </a:solidFill>
              </a:rPr>
              <a:t>these steps will always remain </a:t>
            </a:r>
            <a:r>
              <a:rPr lang="en-US" sz="2400" dirty="0" smtClean="0"/>
              <a:t>same </a:t>
            </a:r>
            <a:r>
              <a:rPr lang="en-US" sz="2400" b="1" i="1" dirty="0" smtClean="0">
                <a:solidFill>
                  <a:srgbClr val="7030A0"/>
                </a:solidFill>
              </a:rPr>
              <a:t>irrespective of the database </a:t>
            </a:r>
            <a:r>
              <a:rPr lang="en-US" sz="2400" dirty="0" smtClean="0"/>
              <a:t>we are trying to connect</a:t>
            </a:r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only </a:t>
            </a:r>
            <a:r>
              <a:rPr lang="en-US" sz="2400" b="1" i="1" dirty="0" smtClean="0">
                <a:solidFill>
                  <a:srgbClr val="7030A0"/>
                </a:solidFill>
              </a:rPr>
              <a:t>difference </a:t>
            </a:r>
            <a:r>
              <a:rPr lang="en-US" sz="2400" dirty="0" smtClean="0"/>
              <a:t>will be the </a:t>
            </a:r>
            <a:r>
              <a:rPr lang="en-US" sz="2400" b="1" i="1" dirty="0" smtClean="0">
                <a:solidFill>
                  <a:srgbClr val="7030A0"/>
                </a:solidFill>
              </a:rPr>
              <a:t>change</a:t>
            </a:r>
            <a:r>
              <a:rPr lang="en-US" sz="2400" dirty="0" smtClean="0"/>
              <a:t> in the </a:t>
            </a:r>
            <a:r>
              <a:rPr lang="en-US" sz="2400" b="1" i="1" dirty="0" smtClean="0">
                <a:solidFill>
                  <a:srgbClr val="7030A0"/>
                </a:solidFill>
              </a:rPr>
              <a:t>name of the module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Connecting Python Code To </a:t>
            </a:r>
            <a:r>
              <a:rPr lang="en-US" sz="2400" b="1" dirty="0" err="1" smtClean="0"/>
              <a:t>Sqlite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connecting to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 , the steps are:</a:t>
            </a:r>
          </a:p>
          <a:p>
            <a:pPr lvl="1"/>
            <a:endParaRPr lang="en-IN" sz="1900" dirty="0" smtClean="0"/>
          </a:p>
          <a:p>
            <a:pPr lvl="1"/>
            <a:r>
              <a:rPr lang="en-US" sz="1900" dirty="0" smtClean="0"/>
              <a:t>Import the module </a:t>
            </a:r>
            <a:r>
              <a:rPr lang="en-US" sz="1900" b="1" dirty="0" smtClean="0">
                <a:solidFill>
                  <a:srgbClr val="C00000"/>
                </a:solidFill>
              </a:rPr>
              <a:t>sqlite3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Establish a 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 to the database.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Create a 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 to communicate with the data.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Execute</a:t>
            </a:r>
            <a:r>
              <a:rPr lang="en-IN" sz="1900" dirty="0" smtClean="0"/>
              <a:t> the SQL query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i="1" dirty="0" smtClean="0">
                <a:solidFill>
                  <a:srgbClr val="C00000"/>
                </a:solidFill>
              </a:rPr>
              <a:t>Fetch</a:t>
            </a:r>
            <a:r>
              <a:rPr lang="en-US" sz="1900" dirty="0" smtClean="0"/>
              <a:t> the result returned by the SQL query</a:t>
            </a:r>
            <a:endParaRPr lang="en-IN" sz="1900" dirty="0" smtClean="0"/>
          </a:p>
          <a:p>
            <a:pPr lvl="1"/>
            <a:endParaRPr lang="en-IN" sz="1900" i="1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Close</a:t>
            </a:r>
            <a:r>
              <a:rPr lang="en-IN" sz="1900" dirty="0" smtClean="0"/>
              <a:t> the 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 and 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 to the database.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Step 1-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Importing The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we are connecting to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 , so all the </a:t>
            </a:r>
            <a:r>
              <a:rPr lang="en-US" sz="2400" b="1" dirty="0" smtClean="0">
                <a:solidFill>
                  <a:srgbClr val="7030A0"/>
                </a:solidFill>
              </a:rPr>
              <a:t>functions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classes</a:t>
            </a:r>
            <a:r>
              <a:rPr lang="en-US" sz="2400" dirty="0" smtClean="0"/>
              <a:t> we will be using will be supplied by the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7030A0"/>
                </a:solidFill>
              </a:rPr>
              <a:t> sqlite3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the first step will be to </a:t>
            </a:r>
            <a:r>
              <a:rPr lang="en-US" sz="2400" b="1" dirty="0" smtClean="0">
                <a:solidFill>
                  <a:srgbClr val="7030A0"/>
                </a:solidFill>
              </a:rPr>
              <a:t>import</a:t>
            </a:r>
            <a:r>
              <a:rPr lang="en-US" sz="2400" dirty="0" smtClean="0"/>
              <a:t> this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by writing the following statement: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import sqlite3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2-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Establishing The Connection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After importing the module ,we must open the connection to the </a:t>
            </a:r>
            <a:r>
              <a:rPr lang="en-US" sz="2400" b="1" dirty="0" err="1" smtClean="0">
                <a:solidFill>
                  <a:srgbClr val="7030A0"/>
                </a:solidFill>
              </a:rPr>
              <a:t>SQlite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This can be done by calling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connect(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sqlite3 </a:t>
            </a:r>
            <a:r>
              <a:rPr lang="en-US" sz="2400" dirty="0" smtClean="0"/>
              <a:t>module having the following syntax: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sqlite3.connect( “path to the db file”)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is the description of this function:</a:t>
            </a:r>
          </a:p>
          <a:p>
            <a:pPr lvl="1"/>
            <a:r>
              <a:rPr lang="en-US" sz="1900" dirty="0" smtClean="0"/>
              <a:t>It accepts a </a:t>
            </a:r>
            <a:r>
              <a:rPr lang="en-US" sz="1900" b="1" dirty="0" smtClean="0">
                <a:solidFill>
                  <a:srgbClr val="7030A0"/>
                </a:solidFill>
              </a:rPr>
              <a:t>connection string </a:t>
            </a:r>
            <a:r>
              <a:rPr lang="en-US" sz="1900" dirty="0" smtClean="0"/>
              <a:t>as argument mentioning the path to the db file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If a connection is established, then a </a:t>
            </a:r>
            <a:r>
              <a:rPr lang="en-IN" sz="1900" b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 object is returned.</a:t>
            </a:r>
          </a:p>
          <a:p>
            <a:pPr lvl="1">
              <a:buNone/>
            </a:pPr>
            <a:endParaRPr lang="en-US" sz="1900" dirty="0" smtClean="0"/>
          </a:p>
          <a:p>
            <a:pPr lvl="1"/>
            <a:r>
              <a:rPr lang="en-US" sz="1900" dirty="0" smtClean="0"/>
              <a:t>If  there is any problem in connecting to the database , then this function throws the exception called </a:t>
            </a:r>
            <a:r>
              <a:rPr lang="en-US" sz="1900" b="1" dirty="0" smtClean="0">
                <a:solidFill>
                  <a:srgbClr val="C00000"/>
                </a:solidFill>
              </a:rPr>
              <a:t>sqlite3.DatabaseError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Important Attributes/Methods Of</a:t>
            </a:r>
            <a:br>
              <a:rPr lang="en-US" sz="2400" b="1" dirty="0" smtClean="0"/>
            </a:br>
            <a:r>
              <a:rPr lang="en-US" sz="2400" b="1" dirty="0" smtClean="0"/>
              <a:t>Connection Object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the connection is successful , we get back the </a:t>
            </a:r>
            <a:r>
              <a:rPr lang="en-US" sz="2400" b="1" dirty="0" smtClean="0">
                <a:solidFill>
                  <a:srgbClr val="C00000"/>
                </a:solidFill>
              </a:rPr>
              <a:t>sqlite3.Connection</a:t>
            </a:r>
            <a:r>
              <a:rPr lang="en-US" sz="2400" dirty="0" smtClean="0"/>
              <a:t> object.</a:t>
            </a:r>
          </a:p>
          <a:p>
            <a:endParaRPr lang="en-US" sz="2400" dirty="0" smtClean="0"/>
          </a:p>
          <a:p>
            <a:r>
              <a:rPr lang="en-US" sz="2400" dirty="0" smtClean="0"/>
              <a:t>This object provides us some important methods which are as follows:</a:t>
            </a:r>
          </a:p>
          <a:p>
            <a:pPr lvl="1"/>
            <a:endParaRPr lang="en-US" sz="1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cursor() </a:t>
            </a:r>
            <a:r>
              <a:rPr lang="en-US" sz="1400" dirty="0" smtClean="0"/>
              <a:t>:</a:t>
            </a:r>
            <a:r>
              <a:rPr lang="en-IN" sz="1300" dirty="0" smtClean="0"/>
              <a:t> </a:t>
            </a:r>
            <a:r>
              <a:rPr lang="en-IN" sz="1800" dirty="0" smtClean="0"/>
              <a:t>Return a new </a:t>
            </a:r>
            <a:r>
              <a:rPr lang="en-IN" sz="1800" b="1" dirty="0" smtClean="0">
                <a:solidFill>
                  <a:srgbClr val="C00000"/>
                </a:solidFill>
              </a:rPr>
              <a:t>Cursor</a:t>
            </a:r>
            <a:r>
              <a:rPr lang="en-IN" sz="1800" dirty="0" smtClean="0"/>
              <a:t> object using the </a:t>
            </a:r>
            <a:r>
              <a:rPr lang="en-IN" sz="1800" b="1" dirty="0" smtClean="0">
                <a:solidFill>
                  <a:srgbClr val="7030A0"/>
                </a:solidFill>
              </a:rPr>
              <a:t>connection.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close()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Closes</a:t>
            </a:r>
            <a:r>
              <a:rPr lang="en-IN" sz="1800" dirty="0" smtClean="0"/>
              <a:t> the </a:t>
            </a:r>
            <a:r>
              <a:rPr lang="en-IN" sz="1800" b="1" dirty="0" smtClean="0">
                <a:solidFill>
                  <a:srgbClr val="7030A0"/>
                </a:solidFill>
              </a:rPr>
              <a:t>connection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commit()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Commits</a:t>
            </a:r>
            <a:r>
              <a:rPr lang="en-IN" sz="1800" dirty="0" smtClean="0"/>
              <a:t> any pending </a:t>
            </a:r>
            <a:r>
              <a:rPr lang="en-IN" sz="1800" b="1" dirty="0" smtClean="0">
                <a:solidFill>
                  <a:srgbClr val="7030A0"/>
                </a:solidFill>
              </a:rPr>
              <a:t>transactions</a:t>
            </a:r>
            <a:r>
              <a:rPr lang="en-IN" sz="1800" dirty="0" smtClean="0"/>
              <a:t> to the database.</a:t>
            </a:r>
            <a:endParaRPr lang="en-US" sz="19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rollback()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Rollbacks</a:t>
            </a:r>
            <a:r>
              <a:rPr lang="en-IN" sz="1800" dirty="0" smtClean="0"/>
              <a:t> any pending </a:t>
            </a:r>
            <a:r>
              <a:rPr lang="en-IN" sz="1800" b="1" dirty="0" smtClean="0">
                <a:solidFill>
                  <a:srgbClr val="7030A0"/>
                </a:solidFill>
              </a:rPr>
              <a:t>transactions</a:t>
            </a:r>
            <a:r>
              <a:rPr lang="en-IN" sz="1800" dirty="0" smtClean="0"/>
              <a:t>.</a:t>
            </a:r>
            <a:endParaRPr lang="en-US" sz="19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3-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Creating The Cursor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Once we have a connection, we need to get a </a:t>
            </a:r>
            <a:r>
              <a:rPr lang="en-IN" sz="2400" b="1" i="1" dirty="0" smtClean="0">
                <a:solidFill>
                  <a:srgbClr val="7030A0"/>
                </a:solidFill>
              </a:rPr>
              <a:t>cursor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allows us to send all the </a:t>
            </a:r>
            <a:r>
              <a:rPr lang="en-IN" sz="2400" b="1" dirty="0" smtClean="0">
                <a:solidFill>
                  <a:srgbClr val="C00000"/>
                </a:solidFill>
              </a:rPr>
              <a:t>SQL commands </a:t>
            </a:r>
            <a:r>
              <a:rPr lang="en-IN" sz="2400" dirty="0" smtClean="0"/>
              <a:t>from our Python code to the database.</a:t>
            </a:r>
          </a:p>
          <a:p>
            <a:endParaRPr lang="en-IN" sz="2400" dirty="0" smtClean="0"/>
          </a:p>
          <a:p>
            <a:r>
              <a:rPr lang="en-IN" sz="2400" dirty="0" smtClean="0"/>
              <a:t>It can also hold the set of rows returned by the query and lets us work with the records in that set, in sequence, one at a time.</a:t>
            </a:r>
          </a:p>
          <a:p>
            <a:endParaRPr lang="en-US" sz="2400" dirty="0" smtClean="0"/>
          </a:p>
          <a:p>
            <a:r>
              <a:rPr lang="en-US" sz="2400" dirty="0" smtClean="0"/>
              <a:t>To get a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cursor( )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Connection</a:t>
            </a:r>
            <a:r>
              <a:rPr lang="en-US" sz="2400" dirty="0" smtClean="0"/>
              <a:t> object as follows: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Important Attributes/Methods Of</a:t>
            </a:r>
            <a:br>
              <a:rPr lang="en-US" sz="2400" b="1" dirty="0" smtClean="0"/>
            </a:br>
            <a:r>
              <a:rPr lang="en-US" sz="2400" b="1" dirty="0" smtClean="0"/>
              <a:t>Cursor Object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provides us some attributes and methods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SQL query </a:t>
            </a:r>
            <a:r>
              <a:rPr lang="en-US" sz="2400" dirty="0" smtClean="0"/>
              <a:t>and get back the results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attributes</a:t>
            </a:r>
            <a:r>
              <a:rPr lang="en-US" sz="2400" dirty="0" smtClean="0"/>
              <a:t>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rowcount</a:t>
            </a:r>
            <a:r>
              <a:rPr lang="en-US" sz="1900" dirty="0" smtClean="0"/>
              <a:t>: Returns t</a:t>
            </a:r>
            <a:r>
              <a:rPr lang="en-IN" sz="2000" dirty="0" smtClean="0"/>
              <a:t>he number of rows fetched or affected by the last operation, or -1 if the module is unable to determine this value.</a:t>
            </a:r>
            <a:endParaRPr lang="en-US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methods</a:t>
            </a:r>
            <a:r>
              <a:rPr lang="en-US" sz="2400" dirty="0" smtClean="0"/>
              <a:t>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execute(statement) </a:t>
            </a:r>
            <a:r>
              <a:rPr lang="en-US" sz="1900" dirty="0" smtClean="0"/>
              <a:t>:</a:t>
            </a:r>
            <a:r>
              <a:rPr lang="en-IN" sz="1800" dirty="0" smtClean="0"/>
              <a:t> Executes an </a:t>
            </a:r>
            <a:r>
              <a:rPr lang="en-IN" sz="1800" b="1" dirty="0" smtClean="0">
                <a:solidFill>
                  <a:srgbClr val="C00000"/>
                </a:solidFill>
              </a:rPr>
              <a:t>SQL</a:t>
            </a:r>
            <a:r>
              <a:rPr lang="en-IN" sz="1800" dirty="0" smtClean="0"/>
              <a:t> </a:t>
            </a:r>
            <a:r>
              <a:rPr lang="en-IN" sz="1800" b="1" i="1" dirty="0" smtClean="0">
                <a:solidFill>
                  <a:srgbClr val="C00000"/>
                </a:solidFill>
              </a:rPr>
              <a:t>statement</a:t>
            </a:r>
            <a:r>
              <a:rPr lang="en-IN" sz="1800" dirty="0" smtClean="0"/>
              <a:t> string on the DB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fetchall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/>
              <a:t>: </a:t>
            </a:r>
            <a:r>
              <a:rPr lang="en-IN" sz="1800" dirty="0" smtClean="0"/>
              <a:t>Returns all remaining result rows from the last query as a sequence of </a:t>
            </a:r>
            <a:r>
              <a:rPr lang="en-IN" sz="1800" dirty="0" err="1" smtClean="0"/>
              <a:t>tuples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fetchone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/>
              <a:t>: </a:t>
            </a:r>
            <a:r>
              <a:rPr lang="en-IN" sz="1800" dirty="0" smtClean="0"/>
              <a:t>Returns the next result row from the last query as a </a:t>
            </a:r>
            <a:r>
              <a:rPr lang="en-IN" sz="1800" dirty="0" err="1" smtClean="0"/>
              <a:t>tuple</a:t>
            </a:r>
            <a:endParaRPr lang="en-US" sz="1900" dirty="0" smtClean="0"/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fetchmany</a:t>
            </a:r>
            <a:r>
              <a:rPr lang="en-US" sz="1900" b="1" dirty="0" smtClean="0">
                <a:solidFill>
                  <a:srgbClr val="C00000"/>
                </a:solidFill>
              </a:rPr>
              <a:t>(n)</a:t>
            </a:r>
            <a:r>
              <a:rPr lang="en-US" sz="1900" dirty="0" smtClean="0"/>
              <a:t>: </a:t>
            </a:r>
            <a:r>
              <a:rPr lang="en-IN" sz="1800" dirty="0" smtClean="0"/>
              <a:t>Returns up to n remaining result rows from the last query as a sequence of </a:t>
            </a:r>
            <a:r>
              <a:rPr lang="en-IN" sz="1800" dirty="0" err="1" smtClean="0"/>
              <a:t>tuples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close()</a:t>
            </a:r>
            <a:r>
              <a:rPr lang="en-IN" sz="1800" dirty="0" smtClean="0"/>
              <a:t>:  Closes the cursor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4-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execute(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execute(SQL statement, [parameters], **</a:t>
            </a:r>
            <a:r>
              <a:rPr lang="en-IN" sz="2400" b="1" dirty="0" err="1" smtClean="0">
                <a:solidFill>
                  <a:srgbClr val="C00000"/>
                </a:solidFill>
              </a:rPr>
              <a:t>kwargs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This method can accept an </a:t>
            </a:r>
            <a:r>
              <a:rPr lang="en-IN" sz="2400" b="1" dirty="0" smtClean="0">
                <a:solidFill>
                  <a:srgbClr val="C00000"/>
                </a:solidFill>
              </a:rPr>
              <a:t>SQL statement </a:t>
            </a:r>
            <a:r>
              <a:rPr lang="en-IN" sz="2400" dirty="0" smtClean="0"/>
              <a:t>- to be run directly against the database. It executes this SQL query and stores the result.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  <a:endParaRPr lang="en-IN" sz="2400" b="1" u="sng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('select * from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b="1" dirty="0" smtClean="0">
                <a:solidFill>
                  <a:srgbClr val="C00000"/>
                </a:solidFill>
              </a:rPr>
              <a:t>')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execute(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can also accept </a:t>
            </a:r>
            <a:r>
              <a:rPr lang="en-IN" sz="2400" b="1" dirty="0" smtClean="0">
                <a:solidFill>
                  <a:srgbClr val="7030A0"/>
                </a:solidFill>
              </a:rPr>
              <a:t>Bind variables </a:t>
            </a:r>
            <a:r>
              <a:rPr lang="en-IN" sz="2400" dirty="0" smtClean="0"/>
              <a:t>assigned through the </a:t>
            </a:r>
            <a:r>
              <a:rPr lang="en-IN" sz="2400" b="1" dirty="0" smtClean="0">
                <a:solidFill>
                  <a:srgbClr val="7030A0"/>
                </a:solidFill>
              </a:rPr>
              <a:t>parameters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keyword arguments.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will discuss this later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5-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Fetching The Result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we have executed the </a:t>
            </a:r>
            <a:r>
              <a:rPr lang="en-US" sz="2400" b="1" dirty="0" smtClean="0">
                <a:solidFill>
                  <a:srgbClr val="C00000"/>
                </a:solidFill>
              </a:rPr>
              <a:t>SELECT query </a:t>
            </a:r>
            <a:r>
              <a:rPr lang="en-US" sz="2400" dirty="0" smtClean="0"/>
              <a:t>, we would like to retrieve the rows returned by it.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There are numerous ways to do this: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By iterating directly over the </a:t>
            </a:r>
            <a:r>
              <a:rPr lang="en-US" sz="1900" b="1" dirty="0" smtClean="0">
                <a:solidFill>
                  <a:srgbClr val="C00000"/>
                </a:solidFill>
              </a:rPr>
              <a:t>Cursor</a:t>
            </a:r>
            <a:r>
              <a:rPr lang="en-US" sz="1900" dirty="0" smtClean="0"/>
              <a:t> object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1900" dirty="0" smtClean="0"/>
              <a:t>By calling the method </a:t>
            </a:r>
            <a:r>
              <a:rPr lang="en-US" sz="1900" b="1" dirty="0" err="1" smtClean="0">
                <a:solidFill>
                  <a:srgbClr val="C00000"/>
                </a:solidFill>
              </a:rPr>
              <a:t>fetchone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calling the method </a:t>
            </a:r>
            <a:r>
              <a:rPr lang="en-US" sz="1900" b="1" dirty="0" err="1" smtClean="0">
                <a:solidFill>
                  <a:srgbClr val="C00000"/>
                </a:solidFill>
              </a:rPr>
              <a:t>fetchall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discuss each of these methods after </a:t>
            </a:r>
            <a:r>
              <a:rPr lang="en-US" sz="2400" b="1" dirty="0" smtClean="0">
                <a:solidFill>
                  <a:srgbClr val="C00000"/>
                </a:solidFill>
              </a:rPr>
              <a:t>step 6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Programming In Python-II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Introduction To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Steps Needed For Connecting To </a:t>
            </a:r>
            <a:r>
              <a:rPr lang="en-US" dirty="0" err="1" smtClean="0"/>
              <a:t>SQLite</a:t>
            </a:r>
            <a:r>
              <a:rPr lang="en-US" dirty="0" smtClean="0"/>
              <a:t> From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Exploring Connection And Cursor Objects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The SQL Queries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Fetching The Data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6-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Fetching The Result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final step </a:t>
            </a:r>
            <a:r>
              <a:rPr lang="en-US" sz="2400" dirty="0" smtClean="0"/>
              <a:t>will be to </a:t>
            </a:r>
            <a:r>
              <a:rPr lang="en-US" sz="2400" b="1" dirty="0" smtClean="0">
                <a:solidFill>
                  <a:srgbClr val="7030A0"/>
                </a:solidFill>
              </a:rPr>
              <a:t>close the cursor </a:t>
            </a:r>
            <a:r>
              <a:rPr lang="en-US" sz="2400" dirty="0" smtClean="0"/>
              <a:t>as well as </a:t>
            </a:r>
            <a:r>
              <a:rPr lang="en-US" sz="2400" b="1" dirty="0" smtClean="0">
                <a:solidFill>
                  <a:srgbClr val="7030A0"/>
                </a:solidFill>
              </a:rPr>
              <a:t>close the connection</a:t>
            </a:r>
            <a:r>
              <a:rPr lang="en-US" sz="2400" dirty="0" smtClean="0"/>
              <a:t> to the database once we are done with processing.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This is done by calling the method </a:t>
            </a:r>
            <a:r>
              <a:rPr lang="en-US" sz="2400" b="1" dirty="0" smtClean="0">
                <a:solidFill>
                  <a:srgbClr val="7030A0"/>
                </a:solidFill>
              </a:rPr>
              <a:t>close() </a:t>
            </a:r>
            <a:r>
              <a:rPr lang="en-US" sz="2400" dirty="0" smtClean="0"/>
              <a:t>on both the </a:t>
            </a:r>
            <a:r>
              <a:rPr lang="en-US" sz="2400" dirty="0" smtClean="0">
                <a:solidFill>
                  <a:srgbClr val="C00000"/>
                </a:solidFill>
              </a:rPr>
              <a:t>objects.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During communication with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 , if any problem occurs the methods of the module </a:t>
            </a:r>
            <a:r>
              <a:rPr lang="en-US" sz="2400" b="1" dirty="0" smtClean="0">
                <a:solidFill>
                  <a:srgbClr val="C00000"/>
                </a:solidFill>
              </a:rPr>
              <a:t>sqlite3</a:t>
            </a:r>
            <a:r>
              <a:rPr lang="en-US" sz="2400" dirty="0" smtClean="0"/>
              <a:t> throw an exception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DatabaseError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it is a best practice to </a:t>
            </a:r>
            <a:r>
              <a:rPr lang="en-IN" sz="2400" dirty="0" smtClean="0"/>
              <a:t>execute </a:t>
            </a:r>
            <a:r>
              <a:rPr lang="en-IN" sz="2400" b="1" dirty="0" smtClean="0">
                <a:solidFill>
                  <a:srgbClr val="C00000"/>
                </a:solidFill>
              </a:rPr>
              <a:t>sqlite3</a:t>
            </a:r>
            <a:r>
              <a:rPr lang="en-IN" sz="2400" dirty="0" smtClean="0"/>
              <a:t> methods that access the database within a </a:t>
            </a:r>
            <a:r>
              <a:rPr lang="en-IN" sz="2400" b="1" dirty="0" smtClean="0">
                <a:solidFill>
                  <a:srgbClr val="7030A0"/>
                </a:solidFill>
              </a:rPr>
              <a:t>try..except </a:t>
            </a:r>
            <a:r>
              <a:rPr lang="en-IN" sz="2400" dirty="0" smtClean="0"/>
              <a:t>structure in order to catch and report any exceptions that they might throw.</a:t>
            </a:r>
            <a:endParaRPr lang="en-US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Directly Iterating </a:t>
            </a:r>
            <a:br>
              <a:rPr lang="en-US" sz="2800" b="1" dirty="0" smtClean="0"/>
            </a:br>
            <a:r>
              <a:rPr lang="en-US" sz="2800" b="1" dirty="0" smtClean="0"/>
              <a:t>Over The Cursor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holds all the rows it retrieved from the database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if we </a:t>
            </a:r>
            <a:r>
              <a:rPr lang="en-US" sz="2400" b="1" dirty="0" smtClean="0">
                <a:solidFill>
                  <a:srgbClr val="7030A0"/>
                </a:solidFill>
              </a:rPr>
              <a:t>iterate</a:t>
            </a:r>
            <a:r>
              <a:rPr lang="en-US" sz="2400" dirty="0" smtClean="0"/>
              <a:t> over the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using the </a:t>
            </a:r>
            <a:r>
              <a:rPr lang="en-US" sz="2400" b="1" dirty="0" smtClean="0">
                <a:solidFill>
                  <a:srgbClr val="7030A0"/>
                </a:solidFill>
              </a:rPr>
              <a:t>for loop </a:t>
            </a:r>
            <a:r>
              <a:rPr lang="en-US" sz="2400" dirty="0" smtClean="0"/>
              <a:t>, then we can retrieve these rows 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Assume you have a table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 the database which contains </a:t>
            </a:r>
            <a:r>
              <a:rPr lang="en-US" sz="2400" b="1" dirty="0" smtClean="0">
                <a:solidFill>
                  <a:srgbClr val="7030A0"/>
                </a:solidFill>
              </a:rPr>
              <a:t>4 columns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bookname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bookprice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subject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code to do the following: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Connect to the database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Execute the query to select </a:t>
            </a:r>
            <a:r>
              <a:rPr lang="en-US" sz="1900" b="1" dirty="0" smtClean="0">
                <a:solidFill>
                  <a:srgbClr val="C00000"/>
                </a:solidFill>
              </a:rPr>
              <a:t>name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of the book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it’s price </a:t>
            </a:r>
            <a:r>
              <a:rPr lang="en-US" sz="1900" dirty="0" smtClean="0"/>
              <a:t>from the table </a:t>
            </a:r>
            <a:r>
              <a:rPr lang="en-US" sz="1900" b="1" dirty="0" err="1" smtClean="0">
                <a:solidFill>
                  <a:srgbClr val="C00000"/>
                </a:solidFill>
              </a:rPr>
              <a:t>Allbooks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Display the records</a:t>
            </a:r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sqlite3</a:t>
            </a: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cur=</a:t>
            </a:r>
            <a:r>
              <a:rPr lang="en-IN" sz="15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1500" b="1" dirty="0" smtClean="0">
                <a:solidFill>
                  <a:srgbClr val="C00000"/>
                </a:solidFill>
              </a:rPr>
              <a:t>("Select </a:t>
            </a:r>
            <a:r>
              <a:rPr lang="en-IN" sz="15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1500" b="1" dirty="0" smtClean="0">
                <a:solidFill>
                  <a:srgbClr val="C00000"/>
                </a:solidFill>
              </a:rPr>
              <a:t> from </a:t>
            </a:r>
            <a:r>
              <a:rPr lang="en-IN" sz="1500" b="1" dirty="0" err="1" smtClean="0">
                <a:solidFill>
                  <a:srgbClr val="C00000"/>
                </a:solidFill>
              </a:rPr>
              <a:t>allbooks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for x in cur: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IN" sz="1500" b="1" dirty="0" err="1" smtClean="0">
                <a:solidFill>
                  <a:srgbClr val="C00000"/>
                </a:solidFill>
              </a:rPr>
              <a:t>Sqlite</a:t>
            </a:r>
            <a:r>
              <a:rPr lang="en-IN" sz="1500" b="1" dirty="0" smtClean="0">
                <a:solidFill>
                  <a:srgbClr val="C00000"/>
                </a:solidFill>
              </a:rPr>
              <a:t>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code so that values are displayed without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symbol </a:t>
            </a:r>
            <a:r>
              <a:rPr lang="en-US" sz="2400" dirty="0" smtClean="0"/>
              <a:t>i.e. without the symbol of </a:t>
            </a:r>
            <a:r>
              <a:rPr lang="en-US" sz="2400" b="1" dirty="0" smtClean="0">
                <a:solidFill>
                  <a:srgbClr val="C00000"/>
                </a:solidFill>
              </a:rPr>
              <a:t>( )</a:t>
            </a:r>
          </a:p>
          <a:p>
            <a:pPr fontAlgn="base"/>
            <a:r>
              <a:rPr lang="en-US" sz="2400" b="1" u="sng" dirty="0" smtClean="0">
                <a:solidFill>
                  <a:schemeClr val="tx1"/>
                </a:solidFill>
              </a:rPr>
              <a:t>Sample Output</a:t>
            </a: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5"/>
            <a:ext cx="692948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sqlite3</a:t>
            </a: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cur=</a:t>
            </a:r>
            <a:r>
              <a:rPr lang="en-IN" sz="15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1500" b="1" dirty="0" smtClean="0">
                <a:solidFill>
                  <a:srgbClr val="C00000"/>
                </a:solidFill>
              </a:rPr>
              <a:t>("Select </a:t>
            </a:r>
            <a:r>
              <a:rPr lang="en-IN" sz="15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1500" b="1" dirty="0" smtClean="0">
                <a:solidFill>
                  <a:srgbClr val="C00000"/>
                </a:solidFill>
              </a:rPr>
              <a:t> from </a:t>
            </a:r>
            <a:r>
              <a:rPr lang="en-IN" sz="1500" b="1" dirty="0" err="1" smtClean="0">
                <a:solidFill>
                  <a:srgbClr val="C00000"/>
                </a:solidFill>
              </a:rPr>
              <a:t>allbooks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for </a:t>
            </a:r>
            <a:r>
              <a:rPr lang="en-IN" sz="1500" b="1" dirty="0" err="1" smtClean="0">
                <a:solidFill>
                  <a:srgbClr val="002060"/>
                </a:solidFill>
              </a:rPr>
              <a:t>name,price</a:t>
            </a:r>
            <a:r>
              <a:rPr lang="en-IN" sz="1500" b="1" dirty="0" smtClean="0">
                <a:solidFill>
                  <a:srgbClr val="002060"/>
                </a:solidFill>
              </a:rPr>
              <a:t> in cur: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print(</a:t>
            </a:r>
            <a:r>
              <a:rPr lang="en-IN" sz="1500" b="1" dirty="0" err="1" smtClean="0">
                <a:solidFill>
                  <a:srgbClr val="002060"/>
                </a:solidFill>
              </a:rPr>
              <a:t>name,price</a:t>
            </a:r>
            <a:r>
              <a:rPr lang="en-IN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IN" sz="1500" b="1" dirty="0" err="1" smtClean="0">
                <a:solidFill>
                  <a:srgbClr val="C00000"/>
                </a:solidFill>
              </a:rPr>
              <a:t>Sqlite</a:t>
            </a:r>
            <a:r>
              <a:rPr lang="en-IN" sz="1500" b="1" dirty="0" smtClean="0">
                <a:solidFill>
                  <a:srgbClr val="C00000"/>
                </a:solidFill>
              </a:rPr>
              <a:t>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202343"/>
              <a:gd name="adj2" fmla="val 101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 will just have to </a:t>
            </a:r>
            <a:r>
              <a:rPr lang="en-US" sz="1400" b="1" dirty="0" smtClean="0">
                <a:solidFill>
                  <a:srgbClr val="FFFF00"/>
                </a:solidFill>
              </a:rPr>
              <a:t>unpack</a:t>
            </a:r>
            <a:r>
              <a:rPr lang="en-US" sz="1400" b="1" dirty="0" smtClean="0"/>
              <a:t> each row of the </a:t>
            </a:r>
            <a:r>
              <a:rPr lang="en-US" sz="1400" b="1" dirty="0" err="1" smtClean="0">
                <a:solidFill>
                  <a:srgbClr val="FFFF00"/>
                </a:solidFill>
              </a:rPr>
              <a:t>tuple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/>
              <a:t>to get the </a:t>
            </a:r>
            <a:r>
              <a:rPr lang="en-US" sz="1400" b="1" dirty="0" smtClean="0">
                <a:solidFill>
                  <a:srgbClr val="FFFF00"/>
                </a:solidFill>
              </a:rPr>
              <a:t>individual values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The Method </a:t>
            </a:r>
            <a:r>
              <a:rPr lang="en-US" sz="2800" b="1" dirty="0" err="1" smtClean="0">
                <a:solidFill>
                  <a:srgbClr val="C00000"/>
                </a:solidFill>
              </a:rPr>
              <a:t>fetchone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Sometimes we may want to pull just one record at a time from the table .</a:t>
            </a:r>
          </a:p>
          <a:p>
            <a:endParaRPr lang="en-IN" sz="2400" dirty="0" smtClean="0"/>
          </a:p>
          <a:p>
            <a:r>
              <a:rPr lang="en-IN" sz="2400" dirty="0" smtClean="0"/>
              <a:t>As a result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object provides us a  method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fetchone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returns </a:t>
            </a:r>
            <a:r>
              <a:rPr lang="en-IN" sz="2400" b="1" dirty="0" smtClean="0">
                <a:solidFill>
                  <a:srgbClr val="7030A0"/>
                </a:solidFill>
              </a:rPr>
              <a:t>one record </a:t>
            </a:r>
            <a:r>
              <a:rPr lang="en-IN" sz="2400" dirty="0" smtClean="0"/>
              <a:t>as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, and if there are no more records then it returns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code to display the name and price of the </a:t>
            </a:r>
            <a:r>
              <a:rPr lang="en-US" sz="2400" b="1" dirty="0" smtClean="0">
                <a:solidFill>
                  <a:srgbClr val="C00000"/>
                </a:solidFill>
              </a:rPr>
              <a:t>costliest </a:t>
            </a:r>
            <a:r>
              <a:rPr lang="en-US" sz="2400" dirty="0" smtClean="0"/>
              <a:t>book from the table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Introduction To </a:t>
            </a:r>
            <a:r>
              <a:rPr lang="en-US" sz="2800" b="1" dirty="0" err="1" smtClean="0"/>
              <a:t>SQLite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681228" indent="-571500"/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is an </a:t>
            </a:r>
            <a:r>
              <a:rPr lang="en-IN" sz="2400" b="1" dirty="0" smtClean="0">
                <a:solidFill>
                  <a:srgbClr val="0070C0"/>
                </a:solidFill>
              </a:rPr>
              <a:t>Open Source Database</a:t>
            </a:r>
            <a:r>
              <a:rPr lang="en-IN" sz="2400" dirty="0" smtClean="0"/>
              <a:t> developed in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programming language.</a:t>
            </a:r>
          </a:p>
          <a:p>
            <a:pPr marL="681228" indent="-571500"/>
            <a:endParaRPr lang="en-US" sz="2400" dirty="0" smtClean="0"/>
          </a:p>
          <a:p>
            <a:pPr marL="681228" indent="-571500"/>
            <a:endParaRPr lang="en-IN" sz="2400" dirty="0" smtClean="0"/>
          </a:p>
          <a:p>
            <a:pPr marL="681228" indent="-571500"/>
            <a:endParaRPr lang="en-IN" sz="2400" dirty="0" smtClean="0"/>
          </a:p>
          <a:p>
            <a:pPr marL="681228" indent="-571500"/>
            <a:r>
              <a:rPr lang="en-IN" sz="2400" dirty="0" smtClean="0"/>
              <a:t>It stores data to a </a:t>
            </a:r>
            <a:r>
              <a:rPr lang="en-IN" sz="2400" b="1" dirty="0" smtClean="0">
                <a:solidFill>
                  <a:srgbClr val="C00000"/>
                </a:solidFill>
              </a:rPr>
              <a:t>text file </a:t>
            </a:r>
            <a:r>
              <a:rPr lang="en-IN" sz="2400" dirty="0" smtClean="0"/>
              <a:t>on the device and is </a:t>
            </a:r>
            <a:r>
              <a:rPr lang="en-IN" sz="2400" b="1" dirty="0" smtClean="0">
                <a:solidFill>
                  <a:srgbClr val="00B050"/>
                </a:solidFill>
              </a:rPr>
              <a:t>a popular choice</a:t>
            </a:r>
            <a:r>
              <a:rPr lang="en-IN" sz="2400" dirty="0" smtClean="0"/>
              <a:t> for application </a:t>
            </a:r>
            <a:r>
              <a:rPr lang="en-IN" sz="2400" dirty="0" err="1" smtClean="0"/>
              <a:t>softwares</a:t>
            </a:r>
            <a:r>
              <a:rPr lang="en-IN" sz="2400" dirty="0" smtClean="0"/>
              <a:t> such as web browsers as well as mobile platforms like </a:t>
            </a:r>
            <a:r>
              <a:rPr lang="en-IN" sz="2400" b="1" dirty="0" smtClean="0">
                <a:solidFill>
                  <a:srgbClr val="FF0000"/>
                </a:solidFill>
              </a:rPr>
              <a:t>Android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0070C0"/>
                </a:solidFill>
              </a:rPr>
              <a:t>iOS</a:t>
            </a:r>
            <a:r>
              <a:rPr lang="en-IN" sz="2400" dirty="0" smtClean="0"/>
              <a:t>.</a:t>
            </a:r>
          </a:p>
          <a:p>
            <a:pPr marL="681228" indent="-571500"/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sqlite3</a:t>
            </a: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cur=</a:t>
            </a:r>
            <a:r>
              <a:rPr lang="en-IN" sz="15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002060"/>
                </a:solidFill>
              </a:rPr>
              <a:t>cur.execute</a:t>
            </a:r>
            <a:r>
              <a:rPr lang="en-IN" sz="1500" b="1" dirty="0" smtClean="0">
                <a:solidFill>
                  <a:srgbClr val="002060"/>
                </a:solidFill>
              </a:rPr>
              <a:t>("Select </a:t>
            </a:r>
            <a:r>
              <a:rPr lang="en-IN" sz="1500" b="1" dirty="0" err="1" smtClean="0">
                <a:solidFill>
                  <a:srgbClr val="002060"/>
                </a:solidFill>
              </a:rPr>
              <a:t>bookname,bookprice</a:t>
            </a:r>
            <a:r>
              <a:rPr lang="en-IN" sz="1500" b="1" dirty="0" smtClean="0">
                <a:solidFill>
                  <a:srgbClr val="002060"/>
                </a:solidFill>
              </a:rPr>
              <a:t> from </a:t>
            </a:r>
            <a:r>
              <a:rPr lang="en-IN" sz="1500" b="1" dirty="0" err="1" smtClean="0">
                <a:solidFill>
                  <a:srgbClr val="002060"/>
                </a:solidFill>
              </a:rPr>
              <a:t>allbooks</a:t>
            </a:r>
            <a:r>
              <a:rPr lang="en-IN" sz="1500" b="1" dirty="0" smtClean="0">
                <a:solidFill>
                  <a:srgbClr val="002060"/>
                </a:solidFill>
              </a:rPr>
              <a:t> order by </a:t>
            </a:r>
            <a:r>
              <a:rPr lang="en-IN" sz="1500" b="1" dirty="0" err="1" smtClean="0">
                <a:solidFill>
                  <a:srgbClr val="002060"/>
                </a:solidFill>
              </a:rPr>
              <a:t>bookprice</a:t>
            </a:r>
            <a:r>
              <a:rPr lang="en-IN" sz="1500" b="1" dirty="0" smtClean="0">
                <a:solidFill>
                  <a:srgbClr val="002060"/>
                </a:solidFill>
              </a:rPr>
              <a:t> </a:t>
            </a:r>
            <a:r>
              <a:rPr lang="en-IN" sz="1500" b="1" dirty="0" err="1" smtClean="0">
                <a:solidFill>
                  <a:srgbClr val="002060"/>
                </a:solidFill>
              </a:rPr>
              <a:t>desc</a:t>
            </a:r>
            <a:r>
              <a:rPr lang="en-IN" sz="1500" b="1" dirty="0" smtClean="0">
                <a:solidFill>
                  <a:srgbClr val="00206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x=</a:t>
            </a:r>
            <a:r>
              <a:rPr lang="en-IN" sz="1500" b="1" dirty="0" err="1" smtClean="0">
                <a:solidFill>
                  <a:srgbClr val="002060"/>
                </a:solidFill>
              </a:rPr>
              <a:t>cur.fetchone</a:t>
            </a:r>
            <a:r>
              <a:rPr lang="en-IN" sz="1500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if x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print(x)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IN" sz="1500" b="1" dirty="0" err="1" smtClean="0">
                <a:solidFill>
                  <a:srgbClr val="C00000"/>
                </a:solidFill>
              </a:rPr>
              <a:t>Sqlite</a:t>
            </a:r>
            <a:r>
              <a:rPr lang="en-IN" sz="1500" b="1" dirty="0" smtClean="0">
                <a:solidFill>
                  <a:srgbClr val="C00000"/>
                </a:solidFill>
              </a:rPr>
              <a:t>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The Method </a:t>
            </a:r>
            <a:r>
              <a:rPr lang="en-US" sz="2800" b="1" dirty="0" err="1" smtClean="0">
                <a:solidFill>
                  <a:srgbClr val="C00000"/>
                </a:solidFill>
              </a:rPr>
              <a:t>fetchall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cur.fetchall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The method fetches all rows of a query result set and returns it as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of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no more rows are available, it returns an </a:t>
            </a:r>
            <a:r>
              <a:rPr lang="en-IN" sz="2400" b="1" dirty="0" smtClean="0">
                <a:solidFill>
                  <a:srgbClr val="7030A0"/>
                </a:solidFill>
              </a:rPr>
              <a:t>empty list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("Select </a:t>
            </a:r>
            <a:r>
              <a:rPr lang="en-IN" sz="20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2000" b="1" dirty="0" smtClean="0">
                <a:solidFill>
                  <a:srgbClr val="C00000"/>
                </a:solidFill>
              </a:rPr>
              <a:t> from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order by </a:t>
            </a:r>
            <a:r>
              <a:rPr lang="en-IN" sz="20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desc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x=</a:t>
            </a:r>
            <a:r>
              <a:rPr lang="en-IN" sz="2000" b="1" dirty="0" err="1" smtClean="0">
                <a:solidFill>
                  <a:srgbClr val="7030A0"/>
                </a:solidFill>
              </a:rPr>
              <a:t>cur.fetchall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print(x)		</a:t>
            </a:r>
            <a:r>
              <a:rPr lang="en-IN" sz="20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except (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20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	</a:t>
            </a:r>
            <a:r>
              <a:rPr lang="en-IN" sz="20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if </a:t>
            </a:r>
            <a:r>
              <a:rPr lang="en-IN" sz="2000" b="1" dirty="0" err="1" smtClean="0">
                <a:solidFill>
                  <a:srgbClr val="002060"/>
                </a:solidFill>
              </a:rPr>
              <a:t>conn</a:t>
            </a:r>
            <a:r>
              <a:rPr lang="en-IN" sz="20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	</a:t>
            </a:r>
            <a:r>
              <a:rPr lang="en-IN" sz="20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2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364333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book application so that your code asks the user to enter a record number and displays only that book 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Make sure if the record number entered by the user is wrong then display appropriate error message</a:t>
            </a: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Content Placeholder 9" descr="sqldbdemo5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4929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import sqlite3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("Select </a:t>
            </a:r>
            <a:r>
              <a:rPr lang="en-IN" sz="20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2000" b="1" dirty="0" smtClean="0">
                <a:solidFill>
                  <a:srgbClr val="C00000"/>
                </a:solidFill>
              </a:rPr>
              <a:t> from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order by </a:t>
            </a:r>
            <a:r>
              <a:rPr lang="en-IN" sz="20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desc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booklist=</a:t>
            </a:r>
            <a:r>
              <a:rPr lang="en-IN" sz="2000" b="1" dirty="0" err="1" smtClean="0">
                <a:solidFill>
                  <a:srgbClr val="C00000"/>
                </a:solidFill>
              </a:rPr>
              <a:t>cur.fetchall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recnum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the record number(1 to "+</a:t>
            </a:r>
            <a:r>
              <a:rPr lang="en-IN" sz="2000" b="1" dirty="0" err="1" smtClean="0">
                <a:solidFill>
                  <a:srgbClr val="C00000"/>
                </a:solidFill>
              </a:rPr>
              <a:t>str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len</a:t>
            </a:r>
            <a:r>
              <a:rPr lang="en-IN" sz="2000" b="1" dirty="0" smtClean="0">
                <a:solidFill>
                  <a:srgbClr val="C00000"/>
                </a:solidFill>
              </a:rPr>
              <a:t>(booklist))+"):"))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</a:t>
            </a:r>
            <a:r>
              <a:rPr lang="en-IN" sz="1900" b="1" dirty="0" smtClean="0">
                <a:solidFill>
                  <a:srgbClr val="C00000"/>
                </a:solidFill>
              </a:rPr>
              <a:t>if </a:t>
            </a:r>
            <a:r>
              <a:rPr lang="en-IN" sz="1900" b="1" dirty="0" err="1" smtClean="0">
                <a:solidFill>
                  <a:srgbClr val="C00000"/>
                </a:solidFill>
              </a:rPr>
              <a:t>recnum</a:t>
            </a:r>
            <a:r>
              <a:rPr lang="en-IN" sz="1900" b="1" dirty="0" smtClean="0">
                <a:solidFill>
                  <a:srgbClr val="C00000"/>
                </a:solidFill>
              </a:rPr>
              <a:t> &lt;1 or </a:t>
            </a:r>
            <a:r>
              <a:rPr lang="en-IN" sz="1900" b="1" dirty="0" err="1" smtClean="0">
                <a:solidFill>
                  <a:srgbClr val="C00000"/>
                </a:solidFill>
              </a:rPr>
              <a:t>recnum</a:t>
            </a:r>
            <a:r>
              <a:rPr lang="en-IN" sz="1900" b="1" dirty="0" smtClean="0">
                <a:solidFill>
                  <a:srgbClr val="C00000"/>
                </a:solidFill>
              </a:rPr>
              <a:t>&gt;</a:t>
            </a:r>
            <a:r>
              <a:rPr lang="en-IN" sz="1900" b="1" dirty="0" err="1" smtClean="0">
                <a:solidFill>
                  <a:srgbClr val="C00000"/>
                </a:solidFill>
              </a:rPr>
              <a:t>len</a:t>
            </a:r>
            <a:r>
              <a:rPr lang="en-IN" sz="1900" b="1" dirty="0" smtClean="0">
                <a:solidFill>
                  <a:srgbClr val="C00000"/>
                </a:solidFill>
              </a:rPr>
              <a:t>(booklist):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	print("Record number should be between 1 to "+</a:t>
            </a:r>
            <a:r>
              <a:rPr lang="en-IN" sz="1900" b="1" dirty="0" err="1" smtClean="0">
                <a:solidFill>
                  <a:srgbClr val="C00000"/>
                </a:solidFill>
              </a:rPr>
              <a:t>str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dirty="0" err="1" smtClean="0">
                <a:solidFill>
                  <a:srgbClr val="C00000"/>
                </a:solidFill>
              </a:rPr>
              <a:t>len</a:t>
            </a:r>
            <a:r>
              <a:rPr lang="en-IN" sz="1900" b="1" dirty="0" smtClean="0">
                <a:solidFill>
                  <a:srgbClr val="C00000"/>
                </a:solidFill>
              </a:rPr>
              <a:t>(booklist)))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else: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	row=booklist[recnum-1]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	print(row[0],row[1])</a:t>
            </a:r>
          </a:p>
          <a:p>
            <a:pPr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IN" sz="1900" b="1" dirty="0" err="1" smtClean="0">
                <a:solidFill>
                  <a:srgbClr val="C00000"/>
                </a:solidFill>
              </a:rPr>
              <a:t>Sqlite</a:t>
            </a:r>
            <a:r>
              <a:rPr lang="en-IN" sz="1900" b="1" dirty="0" smtClean="0">
                <a:solidFill>
                  <a:srgbClr val="C00000"/>
                </a:solidFill>
              </a:rPr>
              <a:t>:",ex)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	if </a:t>
            </a:r>
            <a:r>
              <a:rPr lang="en-IN" sz="1900" b="1" dirty="0" err="1" smtClean="0">
                <a:solidFill>
                  <a:srgbClr val="C00000"/>
                </a:solidFill>
              </a:rPr>
              <a:t>conn</a:t>
            </a:r>
            <a:r>
              <a:rPr lang="en-IN" sz="1900" b="1" dirty="0" smtClean="0">
                <a:solidFill>
                  <a:srgbClr val="C00000"/>
                </a:solidFill>
              </a:rPr>
              <a:t> is not None: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		</a:t>
            </a:r>
            <a:r>
              <a:rPr lang="en-IN" sz="19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9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9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SQLite</a:t>
            </a:r>
            <a:r>
              <a:rPr lang="en-US" sz="2800" b="1" dirty="0" smtClean="0"/>
              <a:t> Features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Extremely light-weighted </a:t>
            </a:r>
            <a:r>
              <a:rPr lang="en-IN" sz="2400" dirty="0" smtClean="0"/>
              <a:t>(not more than 500 KBs)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No complex setup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Fully transactional.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It supports all standard relational database features like </a:t>
            </a:r>
            <a:r>
              <a:rPr lang="en-IN" sz="2400" b="1" dirty="0" smtClean="0">
                <a:solidFill>
                  <a:srgbClr val="7030A0"/>
                </a:solidFill>
              </a:rPr>
              <a:t>SQL Queries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FFC000"/>
                </a:solidFill>
              </a:rPr>
              <a:t>Joins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Constraints </a:t>
            </a:r>
            <a:r>
              <a:rPr lang="en-IN" sz="2400" dirty="0" smtClean="0"/>
              <a:t> etc</a:t>
            </a:r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pPr marL="681228" indent="-571500"/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Who Uses </a:t>
            </a:r>
            <a:r>
              <a:rPr lang="en-US" sz="2800" b="1" dirty="0" err="1" smtClean="0"/>
              <a:t>Sqlite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Following are </a:t>
            </a:r>
            <a:r>
              <a:rPr lang="en-US" sz="2400" dirty="0" smtClean="0">
                <a:solidFill>
                  <a:srgbClr val="7030A0"/>
                </a:solidFill>
              </a:rPr>
              <a:t>well known companies/products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that use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: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Adobe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McAfee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</a:p>
          <a:p>
            <a:pPr marL="109728" indent="0">
              <a:buNone/>
            </a:pP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DropBox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SQLite</a:t>
            </a:r>
            <a:r>
              <a:rPr lang="en-US" sz="2800" b="1" dirty="0" smtClean="0"/>
              <a:t> Limitations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 supports neither </a:t>
            </a:r>
            <a:r>
              <a:rPr lang="en-IN" sz="2400" b="1" dirty="0" smtClean="0">
                <a:solidFill>
                  <a:srgbClr val="00B050"/>
                </a:solidFill>
              </a:rPr>
              <a:t>RIGHT OUTER JOIN </a:t>
            </a:r>
            <a:r>
              <a:rPr lang="en-IN" sz="2400" dirty="0" smtClean="0"/>
              <a:t>nor </a:t>
            </a:r>
            <a:r>
              <a:rPr lang="en-IN" sz="2400" b="1" dirty="0" smtClean="0">
                <a:solidFill>
                  <a:srgbClr val="0070C0"/>
                </a:solidFill>
              </a:rPr>
              <a:t>FULL OUTER JOIN</a:t>
            </a:r>
            <a:r>
              <a:rPr lang="en-IN" sz="2400" dirty="0" smtClean="0"/>
              <a:t>. It supports only </a:t>
            </a:r>
            <a:r>
              <a:rPr lang="en-IN" sz="2400" b="1" dirty="0" smtClean="0">
                <a:solidFill>
                  <a:srgbClr val="FF0000"/>
                </a:solidFill>
              </a:rPr>
              <a:t>LEFT OUTER JOIN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7030A0"/>
                </a:solidFill>
              </a:rPr>
              <a:t>ALTER TABLE </a:t>
            </a:r>
            <a:r>
              <a:rPr lang="en-IN" sz="2400" dirty="0" smtClean="0"/>
              <a:t>statement in </a:t>
            </a:r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 we can only </a:t>
            </a:r>
            <a:r>
              <a:rPr lang="en-IN" sz="2400" b="1" dirty="0" smtClean="0">
                <a:solidFill>
                  <a:srgbClr val="00B050"/>
                </a:solidFill>
              </a:rPr>
              <a:t>add a column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rename a table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column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However, we can't do the following: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DROP a column.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ADD a constraint.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SQLite</a:t>
            </a:r>
            <a:r>
              <a:rPr lang="en-US" sz="2800" b="1" dirty="0" smtClean="0"/>
              <a:t> Limitations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GRANT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REVOKE</a:t>
            </a:r>
            <a:r>
              <a:rPr lang="en-IN" sz="2400" dirty="0" smtClean="0"/>
              <a:t> commands are not implemented in </a:t>
            </a:r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VIEWs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FF0000"/>
                </a:solidFill>
              </a:rPr>
              <a:t>read-only</a:t>
            </a:r>
            <a:r>
              <a:rPr lang="en-IN" sz="2400" dirty="0" smtClean="0"/>
              <a:t> – we can't write </a:t>
            </a:r>
            <a:r>
              <a:rPr lang="en-IN" sz="2400" b="1" dirty="0" smtClean="0">
                <a:solidFill>
                  <a:srgbClr val="0070C0"/>
                </a:solidFill>
              </a:rPr>
              <a:t>INSERT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DELETE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0070C0"/>
                </a:solidFill>
              </a:rPr>
              <a:t>UPDATE</a:t>
            </a:r>
            <a:r>
              <a:rPr lang="en-IN" sz="2400" dirty="0" smtClean="0"/>
              <a:t> statements into the view.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 only supports </a:t>
            </a:r>
            <a:r>
              <a:rPr lang="en-IN" sz="2400" b="1" dirty="0" smtClean="0">
                <a:solidFill>
                  <a:srgbClr val="0070C0"/>
                </a:solidFill>
              </a:rPr>
              <a:t>FOR EACH ROW </a:t>
            </a:r>
            <a:r>
              <a:rPr lang="en-IN" sz="2400" dirty="0" smtClean="0"/>
              <a:t>triggers, and it doesn't support </a:t>
            </a:r>
            <a:r>
              <a:rPr lang="en-IN" sz="2400" b="1" dirty="0" smtClean="0">
                <a:solidFill>
                  <a:srgbClr val="0070C0"/>
                </a:solidFill>
              </a:rPr>
              <a:t>FOR EACH STATEMENT </a:t>
            </a:r>
            <a:r>
              <a:rPr lang="en-IN" sz="2400" dirty="0" smtClean="0"/>
              <a:t>triggers.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SQLite</a:t>
            </a:r>
            <a:r>
              <a:rPr lang="en-US" sz="2800" b="1" dirty="0" smtClean="0"/>
              <a:t> Installation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Installing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setting up </a:t>
            </a:r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 takes a matter of a few minutes.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use </a:t>
            </a:r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 from the command line tools, but there is a </a:t>
            </a:r>
            <a:r>
              <a:rPr lang="en-IN" sz="2400" b="1" dirty="0" smtClean="0">
                <a:solidFill>
                  <a:srgbClr val="0070C0"/>
                </a:solidFill>
              </a:rPr>
              <a:t>GUI-based utility </a:t>
            </a:r>
            <a:r>
              <a:rPr lang="en-IN" sz="2400" dirty="0" smtClean="0"/>
              <a:t>which lets us use </a:t>
            </a:r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 through a decent graphical interface. </a:t>
            </a:r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7030A0"/>
                </a:solidFill>
              </a:rPr>
              <a:t>DB Browser for </a:t>
            </a:r>
            <a:r>
              <a:rPr lang="en-IN" sz="2400" b="1" dirty="0" err="1" smtClean="0">
                <a:solidFill>
                  <a:srgbClr val="7030A0"/>
                </a:solidFill>
              </a:rPr>
              <a:t>SQLite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download it from </a:t>
            </a:r>
            <a:r>
              <a:rPr lang="en-IN" sz="2400" b="1" u="sng" dirty="0" smtClean="0">
                <a:solidFill>
                  <a:srgbClr val="002060"/>
                </a:solidFill>
              </a:rPr>
              <a:t>https://sqlitebrowser.org/dl/ </a:t>
            </a:r>
            <a:r>
              <a:rPr lang="en-IN" sz="2400" dirty="0" smtClean="0"/>
              <a:t>with respect to our OS platform.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SQLite</a:t>
            </a:r>
            <a:r>
              <a:rPr lang="en-US" sz="2800" b="1" dirty="0" smtClean="0"/>
              <a:t> Installation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 Windows platform, the interface for DB Browser for </a:t>
            </a:r>
            <a:r>
              <a:rPr lang="en-IN" sz="2400" dirty="0" err="1" smtClean="0"/>
              <a:t>SQLite</a:t>
            </a:r>
            <a:r>
              <a:rPr lang="en-IN" sz="2400" dirty="0" smtClean="0"/>
              <a:t> looks like this –</a:t>
            </a:r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apture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00306"/>
            <a:ext cx="8858312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15615</TotalTime>
  <Words>1115</Words>
  <Application>Microsoft Office PowerPoint</Application>
  <PresentationFormat>On-screen Show (4:3)</PresentationFormat>
  <Paragraphs>371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 Introduction To SQLite</vt:lpstr>
      <vt:lpstr> SQLite Features</vt:lpstr>
      <vt:lpstr> Who Uses Sqlite ?</vt:lpstr>
      <vt:lpstr> SQLite Limitations</vt:lpstr>
      <vt:lpstr> SQLite Limitations</vt:lpstr>
      <vt:lpstr> SQLite Installation</vt:lpstr>
      <vt:lpstr> SQLite Installation</vt:lpstr>
      <vt:lpstr> Steps Required For  Connecting Python Code To SQLite</vt:lpstr>
      <vt:lpstr> Steps Required For  Connecting Python Code To Sqlite</vt:lpstr>
      <vt:lpstr> Step 1-  Importing The Module</vt:lpstr>
      <vt:lpstr>  Step 2-  Establishing The Connection</vt:lpstr>
      <vt:lpstr> Important Attributes/Methods Of Connection Object</vt:lpstr>
      <vt:lpstr>  Step 3-  Creating The Cursor</vt:lpstr>
      <vt:lpstr> Important Attributes/Methods Of Cursor Object</vt:lpstr>
      <vt:lpstr>  Step 4-  The execute( ) Method</vt:lpstr>
      <vt:lpstr> The execute( ) Method</vt:lpstr>
      <vt:lpstr>  Step 5-  Fetching The Result</vt:lpstr>
      <vt:lpstr>  Step 6-  Fetching The Result</vt:lpstr>
      <vt:lpstr> An Important Point!</vt:lpstr>
      <vt:lpstr> Directly Iterating  Over The Cursor</vt:lpstr>
      <vt:lpstr>Exercise</vt:lpstr>
      <vt:lpstr>Sample Output</vt:lpstr>
      <vt:lpstr>Solution</vt:lpstr>
      <vt:lpstr>Exercise</vt:lpstr>
      <vt:lpstr>Solution</vt:lpstr>
      <vt:lpstr> Using The Method fetchone( )</vt:lpstr>
      <vt:lpstr>Exercise</vt:lpstr>
      <vt:lpstr>Sample Output</vt:lpstr>
      <vt:lpstr>Solution</vt:lpstr>
      <vt:lpstr> Using The Method fetchall( )</vt:lpstr>
      <vt:lpstr> Sample Code</vt:lpstr>
      <vt:lpstr> Output</vt:lpstr>
      <vt:lpstr>Exercise</vt:lpstr>
      <vt:lpstr> Output</vt:lpstr>
      <vt:lpstr> Solution</vt:lpstr>
      <vt:lpstr>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1915</cp:revision>
  <dcterms:created xsi:type="dcterms:W3CDTF">2015-12-21T13:46:48Z</dcterms:created>
  <dcterms:modified xsi:type="dcterms:W3CDTF">2020-09-17T09:27:10Z</dcterms:modified>
</cp:coreProperties>
</file>