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1355" r:id="rId4"/>
    <p:sldId id="1529" r:id="rId5"/>
    <p:sldId id="1474" r:id="rId6"/>
    <p:sldId id="1441" r:id="rId7"/>
    <p:sldId id="1475" r:id="rId8"/>
    <p:sldId id="1504" r:id="rId9"/>
    <p:sldId id="1505" r:id="rId10"/>
    <p:sldId id="1512" r:id="rId11"/>
    <p:sldId id="1530" r:id="rId12"/>
    <p:sldId id="1523" r:id="rId13"/>
    <p:sldId id="1526" r:id="rId14"/>
    <p:sldId id="1531" r:id="rId15"/>
    <p:sldId id="1527" r:id="rId16"/>
    <p:sldId id="1532" r:id="rId17"/>
    <p:sldId id="1533" r:id="rId18"/>
    <p:sldId id="1534" r:id="rId19"/>
    <p:sldId id="1535" r:id="rId20"/>
    <p:sldId id="1536" r:id="rId21"/>
    <p:sldId id="1537" r:id="rId22"/>
    <p:sldId id="153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11-05-2020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51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8" name="Content Placeholder 7" descr="dbdemo3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Updating Record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update a record in the table we have to execute the </a:t>
            </a:r>
            <a:r>
              <a:rPr lang="en-US" sz="2400" b="1" dirty="0" smtClean="0">
                <a:solidFill>
                  <a:srgbClr val="C00000"/>
                </a:solidFill>
              </a:rPr>
              <a:t>UPDATE </a:t>
            </a:r>
            <a:r>
              <a:rPr lang="en-US" sz="2400" dirty="0" smtClean="0"/>
              <a:t>command.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b="1" i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It has </a:t>
            </a:r>
            <a:r>
              <a:rPr lang="en-US" sz="2400" b="1" u="sng" dirty="0" smtClean="0">
                <a:solidFill>
                  <a:srgbClr val="C00000"/>
                </a:solidFill>
              </a:rPr>
              <a:t>2 syntaxes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Update &lt;</a:t>
            </a:r>
            <a:r>
              <a:rPr lang="en-US" sz="1900" b="1" dirty="0" smtClean="0">
                <a:solidFill>
                  <a:srgbClr val="7030A0"/>
                </a:solidFill>
              </a:rPr>
              <a:t>table name</a:t>
            </a:r>
            <a:r>
              <a:rPr lang="en-US" sz="1900" b="1" dirty="0" smtClean="0">
                <a:solidFill>
                  <a:srgbClr val="C00000"/>
                </a:solidFill>
              </a:rPr>
              <a:t>&gt; set 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</a:t>
            </a:r>
            <a:r>
              <a:rPr lang="en-US" sz="1900" b="1" dirty="0" smtClean="0">
                <a:solidFill>
                  <a:srgbClr val="7030A0"/>
                </a:solidFill>
              </a:rPr>
              <a:t> name</a:t>
            </a:r>
            <a:r>
              <a:rPr lang="en-US" sz="1900" b="1" dirty="0" smtClean="0">
                <a:solidFill>
                  <a:srgbClr val="C00000"/>
                </a:solidFill>
              </a:rPr>
              <a:t>&gt;=&lt;</a:t>
            </a:r>
            <a:r>
              <a:rPr lang="en-US" sz="1900" b="1" dirty="0" smtClean="0">
                <a:solidFill>
                  <a:srgbClr val="7030A0"/>
                </a:solidFill>
              </a:rPr>
              <a:t>value</a:t>
            </a:r>
            <a:r>
              <a:rPr lang="en-US" sz="1900" b="1" dirty="0" smtClean="0">
                <a:solidFill>
                  <a:srgbClr val="C00000"/>
                </a:solidFill>
              </a:rPr>
              <a:t>&gt;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Update &lt;</a:t>
            </a:r>
            <a:r>
              <a:rPr lang="en-US" sz="1900" b="1" dirty="0" smtClean="0">
                <a:solidFill>
                  <a:srgbClr val="7030A0"/>
                </a:solidFill>
              </a:rPr>
              <a:t>table name</a:t>
            </a:r>
            <a:r>
              <a:rPr lang="en-US" sz="1900" b="1" dirty="0" smtClean="0">
                <a:solidFill>
                  <a:srgbClr val="C00000"/>
                </a:solidFill>
              </a:rPr>
              <a:t>&gt; set &lt;</a:t>
            </a:r>
            <a:r>
              <a:rPr lang="en-US" sz="1900" b="1" dirty="0" err="1" smtClean="0">
                <a:solidFill>
                  <a:srgbClr val="7030A0"/>
                </a:solidFill>
              </a:rPr>
              <a:t>col</a:t>
            </a:r>
            <a:r>
              <a:rPr lang="en-US" sz="1900" b="1" dirty="0" smtClean="0">
                <a:solidFill>
                  <a:srgbClr val="7030A0"/>
                </a:solidFill>
              </a:rPr>
              <a:t> name</a:t>
            </a:r>
            <a:r>
              <a:rPr lang="en-US" sz="1900" b="1" dirty="0" smtClean="0">
                <a:solidFill>
                  <a:srgbClr val="C00000"/>
                </a:solidFill>
              </a:rPr>
              <a:t>&gt;=&lt;</a:t>
            </a:r>
            <a:r>
              <a:rPr lang="en-US" sz="1900" b="1" dirty="0" smtClean="0">
                <a:solidFill>
                  <a:srgbClr val="7030A0"/>
                </a:solidFill>
              </a:rPr>
              <a:t>value</a:t>
            </a:r>
            <a:r>
              <a:rPr lang="en-US" sz="1900" b="1" dirty="0" smtClean="0">
                <a:solidFill>
                  <a:srgbClr val="C00000"/>
                </a:solidFill>
              </a:rPr>
              <a:t>&gt; where         &lt;</a:t>
            </a:r>
            <a:r>
              <a:rPr lang="en-US" sz="1900" b="1" dirty="0" smtClean="0">
                <a:solidFill>
                  <a:srgbClr val="7030A0"/>
                </a:solidFill>
              </a:rPr>
              <a:t>test condition</a:t>
            </a:r>
            <a:r>
              <a:rPr lang="en-US" sz="1900" b="1" dirty="0" smtClean="0">
                <a:solidFill>
                  <a:srgbClr val="C00000"/>
                </a:solidFill>
              </a:rPr>
              <a:t>&gt;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Updating Record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Updating a record through </a:t>
            </a:r>
            <a:r>
              <a:rPr lang="en-US" sz="2400" b="1" dirty="0" smtClean="0">
                <a:solidFill>
                  <a:srgbClr val="C00000"/>
                </a:solidFill>
              </a:rPr>
              <a:t>Python code </a:t>
            </a:r>
            <a:r>
              <a:rPr lang="en-US" sz="2400" dirty="0" smtClean="0"/>
              <a:t>is same as inserting a new record. .</a:t>
            </a:r>
          </a:p>
          <a:p>
            <a:endParaRPr lang="en-US" sz="2400" dirty="0" smtClean="0"/>
          </a:p>
          <a:p>
            <a:r>
              <a:rPr lang="en-US" sz="2400" dirty="0" smtClean="0"/>
              <a:t>We call the method </a:t>
            </a:r>
            <a:r>
              <a:rPr lang="en-US" sz="2400" b="1" dirty="0" smtClean="0">
                <a:solidFill>
                  <a:srgbClr val="C00000"/>
                </a:solidFill>
              </a:rPr>
              <a:t>execute( )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cursor </a:t>
            </a:r>
            <a:r>
              <a:rPr lang="en-US" sz="2400" dirty="0" smtClean="0"/>
              <a:t>object passing it the </a:t>
            </a:r>
            <a:r>
              <a:rPr lang="en-US" sz="2400" b="1" dirty="0" smtClean="0">
                <a:solidFill>
                  <a:srgbClr val="7030A0"/>
                </a:solidFill>
              </a:rPr>
              <a:t>update query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It’s </a:t>
            </a:r>
            <a:r>
              <a:rPr lang="en-US" sz="2400" b="1" u="sng" dirty="0" smtClean="0"/>
              <a:t>general syntax </a:t>
            </a:r>
            <a:r>
              <a:rPr lang="en-US" sz="2400" dirty="0" smtClean="0"/>
              <a:t>is: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cur.execute</a:t>
            </a:r>
            <a:r>
              <a:rPr lang="en-US" sz="2400" b="1" dirty="0" smtClean="0">
                <a:solidFill>
                  <a:srgbClr val="C00000"/>
                </a:solidFill>
              </a:rPr>
              <a:t>(“update query”)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the query is dynamic then we can use  </a:t>
            </a:r>
            <a:r>
              <a:rPr lang="en-US" sz="2400" b="1" dirty="0" smtClean="0">
                <a:solidFill>
                  <a:srgbClr val="7030A0"/>
                </a:solidFill>
              </a:rPr>
              <a:t>bind variables </a:t>
            </a:r>
            <a:r>
              <a:rPr lang="en-US" sz="2400" dirty="0" smtClean="0"/>
              <a:t>for setting the values at run time.</a:t>
            </a:r>
          </a:p>
          <a:p>
            <a:endParaRPr lang="en-US" sz="2400" b="1" i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import sqlite3</a:t>
            </a:r>
          </a:p>
          <a:p>
            <a:pPr fontAlgn="base">
              <a:buNone/>
            </a:pPr>
            <a:r>
              <a:rPr lang="en-US" sz="1800" b="1" dirty="0" err="1" smtClean="0">
                <a:solidFill>
                  <a:srgbClr val="C00000"/>
                </a:solidFill>
              </a:rPr>
              <a:t>conn</a:t>
            </a:r>
            <a:r>
              <a:rPr lang="en-US" sz="1800" b="1" dirty="0" smtClean="0">
                <a:solidFill>
                  <a:srgbClr val="C00000"/>
                </a:solidFill>
              </a:rPr>
              <a:t>=None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try: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</a:t>
            </a:r>
            <a:r>
              <a:rPr lang="en-US" sz="1800" b="1" dirty="0" err="1" smtClean="0">
                <a:solidFill>
                  <a:srgbClr val="C00000"/>
                </a:solidFill>
              </a:rPr>
              <a:t>conn</a:t>
            </a:r>
            <a:r>
              <a:rPr lang="en-US" sz="1800" b="1" dirty="0" smtClean="0">
                <a:solidFill>
                  <a:srgbClr val="C00000"/>
                </a:solidFill>
              </a:rPr>
              <a:t>=sqlite3.connect("d:/mysqlitedb/library.db")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</a:t>
            </a:r>
            <a:r>
              <a:rPr lang="en-US" sz="1800" b="1" dirty="0" smtClean="0">
                <a:solidFill>
                  <a:srgbClr val="002060"/>
                </a:solidFill>
              </a:rPr>
              <a:t>cur=</a:t>
            </a:r>
            <a:r>
              <a:rPr lang="en-US" sz="1800" b="1" dirty="0" err="1" smtClean="0">
                <a:solidFill>
                  <a:srgbClr val="002060"/>
                </a:solidFill>
              </a:rPr>
              <a:t>conn.cursor</a:t>
            </a:r>
            <a:r>
              <a:rPr lang="en-US" sz="1800" b="1" dirty="0" smtClean="0">
                <a:solidFill>
                  <a:srgbClr val="002060"/>
                </a:solidFill>
              </a:rPr>
              <a:t>()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	</a:t>
            </a:r>
            <a:r>
              <a:rPr lang="en-US" sz="1800" b="1" dirty="0" err="1" smtClean="0">
                <a:solidFill>
                  <a:srgbClr val="002060"/>
                </a:solidFill>
              </a:rPr>
              <a:t>cur.execute</a:t>
            </a:r>
            <a:r>
              <a:rPr lang="en-US" sz="1800" b="1" dirty="0" smtClean="0">
                <a:solidFill>
                  <a:srgbClr val="002060"/>
                </a:solidFill>
              </a:rPr>
              <a:t>("Update </a:t>
            </a:r>
            <a:r>
              <a:rPr lang="en-US" sz="1800" b="1" dirty="0" err="1" smtClean="0">
                <a:solidFill>
                  <a:srgbClr val="002060"/>
                </a:solidFill>
              </a:rPr>
              <a:t>allbooks</a:t>
            </a:r>
            <a:r>
              <a:rPr lang="en-US" sz="1800" b="1" dirty="0" smtClean="0">
                <a:solidFill>
                  <a:srgbClr val="002060"/>
                </a:solidFill>
              </a:rPr>
              <a:t> set </a:t>
            </a:r>
            <a:r>
              <a:rPr lang="en-US" sz="1800" b="1" dirty="0" err="1" smtClean="0">
                <a:solidFill>
                  <a:srgbClr val="002060"/>
                </a:solidFill>
              </a:rPr>
              <a:t>bookprice</a:t>
            </a:r>
            <a:r>
              <a:rPr lang="en-US" sz="1800" b="1" dirty="0" smtClean="0">
                <a:solidFill>
                  <a:srgbClr val="002060"/>
                </a:solidFill>
              </a:rPr>
              <a:t>=500 where </a:t>
            </a:r>
            <a:r>
              <a:rPr lang="en-US" sz="1800" b="1" dirty="0" err="1" smtClean="0">
                <a:solidFill>
                  <a:srgbClr val="002060"/>
                </a:solidFill>
              </a:rPr>
              <a:t>bookid</a:t>
            </a:r>
            <a:r>
              <a:rPr lang="en-US" sz="1800" b="1" dirty="0" smtClean="0">
                <a:solidFill>
                  <a:srgbClr val="002060"/>
                </a:solidFill>
              </a:rPr>
              <a:t>=201 ")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	n=</a:t>
            </a:r>
            <a:r>
              <a:rPr lang="en-US" sz="1800" b="1" dirty="0" err="1" smtClean="0">
                <a:solidFill>
                  <a:srgbClr val="002060"/>
                </a:solidFill>
              </a:rPr>
              <a:t>cur.rowcount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	print(n," row updated")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	</a:t>
            </a:r>
            <a:r>
              <a:rPr lang="en-US" sz="1800" b="1" dirty="0" err="1" smtClean="0">
                <a:solidFill>
                  <a:srgbClr val="002060"/>
                </a:solidFill>
              </a:rPr>
              <a:t>conn.commit</a:t>
            </a:r>
            <a:r>
              <a:rPr lang="en-US" sz="1800" b="1" dirty="0" smtClean="0">
                <a:solidFill>
                  <a:srgbClr val="002060"/>
                </a:solidFill>
              </a:rPr>
              <a:t>()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except (sqlite3.DatabaseError)as ex: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print("Error in connecting to </a:t>
            </a:r>
            <a:r>
              <a:rPr lang="en-US" sz="1800" b="1" dirty="0" err="1" smtClean="0">
                <a:solidFill>
                  <a:srgbClr val="C00000"/>
                </a:solidFill>
              </a:rPr>
              <a:t>Sqlite</a:t>
            </a:r>
            <a:r>
              <a:rPr lang="en-US" sz="1800" b="1" dirty="0" smtClean="0">
                <a:solidFill>
                  <a:srgbClr val="C00000"/>
                </a:solidFill>
              </a:rPr>
              <a:t>:",ex)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finally: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if </a:t>
            </a:r>
            <a:r>
              <a:rPr lang="en-US" sz="1800" b="1" dirty="0" err="1" smtClean="0">
                <a:solidFill>
                  <a:srgbClr val="C00000"/>
                </a:solidFill>
              </a:rPr>
              <a:t>conn</a:t>
            </a:r>
            <a:r>
              <a:rPr lang="en-US" sz="1800" b="1" dirty="0" smtClean="0">
                <a:solidFill>
                  <a:srgbClr val="C0000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	</a:t>
            </a:r>
            <a:r>
              <a:rPr lang="en-US" sz="1800" b="1" dirty="0" err="1" smtClean="0">
                <a:solidFill>
                  <a:srgbClr val="C00000"/>
                </a:solidFill>
              </a:rPr>
              <a:t>conn.close</a:t>
            </a:r>
            <a:r>
              <a:rPr lang="en-US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20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Write a program to accept a </a:t>
            </a:r>
            <a:r>
              <a:rPr lang="en-US" sz="2400" b="1" dirty="0" smtClean="0">
                <a:solidFill>
                  <a:srgbClr val="C00000"/>
                </a:solidFill>
              </a:rPr>
              <a:t>subject name </a:t>
            </a:r>
            <a:r>
              <a:rPr lang="en-US" sz="2400" dirty="0" smtClean="0"/>
              <a:t>and an </a:t>
            </a:r>
            <a:r>
              <a:rPr lang="en-US" sz="2400" b="1" dirty="0" smtClean="0">
                <a:solidFill>
                  <a:srgbClr val="C00000"/>
                </a:solidFill>
              </a:rPr>
              <a:t>amount</a:t>
            </a:r>
            <a:r>
              <a:rPr lang="en-US" sz="2400" dirty="0" smtClean="0"/>
              <a:t> from the user and </a:t>
            </a:r>
            <a:r>
              <a:rPr lang="en-US" sz="2400" b="1" dirty="0" smtClean="0">
                <a:solidFill>
                  <a:srgbClr val="7030A0"/>
                </a:solidFill>
              </a:rPr>
              <a:t>increase the price </a:t>
            </a:r>
            <a:r>
              <a:rPr lang="en-US" sz="2400" dirty="0" smtClean="0"/>
              <a:t>of all the books of the </a:t>
            </a:r>
            <a:r>
              <a:rPr lang="en-US" sz="2400" b="1" dirty="0" smtClean="0">
                <a:solidFill>
                  <a:srgbClr val="7030A0"/>
                </a:solidFill>
              </a:rPr>
              <a:t>given subject </a:t>
            </a:r>
            <a:r>
              <a:rPr lang="en-US" sz="2400" dirty="0" smtClean="0"/>
              <a:t>by adding the amount in the </a:t>
            </a:r>
            <a:r>
              <a:rPr lang="en-US" sz="2400" b="1" dirty="0" smtClean="0">
                <a:solidFill>
                  <a:srgbClr val="C00000"/>
                </a:solidFill>
              </a:rPr>
              <a:t>current price</a:t>
            </a:r>
            <a:r>
              <a:rPr lang="en-US" sz="2400" dirty="0" smtClean="0"/>
              <a:t>. Finally display whether books were updated or not and how many books were updated</a:t>
            </a:r>
            <a:endParaRPr lang="en-US" sz="1900" dirty="0" smtClean="0"/>
          </a:p>
          <a:p>
            <a:pPr fontAlgn="base"/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bdemo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285992"/>
            <a:ext cx="8715436" cy="1857388"/>
          </a:xfrm>
          <a:prstGeom prst="rect">
            <a:avLst/>
          </a:prstGeom>
        </p:spPr>
      </p:pic>
      <p:pic>
        <p:nvPicPr>
          <p:cNvPr id="8" name="Picture 7" descr="dbdemo3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786322"/>
            <a:ext cx="8786874" cy="18573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282" y="1571612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Sample Run 1</a:t>
            </a:r>
            <a:endParaRPr lang="en-IN" sz="2400" b="1" u="sng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4214818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Sample Run 2</a:t>
            </a:r>
            <a:endParaRPr lang="en-IN" sz="2400" b="1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import sqlite3</a:t>
            </a:r>
          </a:p>
          <a:p>
            <a:pPr fontAlgn="base">
              <a:buNone/>
            </a:pPr>
            <a:r>
              <a:rPr lang="en-IN" sz="1800" b="1" dirty="0" err="1" smtClean="0">
                <a:solidFill>
                  <a:srgbClr val="002060"/>
                </a:solidFill>
              </a:rPr>
              <a:t>conn</a:t>
            </a:r>
            <a:r>
              <a:rPr lang="en-IN" sz="1800" b="1" dirty="0" smtClean="0">
                <a:solidFill>
                  <a:srgbClr val="00206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err="1" smtClean="0">
                <a:solidFill>
                  <a:srgbClr val="002060"/>
                </a:solidFill>
              </a:rPr>
              <a:t>conn</a:t>
            </a:r>
            <a:r>
              <a:rPr lang="en-IN" sz="1800" b="1" dirty="0" smtClean="0">
                <a:solidFill>
                  <a:srgbClr val="002060"/>
                </a:solidFill>
              </a:rPr>
              <a:t>=sqlite3.connect("d:/mysqlitedb/library.db")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smtClean="0">
                <a:solidFill>
                  <a:srgbClr val="C00000"/>
                </a:solidFill>
              </a:rPr>
              <a:t>subject=input("Enter subject name:")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amount=</a:t>
            </a:r>
            <a:r>
              <a:rPr lang="en-IN" sz="1800" b="1" dirty="0" err="1" smtClean="0">
                <a:solidFill>
                  <a:srgbClr val="C00000"/>
                </a:solidFill>
              </a:rPr>
              <a:t>int</a:t>
            </a:r>
            <a:r>
              <a:rPr lang="en-IN" sz="1800" b="1" dirty="0" smtClean="0">
                <a:solidFill>
                  <a:srgbClr val="C00000"/>
                </a:solidFill>
              </a:rPr>
              <a:t>(input("Enter the amount to increase:"))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cur=</a:t>
            </a:r>
            <a:r>
              <a:rPr lang="en-IN" sz="1800" b="1" dirty="0" err="1" smtClean="0">
                <a:solidFill>
                  <a:srgbClr val="C00000"/>
                </a:solidFill>
              </a:rPr>
              <a:t>conn.cursor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cur.execute</a:t>
            </a:r>
            <a:r>
              <a:rPr lang="en-IN" sz="1800" b="1" dirty="0" smtClean="0">
                <a:solidFill>
                  <a:srgbClr val="C00000"/>
                </a:solidFill>
              </a:rPr>
              <a:t>("Update </a:t>
            </a:r>
            <a:r>
              <a:rPr lang="en-IN" sz="1800" b="1" dirty="0" err="1" smtClean="0">
                <a:solidFill>
                  <a:srgbClr val="C00000"/>
                </a:solidFill>
              </a:rPr>
              <a:t>allbooks</a:t>
            </a:r>
            <a:r>
              <a:rPr lang="en-IN" sz="1800" b="1" dirty="0" smtClean="0">
                <a:solidFill>
                  <a:srgbClr val="C00000"/>
                </a:solidFill>
              </a:rPr>
              <a:t> set </a:t>
            </a:r>
            <a:r>
              <a:rPr lang="en-IN" sz="1800" b="1" dirty="0" err="1" smtClean="0">
                <a:solidFill>
                  <a:srgbClr val="C00000"/>
                </a:solidFill>
              </a:rPr>
              <a:t>bookprice</a:t>
            </a:r>
            <a:r>
              <a:rPr lang="en-IN" sz="1800" b="1" dirty="0" smtClean="0">
                <a:solidFill>
                  <a:srgbClr val="C00000"/>
                </a:solidFill>
              </a:rPr>
              <a:t>=</a:t>
            </a:r>
            <a:r>
              <a:rPr lang="en-IN" sz="1800" b="1" dirty="0" err="1" smtClean="0">
                <a:solidFill>
                  <a:srgbClr val="C00000"/>
                </a:solidFill>
              </a:rPr>
              <a:t>bookprice</a:t>
            </a:r>
            <a:r>
              <a:rPr lang="en-IN" sz="1800" b="1" dirty="0" smtClean="0">
                <a:solidFill>
                  <a:srgbClr val="C00000"/>
                </a:solidFill>
              </a:rPr>
              <a:t>+:1 where subject=:2",(</a:t>
            </a:r>
            <a:r>
              <a:rPr lang="en-IN" sz="1800" b="1" dirty="0" err="1" smtClean="0">
                <a:solidFill>
                  <a:srgbClr val="C00000"/>
                </a:solidFill>
              </a:rPr>
              <a:t>amount,subject</a:t>
            </a:r>
            <a:r>
              <a:rPr lang="en-IN" sz="1800" b="1" dirty="0" smtClean="0">
                <a:solidFill>
                  <a:srgbClr val="C00000"/>
                </a:solidFill>
              </a:rPr>
              <a:t>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n=</a:t>
            </a:r>
            <a:r>
              <a:rPr lang="en-IN" sz="1800" b="1" dirty="0" err="1" smtClean="0">
                <a:solidFill>
                  <a:srgbClr val="C00000"/>
                </a:solidFill>
              </a:rPr>
              <a:t>cur.rowcount</a:t>
            </a:r>
            <a:endParaRPr lang="en-IN" sz="18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if n==0: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print("No rows updated")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else: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print(n, "rows updated")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conn.commit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endParaRPr lang="en-IN" sz="18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except (sqlite3.DatabaseError)as ex: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print("Error in connecting to </a:t>
            </a:r>
            <a:r>
              <a:rPr lang="en-IN" sz="1800" b="1" dirty="0" err="1" smtClean="0">
                <a:solidFill>
                  <a:srgbClr val="002060"/>
                </a:solidFill>
              </a:rPr>
              <a:t>Sqlite</a:t>
            </a:r>
            <a:r>
              <a:rPr lang="en-IN" sz="1800" b="1" dirty="0" smtClean="0">
                <a:solidFill>
                  <a:srgbClr val="002060"/>
                </a:solidFill>
              </a:rPr>
              <a:t>:",ex)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if </a:t>
            </a:r>
            <a:r>
              <a:rPr lang="en-IN" sz="1800" b="1" dirty="0" err="1" smtClean="0">
                <a:solidFill>
                  <a:srgbClr val="002060"/>
                </a:solidFill>
              </a:rPr>
              <a:t>conn</a:t>
            </a:r>
            <a:r>
              <a:rPr lang="en-IN" sz="1800" b="1" dirty="0" smtClean="0">
                <a:solidFill>
                  <a:srgbClr val="00206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	</a:t>
            </a:r>
            <a:r>
              <a:rPr lang="en-IN" sz="1800" b="1" dirty="0" err="1" smtClean="0">
                <a:solidFill>
                  <a:srgbClr val="002060"/>
                </a:solidFill>
              </a:rPr>
              <a:t>conn.close</a:t>
            </a:r>
            <a:r>
              <a:rPr lang="en-IN" sz="1800" b="1" dirty="0" smtClean="0">
                <a:solidFill>
                  <a:srgbClr val="00206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	print("Disconnected successfully from the DB")</a:t>
            </a: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Deleting Record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delete a record from the table we have to execute the </a:t>
            </a:r>
            <a:r>
              <a:rPr lang="en-US" sz="2400" b="1" dirty="0" smtClean="0">
                <a:solidFill>
                  <a:srgbClr val="C00000"/>
                </a:solidFill>
              </a:rPr>
              <a:t>DELETE </a:t>
            </a:r>
            <a:r>
              <a:rPr lang="en-US" sz="2400" dirty="0" smtClean="0"/>
              <a:t>command.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b="1" i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It has </a:t>
            </a:r>
            <a:r>
              <a:rPr lang="en-US" sz="2400" b="1" u="sng" dirty="0" smtClean="0">
                <a:solidFill>
                  <a:srgbClr val="C00000"/>
                </a:solidFill>
              </a:rPr>
              <a:t>2 syntaxes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Delete  from &lt;</a:t>
            </a:r>
            <a:r>
              <a:rPr lang="en-US" sz="1900" b="1" dirty="0" smtClean="0">
                <a:solidFill>
                  <a:srgbClr val="7030A0"/>
                </a:solidFill>
              </a:rPr>
              <a:t>table name</a:t>
            </a:r>
            <a:r>
              <a:rPr lang="en-US" sz="1900" b="1" dirty="0" smtClean="0">
                <a:solidFill>
                  <a:srgbClr val="C00000"/>
                </a:solidFill>
              </a:rPr>
              <a:t>&gt;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Delete  from &lt;</a:t>
            </a:r>
            <a:r>
              <a:rPr lang="en-US" sz="1900" b="1" dirty="0" smtClean="0">
                <a:solidFill>
                  <a:srgbClr val="7030A0"/>
                </a:solidFill>
              </a:rPr>
              <a:t>table name</a:t>
            </a:r>
            <a:r>
              <a:rPr lang="en-US" sz="1900" b="1" dirty="0" smtClean="0">
                <a:solidFill>
                  <a:srgbClr val="C00000"/>
                </a:solidFill>
              </a:rPr>
              <a:t>&gt; where &lt;</a:t>
            </a:r>
            <a:r>
              <a:rPr lang="en-US" sz="1900" b="1" dirty="0" smtClean="0">
                <a:solidFill>
                  <a:srgbClr val="7030A0"/>
                </a:solidFill>
              </a:rPr>
              <a:t>test condition</a:t>
            </a:r>
            <a:r>
              <a:rPr lang="en-US" sz="1900" b="1" dirty="0" smtClean="0">
                <a:solidFill>
                  <a:srgbClr val="C00000"/>
                </a:solidFill>
              </a:rPr>
              <a:t>&gt;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Deleting Record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Deleting a record through </a:t>
            </a:r>
            <a:r>
              <a:rPr lang="en-US" sz="2400" b="1" dirty="0" smtClean="0">
                <a:solidFill>
                  <a:srgbClr val="C00000"/>
                </a:solidFill>
              </a:rPr>
              <a:t>Python code </a:t>
            </a:r>
            <a:r>
              <a:rPr lang="en-US" sz="2400" dirty="0" smtClean="0"/>
              <a:t>is same as updating/inserting a record. .</a:t>
            </a:r>
          </a:p>
          <a:p>
            <a:endParaRPr lang="en-US" sz="2400" dirty="0" smtClean="0"/>
          </a:p>
          <a:p>
            <a:r>
              <a:rPr lang="en-US" sz="2400" dirty="0" smtClean="0"/>
              <a:t>We call the method </a:t>
            </a:r>
            <a:r>
              <a:rPr lang="en-US" sz="2400" b="1" dirty="0" smtClean="0">
                <a:solidFill>
                  <a:srgbClr val="C00000"/>
                </a:solidFill>
              </a:rPr>
              <a:t>execute( ) </a:t>
            </a:r>
            <a:r>
              <a:rPr lang="en-US" sz="2400" dirty="0" smtClean="0"/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cursor </a:t>
            </a:r>
            <a:r>
              <a:rPr lang="en-US" sz="2400" dirty="0" smtClean="0"/>
              <a:t>object passing it the </a:t>
            </a:r>
            <a:r>
              <a:rPr lang="en-US" sz="2400" b="1" dirty="0" smtClean="0">
                <a:solidFill>
                  <a:srgbClr val="7030A0"/>
                </a:solidFill>
              </a:rPr>
              <a:t>delete query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It’s </a:t>
            </a:r>
            <a:r>
              <a:rPr lang="en-US" sz="2400" b="1" u="sng" dirty="0" smtClean="0"/>
              <a:t>general syntax </a:t>
            </a:r>
            <a:r>
              <a:rPr lang="en-US" sz="2400" dirty="0" smtClean="0"/>
              <a:t>is: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cur.execute</a:t>
            </a:r>
            <a:r>
              <a:rPr lang="en-US" sz="2400" b="1" dirty="0" smtClean="0">
                <a:solidFill>
                  <a:srgbClr val="C00000"/>
                </a:solidFill>
              </a:rPr>
              <a:t>(“delete query”)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the query is dynamic then we can use  </a:t>
            </a:r>
            <a:r>
              <a:rPr lang="en-US" sz="2400" b="1" dirty="0" smtClean="0">
                <a:solidFill>
                  <a:srgbClr val="7030A0"/>
                </a:solidFill>
              </a:rPr>
              <a:t>bind variables </a:t>
            </a:r>
            <a:r>
              <a:rPr lang="en-US" sz="2400" dirty="0" smtClean="0"/>
              <a:t>for setting the values at run time.</a:t>
            </a:r>
          </a:p>
          <a:p>
            <a:endParaRPr lang="en-US" sz="2400" b="1" i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import sqlite3</a:t>
            </a:r>
          </a:p>
          <a:p>
            <a:pPr fontAlgn="base">
              <a:buNone/>
            </a:pPr>
            <a:r>
              <a:rPr lang="en-IN" sz="1800" b="1" dirty="0" err="1" smtClean="0">
                <a:solidFill>
                  <a:srgbClr val="C00000"/>
                </a:solidFill>
              </a:rPr>
              <a:t>conn</a:t>
            </a:r>
            <a:r>
              <a:rPr lang="en-IN" sz="1800" b="1" dirty="0" smtClean="0">
                <a:solidFill>
                  <a:srgbClr val="C0000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conn</a:t>
            </a:r>
            <a:r>
              <a:rPr lang="en-IN" sz="1800" b="1" dirty="0" smtClean="0">
                <a:solidFill>
                  <a:srgbClr val="C00000"/>
                </a:solidFill>
              </a:rPr>
              <a:t>=sqlite3.connect("d:/mysqlitedb/library.db")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cur=</a:t>
            </a:r>
            <a:r>
              <a:rPr lang="en-IN" sz="1800" b="1" dirty="0" err="1" smtClean="0">
                <a:solidFill>
                  <a:srgbClr val="C00000"/>
                </a:solidFill>
              </a:rPr>
              <a:t>conn.cursor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002060"/>
                </a:solidFill>
              </a:rPr>
              <a:t>cur.execute</a:t>
            </a:r>
            <a:r>
              <a:rPr lang="en-IN" sz="1800" b="1" dirty="0" smtClean="0">
                <a:solidFill>
                  <a:srgbClr val="002060"/>
                </a:solidFill>
              </a:rPr>
              <a:t>("Delete from </a:t>
            </a:r>
            <a:r>
              <a:rPr lang="en-IN" sz="1800" b="1" dirty="0" err="1" smtClean="0">
                <a:solidFill>
                  <a:srgbClr val="002060"/>
                </a:solidFill>
              </a:rPr>
              <a:t>allbooks</a:t>
            </a:r>
            <a:r>
              <a:rPr lang="en-IN" sz="1800" b="1" dirty="0" smtClean="0">
                <a:solidFill>
                  <a:srgbClr val="002060"/>
                </a:solidFill>
              </a:rPr>
              <a:t> where </a:t>
            </a:r>
            <a:r>
              <a:rPr lang="en-IN" sz="1800" b="1" dirty="0" err="1" smtClean="0">
                <a:solidFill>
                  <a:srgbClr val="002060"/>
                </a:solidFill>
              </a:rPr>
              <a:t>bookid</a:t>
            </a:r>
            <a:r>
              <a:rPr lang="en-IN" sz="1800" b="1" dirty="0" smtClean="0">
                <a:solidFill>
                  <a:srgbClr val="002060"/>
                </a:solidFill>
              </a:rPr>
              <a:t>=109")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n=</a:t>
            </a:r>
            <a:r>
              <a:rPr lang="en-IN" sz="1800" b="1" dirty="0" err="1" smtClean="0">
                <a:solidFill>
                  <a:srgbClr val="002060"/>
                </a:solidFill>
              </a:rPr>
              <a:t>cur.rowcount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print(n," row deleted")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err="1" smtClean="0">
                <a:solidFill>
                  <a:srgbClr val="002060"/>
                </a:solidFill>
              </a:rPr>
              <a:t>conn.commit</a:t>
            </a:r>
            <a:r>
              <a:rPr lang="en-IN" sz="1800" b="1" dirty="0" smtClean="0">
                <a:solidFill>
                  <a:srgbClr val="002060"/>
                </a:solidFill>
              </a:rPr>
              <a:t>()</a:t>
            </a:r>
          </a:p>
          <a:p>
            <a:pPr fontAlgn="base">
              <a:buNone/>
            </a:pPr>
            <a:endParaRPr lang="en-IN" sz="18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except (sqlite3.DatabaseError)as ex: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print("Error in connecting to </a:t>
            </a:r>
            <a:r>
              <a:rPr lang="en-IN" sz="1800" b="1" dirty="0" err="1" smtClean="0">
                <a:solidFill>
                  <a:srgbClr val="C00000"/>
                </a:solidFill>
              </a:rPr>
              <a:t>Sqlite</a:t>
            </a:r>
            <a:r>
              <a:rPr lang="en-IN" sz="1800" b="1" dirty="0" smtClean="0">
                <a:solidFill>
                  <a:srgbClr val="C00000"/>
                </a:solidFill>
              </a:rPr>
              <a:t>:",ex)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if </a:t>
            </a:r>
            <a:r>
              <a:rPr lang="en-IN" sz="1800" b="1" dirty="0" err="1" smtClean="0">
                <a:solidFill>
                  <a:srgbClr val="C00000"/>
                </a:solidFill>
              </a:rPr>
              <a:t>conn</a:t>
            </a:r>
            <a:r>
              <a:rPr lang="en-IN" sz="1800" b="1" dirty="0" smtClean="0">
                <a:solidFill>
                  <a:srgbClr val="C0000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2400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Database Programming In Python-III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Executing INSERT Command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Executing Dynamic Queries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Concept Of Bind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Executing Update Command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Executing Delete Command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Write a program to accept a </a:t>
            </a:r>
            <a:r>
              <a:rPr lang="en-US" sz="2400" b="1" dirty="0" smtClean="0">
                <a:solidFill>
                  <a:srgbClr val="C00000"/>
                </a:solidFill>
              </a:rPr>
              <a:t>subject name </a:t>
            </a:r>
            <a:r>
              <a:rPr lang="en-US" sz="2400" dirty="0" smtClean="0"/>
              <a:t>from the user and </a:t>
            </a:r>
            <a:r>
              <a:rPr lang="en-US" sz="2400" b="1" dirty="0" smtClean="0">
                <a:solidFill>
                  <a:srgbClr val="7030A0"/>
                </a:solidFill>
              </a:rPr>
              <a:t>delete </a:t>
            </a:r>
            <a:r>
              <a:rPr lang="en-US" sz="2400" dirty="0" smtClean="0"/>
              <a:t> all the books of the </a:t>
            </a:r>
            <a:r>
              <a:rPr lang="en-US" sz="2400" b="1" dirty="0" smtClean="0">
                <a:solidFill>
                  <a:srgbClr val="7030A0"/>
                </a:solidFill>
              </a:rPr>
              <a:t>given subject .</a:t>
            </a:r>
            <a:r>
              <a:rPr lang="en-US" sz="2400" dirty="0" smtClean="0"/>
              <a:t>Finally display whether books were deleted or not and how many books were deleted</a:t>
            </a:r>
            <a:endParaRPr lang="en-US" sz="1900" dirty="0" smtClean="0"/>
          </a:p>
          <a:p>
            <a:pPr fontAlgn="base"/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fontAlgn="base"/>
            <a:endParaRPr lang="en-US" sz="20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dbdemo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89" y="2285992"/>
            <a:ext cx="8595222" cy="1857388"/>
          </a:xfrm>
          <a:prstGeom prst="rect">
            <a:avLst/>
          </a:prstGeom>
        </p:spPr>
      </p:pic>
      <p:pic>
        <p:nvPicPr>
          <p:cNvPr id="8" name="Picture 7" descr="dbdemo36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93" y="4786322"/>
            <a:ext cx="8750651" cy="18573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282" y="1571612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Sample Run 1</a:t>
            </a:r>
            <a:endParaRPr lang="en-IN" sz="2400" b="1" u="sng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4214818"/>
            <a:ext cx="2379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rgbClr val="C00000"/>
                </a:solidFill>
              </a:rPr>
              <a:t>Sample Run 2</a:t>
            </a:r>
            <a:endParaRPr lang="en-IN" sz="2400" b="1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import sqlite3</a:t>
            </a:r>
          </a:p>
          <a:p>
            <a:pPr fontAlgn="base">
              <a:buNone/>
            </a:pPr>
            <a:r>
              <a:rPr lang="en-IN" sz="1800" b="1" dirty="0" err="1" smtClean="0">
                <a:solidFill>
                  <a:srgbClr val="C00000"/>
                </a:solidFill>
              </a:rPr>
              <a:t>conn</a:t>
            </a:r>
            <a:r>
              <a:rPr lang="en-IN" sz="1800" b="1" dirty="0" smtClean="0">
                <a:solidFill>
                  <a:srgbClr val="C00000"/>
                </a:solidFill>
              </a:rPr>
              <a:t>=None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try: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conn</a:t>
            </a:r>
            <a:r>
              <a:rPr lang="en-IN" sz="1800" b="1" dirty="0" smtClean="0">
                <a:solidFill>
                  <a:srgbClr val="C00000"/>
                </a:solidFill>
              </a:rPr>
              <a:t>=sqlite3.connect("d:/mysqlitedb/library.db")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cur=</a:t>
            </a:r>
            <a:r>
              <a:rPr lang="en-IN" sz="1800" b="1" dirty="0" err="1" smtClean="0">
                <a:solidFill>
                  <a:srgbClr val="002060"/>
                </a:solidFill>
              </a:rPr>
              <a:t>conn.cursor</a:t>
            </a:r>
            <a:r>
              <a:rPr lang="en-IN" sz="1800" b="1" dirty="0" smtClean="0">
                <a:solidFill>
                  <a:srgbClr val="00206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subject=input("Enter subject name:")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</a:t>
            </a:r>
            <a:r>
              <a:rPr lang="en-IN" sz="1800" b="1" dirty="0" err="1" smtClean="0">
                <a:solidFill>
                  <a:srgbClr val="002060"/>
                </a:solidFill>
              </a:rPr>
              <a:t>cur.execute</a:t>
            </a:r>
            <a:r>
              <a:rPr lang="en-IN" sz="1800" b="1" dirty="0" smtClean="0">
                <a:solidFill>
                  <a:srgbClr val="002060"/>
                </a:solidFill>
              </a:rPr>
              <a:t>("Delete from </a:t>
            </a:r>
            <a:r>
              <a:rPr lang="en-IN" sz="1800" b="1" dirty="0" err="1" smtClean="0">
                <a:solidFill>
                  <a:srgbClr val="002060"/>
                </a:solidFill>
              </a:rPr>
              <a:t>allbooks</a:t>
            </a:r>
            <a:r>
              <a:rPr lang="en-IN" sz="1800" b="1" dirty="0" smtClean="0">
                <a:solidFill>
                  <a:srgbClr val="002060"/>
                </a:solidFill>
              </a:rPr>
              <a:t> where subject=:1",(subject,))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n=</a:t>
            </a:r>
            <a:r>
              <a:rPr lang="en-IN" sz="1800" b="1" dirty="0" err="1" smtClean="0">
                <a:solidFill>
                  <a:srgbClr val="002060"/>
                </a:solidFill>
              </a:rPr>
              <a:t>cur.rowcount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if n==0: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print("No rows deleted")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else: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print(n," rows deleted")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conn.commit</a:t>
            </a:r>
            <a:r>
              <a:rPr lang="en-IN" sz="1800" b="1" dirty="0" smtClean="0">
                <a:solidFill>
                  <a:srgbClr val="00206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except (sqlite3.DatabaseError)as ex: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print("Error in connecting to </a:t>
            </a:r>
            <a:r>
              <a:rPr lang="en-IN" sz="1800" b="1" dirty="0" err="1" smtClean="0">
                <a:solidFill>
                  <a:srgbClr val="C00000"/>
                </a:solidFill>
              </a:rPr>
              <a:t>Sqlite</a:t>
            </a:r>
            <a:r>
              <a:rPr lang="en-IN" sz="1800" b="1" dirty="0" smtClean="0">
                <a:solidFill>
                  <a:srgbClr val="C00000"/>
                </a:solidFill>
              </a:rPr>
              <a:t>:",ex)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finally: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if </a:t>
            </a:r>
            <a:r>
              <a:rPr lang="en-IN" sz="1800" b="1" dirty="0" err="1" smtClean="0">
                <a:solidFill>
                  <a:srgbClr val="C00000"/>
                </a:solidFill>
              </a:rPr>
              <a:t>conn</a:t>
            </a:r>
            <a:r>
              <a:rPr lang="en-IN" sz="1800" b="1" dirty="0" smtClean="0">
                <a:solidFill>
                  <a:srgbClr val="C00000"/>
                </a:solidFill>
              </a:rPr>
              <a:t> is not None: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</a:t>
            </a:r>
            <a:r>
              <a:rPr lang="en-IN" sz="1800" b="1" dirty="0" err="1" smtClean="0">
                <a:solidFill>
                  <a:srgbClr val="C00000"/>
                </a:solidFill>
              </a:rPr>
              <a:t>conn.close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	print("Disconnected successfully from the DB")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Inserting Record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insert a new record in the table we have to execute the </a:t>
            </a:r>
            <a:r>
              <a:rPr lang="en-US" sz="2400" b="1" dirty="0" smtClean="0">
                <a:solidFill>
                  <a:srgbClr val="C00000"/>
                </a:solidFill>
              </a:rPr>
              <a:t>INSERT INTO </a:t>
            </a:r>
            <a:r>
              <a:rPr lang="en-US" sz="2400" dirty="0" smtClean="0"/>
              <a:t>command.</a:t>
            </a:r>
          </a:p>
          <a:p>
            <a:pPr>
              <a:buNone/>
            </a:pPr>
            <a:endParaRPr lang="en-US" sz="2400" dirty="0" smtClean="0"/>
          </a:p>
          <a:p>
            <a:endParaRPr lang="en-US" sz="2400" b="1" i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It has </a:t>
            </a:r>
            <a:r>
              <a:rPr lang="en-US" sz="2400" b="1" u="sng" dirty="0" smtClean="0">
                <a:solidFill>
                  <a:srgbClr val="C00000"/>
                </a:solidFill>
              </a:rPr>
              <a:t>2 syntaxes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Insert into &lt;</a:t>
            </a:r>
            <a:r>
              <a:rPr lang="en-US" sz="1900" b="1" dirty="0" err="1" smtClean="0">
                <a:solidFill>
                  <a:srgbClr val="7030A0"/>
                </a:solidFill>
              </a:rPr>
              <a:t>table_name</a:t>
            </a:r>
            <a:r>
              <a:rPr lang="en-US" sz="1900" b="1" dirty="0" smtClean="0">
                <a:solidFill>
                  <a:srgbClr val="C00000"/>
                </a:solidFill>
              </a:rPr>
              <a:t>&gt; values(&lt;</a:t>
            </a:r>
            <a:r>
              <a:rPr lang="en-US" sz="1900" b="1" dirty="0" smtClean="0">
                <a:solidFill>
                  <a:srgbClr val="7030A0"/>
                </a:solidFill>
              </a:rPr>
              <a:t>list of values</a:t>
            </a:r>
            <a:r>
              <a:rPr lang="en-US" sz="1900" b="1" dirty="0" smtClean="0">
                <a:solidFill>
                  <a:srgbClr val="C00000"/>
                </a:solidFill>
              </a:rPr>
              <a:t>&gt;)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Insert into &lt;</a:t>
            </a:r>
            <a:r>
              <a:rPr lang="en-US" sz="1900" b="1" dirty="0" err="1" smtClean="0">
                <a:solidFill>
                  <a:srgbClr val="7030A0"/>
                </a:solidFill>
              </a:rPr>
              <a:t>table_name</a:t>
            </a:r>
            <a:r>
              <a:rPr lang="en-US" sz="1900" b="1" dirty="0" smtClean="0">
                <a:solidFill>
                  <a:srgbClr val="C00000"/>
                </a:solidFill>
              </a:rPr>
              <a:t>&gt;(&lt;</a:t>
            </a:r>
            <a:r>
              <a:rPr lang="en-US" sz="1900" b="1" dirty="0" smtClean="0">
                <a:solidFill>
                  <a:srgbClr val="7030A0"/>
                </a:solidFill>
              </a:rPr>
              <a:t>list of cols</a:t>
            </a:r>
            <a:r>
              <a:rPr lang="en-US" sz="1900" b="1" dirty="0" smtClean="0">
                <a:solidFill>
                  <a:srgbClr val="C00000"/>
                </a:solidFill>
              </a:rPr>
              <a:t>&gt;) values(&lt;</a:t>
            </a:r>
            <a:r>
              <a:rPr lang="en-US" sz="1900" b="1" dirty="0" smtClean="0">
                <a:solidFill>
                  <a:srgbClr val="7030A0"/>
                </a:solidFill>
              </a:rPr>
              <a:t>list of values</a:t>
            </a:r>
            <a:r>
              <a:rPr lang="en-US" sz="1900" b="1" dirty="0" smtClean="0">
                <a:solidFill>
                  <a:srgbClr val="C00000"/>
                </a:solidFill>
              </a:rPr>
              <a:t>&gt;)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Inserting Record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To insert a record in the table from our Python code we simply pass the </a:t>
            </a:r>
            <a:r>
              <a:rPr lang="en-US" sz="2400" b="1" dirty="0" smtClean="0">
                <a:solidFill>
                  <a:srgbClr val="7030A0"/>
                </a:solidFill>
              </a:rPr>
              <a:t>insert query </a:t>
            </a:r>
            <a:r>
              <a:rPr lang="en-US" sz="2400" dirty="0" smtClean="0"/>
              <a:t>as argument to the </a:t>
            </a:r>
            <a:r>
              <a:rPr lang="en-US" sz="2400" b="1" dirty="0" smtClean="0">
                <a:solidFill>
                  <a:srgbClr val="C00000"/>
                </a:solidFill>
              </a:rPr>
              <a:t>execute( )</a:t>
            </a:r>
            <a:r>
              <a:rPr lang="en-US" sz="2400" dirty="0" smtClean="0"/>
              <a:t> method of </a:t>
            </a:r>
            <a:r>
              <a:rPr lang="en-US" sz="2400" b="1" dirty="0" smtClean="0">
                <a:solidFill>
                  <a:srgbClr val="C00000"/>
                </a:solidFill>
              </a:rPr>
              <a:t>cursor </a:t>
            </a:r>
            <a:r>
              <a:rPr lang="en-US" sz="2400" dirty="0" smtClean="0"/>
              <a:t>object.</a:t>
            </a:r>
          </a:p>
          <a:p>
            <a:endParaRPr lang="en-US" sz="2400" b="1" i="1" dirty="0" smtClean="0">
              <a:solidFill>
                <a:srgbClr val="7030A0"/>
              </a:solidFill>
            </a:endParaRPr>
          </a:p>
          <a:p>
            <a:r>
              <a:rPr lang="en-US" sz="2400" dirty="0" smtClean="0"/>
              <a:t>It’s general syntax is: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cur.execute</a:t>
            </a:r>
            <a:r>
              <a:rPr lang="en-US" sz="2400" b="1" dirty="0" smtClean="0">
                <a:solidFill>
                  <a:srgbClr val="C00000"/>
                </a:solidFill>
              </a:rPr>
              <a:t>(“insert query”)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Two important points: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After executing insert if we want to get the number of row inserted we can use the </a:t>
            </a:r>
            <a:r>
              <a:rPr lang="en-US" sz="1900" b="1" dirty="0" smtClean="0">
                <a:solidFill>
                  <a:srgbClr val="C00000"/>
                </a:solidFill>
              </a:rPr>
              <a:t>cursor</a:t>
            </a:r>
            <a:r>
              <a:rPr lang="en-US" sz="1900" dirty="0" smtClean="0"/>
              <a:t> attribute </a:t>
            </a:r>
            <a:r>
              <a:rPr lang="en-US" sz="1900" b="1" dirty="0" err="1" smtClean="0">
                <a:solidFill>
                  <a:srgbClr val="C00000"/>
                </a:solidFill>
              </a:rPr>
              <a:t>rowcount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Unless we call the method </a:t>
            </a:r>
            <a:r>
              <a:rPr lang="en-US" sz="1900" b="1" dirty="0" smtClean="0">
                <a:solidFill>
                  <a:srgbClr val="C00000"/>
                </a:solidFill>
              </a:rPr>
              <a:t>commit( ) </a:t>
            </a:r>
            <a:r>
              <a:rPr lang="en-US" sz="1900" dirty="0" smtClean="0"/>
              <a:t>of </a:t>
            </a:r>
            <a:r>
              <a:rPr lang="en-US" sz="1900" b="1" dirty="0" smtClean="0">
                <a:solidFill>
                  <a:srgbClr val="C00000"/>
                </a:solidFill>
              </a:rPr>
              <a:t>connection</a:t>
            </a:r>
            <a:r>
              <a:rPr lang="en-US" sz="1900" dirty="0" smtClean="0"/>
              <a:t> object , the record we insert does not get saved in the table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Steps Required For </a:t>
            </a:r>
            <a:br>
              <a:rPr lang="en-US" sz="2400" b="1" dirty="0" smtClean="0"/>
            </a:br>
            <a:r>
              <a:rPr lang="en-US" sz="2400" b="1" dirty="0" smtClean="0"/>
              <a:t>Inserting Records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For inserting record the overall steps are:</a:t>
            </a:r>
          </a:p>
          <a:p>
            <a:pPr lvl="1"/>
            <a:endParaRPr lang="en-IN" sz="1900" dirty="0" smtClean="0"/>
          </a:p>
          <a:p>
            <a:pPr lvl="1"/>
            <a:r>
              <a:rPr lang="en-US" sz="1900" dirty="0" smtClean="0"/>
              <a:t>Import the module </a:t>
            </a:r>
            <a:r>
              <a:rPr lang="en-US" sz="1900" b="1" dirty="0" smtClean="0">
                <a:solidFill>
                  <a:srgbClr val="C00000"/>
                </a:solidFill>
              </a:rPr>
              <a:t>sqlite3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Establish a </a:t>
            </a:r>
            <a:r>
              <a:rPr lang="en-IN" sz="1900" b="1" i="1" dirty="0" smtClean="0">
                <a:solidFill>
                  <a:srgbClr val="C00000"/>
                </a:solidFill>
              </a:rPr>
              <a:t>connection</a:t>
            </a:r>
            <a:r>
              <a:rPr lang="en-IN" sz="1900" dirty="0" smtClean="0"/>
              <a:t> to the database.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Create a </a:t>
            </a:r>
            <a:r>
              <a:rPr lang="en-IN" sz="1900" b="1" i="1" dirty="0" smtClean="0">
                <a:solidFill>
                  <a:srgbClr val="C00000"/>
                </a:solidFill>
              </a:rPr>
              <a:t>cursor</a:t>
            </a:r>
            <a:r>
              <a:rPr lang="en-IN" sz="1900" dirty="0" smtClean="0"/>
              <a:t> to communicate with the data.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b="1" i="1" dirty="0" smtClean="0">
                <a:solidFill>
                  <a:srgbClr val="C00000"/>
                </a:solidFill>
              </a:rPr>
              <a:t>Execute</a:t>
            </a:r>
            <a:r>
              <a:rPr lang="en-IN" sz="1900" dirty="0" smtClean="0"/>
              <a:t> the </a:t>
            </a:r>
            <a:r>
              <a:rPr lang="en-IN" sz="1900" b="1" i="1" dirty="0" smtClean="0">
                <a:solidFill>
                  <a:srgbClr val="C00000"/>
                </a:solidFill>
              </a:rPr>
              <a:t>Insert</a:t>
            </a:r>
            <a:r>
              <a:rPr lang="en-IN" sz="1900" dirty="0" smtClean="0"/>
              <a:t> query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b="1" i="1" dirty="0" smtClean="0">
                <a:solidFill>
                  <a:srgbClr val="C00000"/>
                </a:solidFill>
              </a:rPr>
              <a:t>Commit </a:t>
            </a:r>
            <a:r>
              <a:rPr lang="en-US" sz="1900" dirty="0" smtClean="0">
                <a:solidFill>
                  <a:schemeClr val="tx1"/>
                </a:solidFill>
              </a:rPr>
              <a:t>the changes</a:t>
            </a:r>
            <a:endParaRPr lang="en-IN" sz="1900" dirty="0" smtClean="0">
              <a:solidFill>
                <a:schemeClr val="tx1"/>
              </a:solidFill>
            </a:endParaRPr>
          </a:p>
          <a:p>
            <a:pPr lvl="1"/>
            <a:endParaRPr lang="en-IN" sz="1900" i="1" dirty="0" smtClean="0"/>
          </a:p>
          <a:p>
            <a:pPr lvl="1"/>
            <a:r>
              <a:rPr lang="en-IN" sz="1900" b="1" i="1" dirty="0" smtClean="0">
                <a:solidFill>
                  <a:srgbClr val="C00000"/>
                </a:solidFill>
              </a:rPr>
              <a:t>Close</a:t>
            </a:r>
            <a:r>
              <a:rPr lang="en-IN" sz="1900" dirty="0" smtClean="0"/>
              <a:t> the connection to the database.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import sqlite3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try: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=sqlite3.connect("d:/mysqlitedb/library.db")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print("Connected successfully to the DB")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cur=</a:t>
            </a:r>
            <a:r>
              <a:rPr lang="en-US" sz="2400" b="1" dirty="0" err="1" smtClean="0">
                <a:solidFill>
                  <a:srgbClr val="C00000"/>
                </a:solidFill>
              </a:rPr>
              <a:t>conn.cursor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cur.execute</a:t>
            </a:r>
            <a:r>
              <a:rPr lang="en-US" sz="2400" b="1" dirty="0" smtClean="0">
                <a:solidFill>
                  <a:srgbClr val="C00000"/>
                </a:solidFill>
              </a:rPr>
              <a:t>("Insert into </a:t>
            </a:r>
            <a:r>
              <a:rPr lang="en-US" sz="2400" b="1" dirty="0" err="1" smtClean="0">
                <a:solidFill>
                  <a:srgbClr val="C00000"/>
                </a:solidFill>
              </a:rPr>
              <a:t>allbooks</a:t>
            </a:r>
            <a:r>
              <a:rPr lang="en-US" sz="2400" b="1" dirty="0" smtClean="0">
                <a:solidFill>
                  <a:srgbClr val="C00000"/>
                </a:solidFill>
              </a:rPr>
              <a:t> values(108,'Python Web Prog',500,'Python')")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n=</a:t>
            </a:r>
            <a:r>
              <a:rPr lang="en-US" sz="2400" b="1" dirty="0" err="1" smtClean="0">
                <a:solidFill>
                  <a:srgbClr val="C00000"/>
                </a:solidFill>
              </a:rPr>
              <a:t>cur.rowcount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print(n," row inserted")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conn.commit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except (sqlite3.DatabaseError)as ex: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print("Error in connecting to </a:t>
            </a:r>
            <a:r>
              <a:rPr lang="en-US" sz="2400" b="1" dirty="0" err="1" smtClean="0">
                <a:solidFill>
                  <a:srgbClr val="C00000"/>
                </a:solidFill>
              </a:rPr>
              <a:t>Sqlite</a:t>
            </a:r>
            <a:r>
              <a:rPr lang="en-US" sz="2400" b="1" dirty="0" smtClean="0">
                <a:solidFill>
                  <a:srgbClr val="C00000"/>
                </a:solidFill>
              </a:rPr>
              <a:t>:",ex)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finally: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if </a:t>
            </a:r>
            <a:r>
              <a:rPr lang="en-US" sz="2400" b="1" dirty="0" err="1" smtClean="0">
                <a:solidFill>
                  <a:srgbClr val="C00000"/>
                </a:solidFill>
              </a:rPr>
              <a:t>conn</a:t>
            </a:r>
            <a:r>
              <a:rPr lang="en-US" sz="2400" b="1" dirty="0" smtClean="0">
                <a:solidFill>
                  <a:srgbClr val="C00000"/>
                </a:solidFill>
              </a:rPr>
              <a:t> is not None: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	</a:t>
            </a:r>
            <a:r>
              <a:rPr lang="en-US" sz="2400" b="1" dirty="0" err="1" smtClean="0">
                <a:solidFill>
                  <a:srgbClr val="C00000"/>
                </a:solidFill>
              </a:rPr>
              <a:t>conn.close</a:t>
            </a:r>
            <a:r>
              <a:rPr lang="en-US" sz="24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	print("Disconnected successfully from the DB")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bdemo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496" y="4292791"/>
            <a:ext cx="4990170" cy="587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Executing Dynamic Queries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Dynamic queries </a:t>
            </a:r>
            <a:r>
              <a:rPr lang="en-US" sz="2400" dirty="0" smtClean="0"/>
              <a:t>are those where we </a:t>
            </a:r>
            <a:r>
              <a:rPr lang="en-US" sz="2400" b="1" dirty="0" smtClean="0">
                <a:solidFill>
                  <a:srgbClr val="C00000"/>
                </a:solidFill>
              </a:rPr>
              <a:t>set the values </a:t>
            </a:r>
            <a:r>
              <a:rPr lang="en-US" sz="2400" dirty="0" smtClean="0"/>
              <a:t>to be </a:t>
            </a:r>
            <a:r>
              <a:rPr lang="en-US" sz="2400" b="1" dirty="0" smtClean="0">
                <a:solidFill>
                  <a:srgbClr val="C00000"/>
                </a:solidFill>
              </a:rPr>
              <a:t>passed in the query </a:t>
            </a:r>
            <a:r>
              <a:rPr lang="en-US" sz="2400" dirty="0" smtClean="0"/>
              <a:t>at </a:t>
            </a:r>
            <a:r>
              <a:rPr lang="en-US" sz="2400" b="1" dirty="0" smtClean="0">
                <a:solidFill>
                  <a:srgbClr val="C00000"/>
                </a:solidFill>
              </a:rPr>
              <a:t>run time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For example , we would like to </a:t>
            </a:r>
            <a:r>
              <a:rPr lang="en-US" sz="2400" b="1" dirty="0" smtClean="0">
                <a:solidFill>
                  <a:srgbClr val="C00000"/>
                </a:solidFill>
              </a:rPr>
              <a:t>accept the values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rgbClr val="C00000"/>
                </a:solidFill>
              </a:rPr>
              <a:t>record to be inserted from the user </a:t>
            </a:r>
            <a:r>
              <a:rPr lang="en-US" sz="2400" dirty="0" smtClean="0"/>
              <a:t>and then pass it to the insert query.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Such queries are called </a:t>
            </a:r>
            <a:r>
              <a:rPr lang="en-US" sz="2400" b="1" dirty="0" smtClean="0">
                <a:solidFill>
                  <a:srgbClr val="C00000"/>
                </a:solidFill>
              </a:rPr>
              <a:t>dynamic query</a:t>
            </a: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Executing Dynamic Queries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Dynamic queries </a:t>
            </a:r>
            <a:r>
              <a:rPr lang="en-US" sz="2400" dirty="0" smtClean="0"/>
              <a:t>for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b="1" dirty="0" err="1" smtClean="0">
                <a:solidFill>
                  <a:srgbClr val="C00000"/>
                </a:solidFill>
              </a:rPr>
              <a:t>Sqlite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can be set using the concept of </a:t>
            </a:r>
            <a:r>
              <a:rPr lang="en-US" sz="2400" b="1" dirty="0" smtClean="0">
                <a:solidFill>
                  <a:srgbClr val="00B050"/>
                </a:solidFill>
              </a:rPr>
              <a:t>bind variables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00B050"/>
                </a:solidFill>
              </a:rPr>
              <a:t>Bind variables </a:t>
            </a:r>
            <a:r>
              <a:rPr lang="en-US" sz="2400" dirty="0" smtClean="0"/>
              <a:t>are like </a:t>
            </a:r>
            <a:r>
              <a:rPr lang="en-US" sz="2400" b="1" dirty="0" smtClean="0">
                <a:solidFill>
                  <a:srgbClr val="0070C0"/>
                </a:solidFill>
              </a:rPr>
              <a:t>placeholders</a:t>
            </a:r>
            <a:r>
              <a:rPr lang="en-US" sz="2400" dirty="0" smtClean="0"/>
              <a:t> used in a query , represented using </a:t>
            </a:r>
            <a:r>
              <a:rPr lang="en-US" sz="2400" b="1" dirty="0" smtClean="0">
                <a:solidFill>
                  <a:srgbClr val="7030A0"/>
                </a:solidFill>
              </a:rPr>
              <a:t>:</a:t>
            </a:r>
            <a:r>
              <a:rPr lang="en-US" sz="2400" b="1" dirty="0" err="1" smtClean="0">
                <a:solidFill>
                  <a:srgbClr val="7030A0"/>
                </a:solidFill>
              </a:rPr>
              <a:t>some_number</a:t>
            </a:r>
            <a:r>
              <a:rPr lang="en-US" sz="2400" dirty="0" smtClean="0"/>
              <a:t>,  and are replaced with actual values before query execution.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Using </a:t>
            </a:r>
            <a:r>
              <a:rPr lang="en-US" sz="2800" b="1" dirty="0" smtClean="0">
                <a:solidFill>
                  <a:srgbClr val="C00000"/>
                </a:solidFill>
              </a:rPr>
              <a:t>bind variables 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/>
              <a:t>By Position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import sqlite3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002060"/>
                </a:solidFill>
              </a:rPr>
              <a:t>conn</a:t>
            </a:r>
            <a:r>
              <a:rPr lang="en-US" sz="2400" b="1" dirty="0" smtClean="0">
                <a:solidFill>
                  <a:srgbClr val="002060"/>
                </a:solidFill>
              </a:rPr>
              <a:t>=None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try: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</a:t>
            </a:r>
            <a:r>
              <a:rPr lang="en-US" sz="2400" b="1" dirty="0" err="1" smtClean="0">
                <a:solidFill>
                  <a:srgbClr val="002060"/>
                </a:solidFill>
              </a:rPr>
              <a:t>conn</a:t>
            </a:r>
            <a:r>
              <a:rPr lang="en-US" sz="2400" b="1" dirty="0" smtClean="0">
                <a:solidFill>
                  <a:srgbClr val="002060"/>
                </a:solidFill>
              </a:rPr>
              <a:t>=sqlite3.connect("d:/mysqlitedb/library.db")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print("Connected successfully to the DB")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cur=</a:t>
            </a:r>
            <a:r>
              <a:rPr lang="en-US" sz="2400" b="1" dirty="0" err="1" smtClean="0">
                <a:solidFill>
                  <a:srgbClr val="002060"/>
                </a:solidFill>
              </a:rPr>
              <a:t>conn.cursor</a:t>
            </a:r>
            <a:r>
              <a:rPr lang="en-US" sz="2400" b="1" dirty="0" smtClean="0">
                <a:solidFill>
                  <a:srgbClr val="00206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id=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(input("Enter </a:t>
            </a:r>
            <a:r>
              <a:rPr lang="en-US" sz="2400" b="1" dirty="0" err="1" smtClean="0">
                <a:solidFill>
                  <a:srgbClr val="C00000"/>
                </a:solidFill>
              </a:rPr>
              <a:t>bookid</a:t>
            </a:r>
            <a:r>
              <a:rPr lang="en-US" sz="2400" b="1" dirty="0" smtClean="0">
                <a:solidFill>
                  <a:srgbClr val="C00000"/>
                </a:solidFill>
              </a:rPr>
              <a:t>:"))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name=input("Enter </a:t>
            </a:r>
            <a:r>
              <a:rPr lang="en-US" sz="2400" b="1" dirty="0" err="1" smtClean="0">
                <a:solidFill>
                  <a:srgbClr val="C00000"/>
                </a:solidFill>
              </a:rPr>
              <a:t>bookname</a:t>
            </a:r>
            <a:r>
              <a:rPr lang="en-US" sz="2400" b="1" dirty="0" smtClean="0">
                <a:solidFill>
                  <a:srgbClr val="C00000"/>
                </a:solidFill>
              </a:rPr>
              <a:t>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price=</a:t>
            </a:r>
            <a:r>
              <a:rPr lang="en-US" sz="2400" b="1" dirty="0" err="1" smtClean="0">
                <a:solidFill>
                  <a:srgbClr val="C00000"/>
                </a:solidFill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</a:rPr>
              <a:t>(input("Enter </a:t>
            </a:r>
            <a:r>
              <a:rPr lang="en-US" sz="2400" b="1" dirty="0" err="1" smtClean="0">
                <a:solidFill>
                  <a:srgbClr val="C00000"/>
                </a:solidFill>
              </a:rPr>
              <a:t>bookprice</a:t>
            </a:r>
            <a:r>
              <a:rPr lang="en-US" sz="2400" b="1" dirty="0" smtClean="0">
                <a:solidFill>
                  <a:srgbClr val="C00000"/>
                </a:solidFill>
              </a:rPr>
              <a:t>:"))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subject=input("Enter subject:")	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err="1" smtClean="0">
                <a:solidFill>
                  <a:srgbClr val="C00000"/>
                </a:solidFill>
              </a:rPr>
              <a:t>cur.execute</a:t>
            </a:r>
            <a:r>
              <a:rPr lang="en-US" sz="2400" b="1" dirty="0" smtClean="0">
                <a:solidFill>
                  <a:srgbClr val="C00000"/>
                </a:solidFill>
              </a:rPr>
              <a:t>("Insert into </a:t>
            </a:r>
            <a:r>
              <a:rPr lang="en-US" sz="2400" b="1" dirty="0" err="1" smtClean="0">
                <a:solidFill>
                  <a:srgbClr val="C00000"/>
                </a:solidFill>
              </a:rPr>
              <a:t>allbooks</a:t>
            </a:r>
            <a:r>
              <a:rPr lang="en-US" sz="2400" b="1" dirty="0" smtClean="0">
                <a:solidFill>
                  <a:srgbClr val="C00000"/>
                </a:solidFill>
              </a:rPr>
              <a:t> values(:1,:2,:3,:4)",(</a:t>
            </a:r>
            <a:r>
              <a:rPr lang="en-US" sz="2400" b="1" dirty="0" err="1" smtClean="0">
                <a:solidFill>
                  <a:srgbClr val="C00000"/>
                </a:solidFill>
              </a:rPr>
              <a:t>id,name,price,subject</a:t>
            </a:r>
            <a:r>
              <a:rPr lang="en-US" sz="2400" b="1" dirty="0" smtClean="0">
                <a:solidFill>
                  <a:srgbClr val="C00000"/>
                </a:solidFill>
              </a:rPr>
              <a:t>))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n=</a:t>
            </a:r>
            <a:r>
              <a:rPr lang="en-US" sz="2400" b="1" dirty="0" err="1" smtClean="0">
                <a:solidFill>
                  <a:srgbClr val="002060"/>
                </a:solidFill>
              </a:rPr>
              <a:t>cur.rowcount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print(n," row inserted")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</a:t>
            </a:r>
            <a:r>
              <a:rPr lang="en-US" sz="2400" b="1" dirty="0" err="1" smtClean="0">
                <a:solidFill>
                  <a:srgbClr val="002060"/>
                </a:solidFill>
              </a:rPr>
              <a:t>conn.commit</a:t>
            </a:r>
            <a:r>
              <a:rPr lang="en-US" sz="2400" b="1" dirty="0" smtClean="0">
                <a:solidFill>
                  <a:srgbClr val="00206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except (sqlite3.DatabaseError)as ex: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print("Error in connecting to </a:t>
            </a:r>
            <a:r>
              <a:rPr lang="en-US" sz="2400" b="1" dirty="0" err="1" smtClean="0">
                <a:solidFill>
                  <a:srgbClr val="002060"/>
                </a:solidFill>
              </a:rPr>
              <a:t>Sqlite</a:t>
            </a:r>
            <a:r>
              <a:rPr lang="en-US" sz="2400" b="1" dirty="0" smtClean="0">
                <a:solidFill>
                  <a:srgbClr val="002060"/>
                </a:solidFill>
              </a:rPr>
              <a:t>:",ex)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finally: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	if </a:t>
            </a:r>
            <a:r>
              <a:rPr lang="en-US" sz="2400" b="1" dirty="0" err="1" smtClean="0">
                <a:solidFill>
                  <a:srgbClr val="002060"/>
                </a:solidFill>
              </a:rPr>
              <a:t>conn</a:t>
            </a:r>
            <a:r>
              <a:rPr lang="en-US" sz="2400" b="1" dirty="0" smtClean="0">
                <a:solidFill>
                  <a:srgbClr val="002060"/>
                </a:solidFill>
              </a:rPr>
              <a:t> is not None: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		</a:t>
            </a:r>
            <a:r>
              <a:rPr lang="en-US" sz="2400" b="1" dirty="0" err="1" smtClean="0">
                <a:solidFill>
                  <a:srgbClr val="002060"/>
                </a:solidFill>
              </a:rPr>
              <a:t>conn.close</a:t>
            </a:r>
            <a:r>
              <a:rPr lang="en-US" sz="2400" b="1" dirty="0" smtClean="0">
                <a:solidFill>
                  <a:srgbClr val="002060"/>
                </a:solidFill>
              </a:rPr>
              <a:t>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			print("Disconnected successfully from the DB")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143504" y="1285860"/>
            <a:ext cx="4000496" cy="2214578"/>
          </a:xfrm>
          <a:prstGeom prst="cloudCallout">
            <a:avLst>
              <a:gd name="adj1" fmla="val -33517"/>
              <a:gd name="adj2" fmla="val 14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In this Insert query </a:t>
            </a:r>
            <a:r>
              <a:rPr lang="en-US" sz="1100" b="1" dirty="0" smtClean="0">
                <a:solidFill>
                  <a:srgbClr val="FFFF00"/>
                </a:solidFill>
              </a:rPr>
              <a:t>:1</a:t>
            </a:r>
            <a:r>
              <a:rPr lang="en-US" sz="1100" b="1" dirty="0" smtClean="0">
                <a:solidFill>
                  <a:schemeClr val="bg1"/>
                </a:solidFill>
              </a:rPr>
              <a:t>,</a:t>
            </a:r>
            <a:r>
              <a:rPr lang="en-US" sz="1100" b="1" dirty="0" smtClean="0">
                <a:solidFill>
                  <a:srgbClr val="FFFF00"/>
                </a:solidFill>
              </a:rPr>
              <a:t>:2</a:t>
            </a:r>
            <a:r>
              <a:rPr lang="en-US" sz="1100" b="1" dirty="0" smtClean="0">
                <a:solidFill>
                  <a:schemeClr val="bg1"/>
                </a:solidFill>
              </a:rPr>
              <a:t>,</a:t>
            </a:r>
            <a:r>
              <a:rPr lang="en-US" sz="1100" b="1" dirty="0" smtClean="0">
                <a:solidFill>
                  <a:srgbClr val="FFFF00"/>
                </a:solidFill>
              </a:rPr>
              <a:t>:3 </a:t>
            </a:r>
            <a:r>
              <a:rPr lang="en-US" sz="1100" b="1" dirty="0" smtClean="0">
                <a:solidFill>
                  <a:schemeClr val="bg1"/>
                </a:solidFill>
              </a:rPr>
              <a:t>and </a:t>
            </a:r>
            <a:r>
              <a:rPr lang="en-US" sz="1100" b="1" dirty="0" smtClean="0">
                <a:solidFill>
                  <a:srgbClr val="FFFF00"/>
                </a:solidFill>
              </a:rPr>
              <a:t>:4</a:t>
            </a:r>
            <a:r>
              <a:rPr lang="en-US" sz="1100" b="1" dirty="0" smtClean="0">
                <a:solidFill>
                  <a:schemeClr val="bg1"/>
                </a:solidFill>
              </a:rPr>
              <a:t> are called bind variables and they will be replaced with the values of the actual variables </a:t>
            </a:r>
            <a:r>
              <a:rPr lang="en-US" sz="1100" b="1" dirty="0" err="1" smtClean="0">
                <a:solidFill>
                  <a:srgbClr val="FFFF00"/>
                </a:solidFill>
              </a:rPr>
              <a:t>id</a:t>
            </a:r>
            <a:r>
              <a:rPr lang="en-US" sz="1100" b="1" dirty="0" err="1" smtClean="0">
                <a:solidFill>
                  <a:schemeClr val="bg1"/>
                </a:solidFill>
              </a:rPr>
              <a:t>,</a:t>
            </a:r>
            <a:r>
              <a:rPr lang="en-US" sz="1100" b="1" dirty="0" err="1" smtClean="0">
                <a:solidFill>
                  <a:srgbClr val="FFFF00"/>
                </a:solidFill>
              </a:rPr>
              <a:t>name</a:t>
            </a:r>
            <a:r>
              <a:rPr lang="en-US" sz="1100" b="1" dirty="0" err="1" smtClean="0">
                <a:solidFill>
                  <a:schemeClr val="bg1"/>
                </a:solidFill>
              </a:rPr>
              <a:t>,</a:t>
            </a:r>
            <a:r>
              <a:rPr lang="en-US" sz="1100" b="1" dirty="0" err="1" smtClean="0">
                <a:solidFill>
                  <a:srgbClr val="FFFF00"/>
                </a:solidFill>
              </a:rPr>
              <a:t>price</a:t>
            </a:r>
            <a:r>
              <a:rPr lang="en-US" sz="1100" b="1" dirty="0" smtClean="0">
                <a:solidFill>
                  <a:srgbClr val="FFFF00"/>
                </a:solidFill>
              </a:rPr>
              <a:t> </a:t>
            </a:r>
            <a:r>
              <a:rPr lang="en-US" sz="1100" b="1" dirty="0" smtClean="0">
                <a:solidFill>
                  <a:schemeClr val="bg1"/>
                </a:solidFill>
              </a:rPr>
              <a:t>and </a:t>
            </a:r>
            <a:r>
              <a:rPr lang="en-US" sz="1100" b="1" dirty="0" smtClean="0">
                <a:solidFill>
                  <a:srgbClr val="FFFF00"/>
                </a:solidFill>
              </a:rPr>
              <a:t>subject </a:t>
            </a:r>
            <a:r>
              <a:rPr lang="en-US" sz="1100" b="1" dirty="0" smtClean="0">
                <a:solidFill>
                  <a:schemeClr val="bg1"/>
                </a:solidFill>
              </a:rPr>
              <a:t>before the query is sent for execution. Also , </a:t>
            </a:r>
            <a:r>
              <a:rPr lang="en-US" sz="1100" b="1" dirty="0" smtClean="0">
                <a:solidFill>
                  <a:srgbClr val="FFFF00"/>
                </a:solidFill>
              </a:rPr>
              <a:t>parenthesis</a:t>
            </a:r>
            <a:r>
              <a:rPr lang="en-US" sz="1100" b="1" dirty="0" smtClean="0">
                <a:solidFill>
                  <a:schemeClr val="bg1"/>
                </a:solidFill>
              </a:rPr>
              <a:t> is required because these values are sent as a </a:t>
            </a:r>
            <a:r>
              <a:rPr lang="en-US" sz="1100" b="1" dirty="0" err="1" smtClean="0">
                <a:solidFill>
                  <a:srgbClr val="FFFF00"/>
                </a:solidFill>
              </a:rPr>
              <a:t>tuple</a:t>
            </a:r>
            <a:endParaRPr lang="en-US" sz="1100" b="1" dirty="0" smtClean="0">
              <a:solidFill>
                <a:srgbClr val="FFFF00"/>
              </a:solidFill>
            </a:endParaRPr>
          </a:p>
          <a:p>
            <a:pPr marL="342900" indent="-342900" algn="ctr">
              <a:buAutoNum type="arabicPeriod"/>
            </a:pPr>
            <a:endParaRPr lang="en-IN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15874</TotalTime>
  <Words>658</Words>
  <Application>Microsoft Office PowerPoint</Application>
  <PresentationFormat>On-screen Show (4:3)</PresentationFormat>
  <Paragraphs>272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Slide 1</vt:lpstr>
      <vt:lpstr>Today’s Agenda</vt:lpstr>
      <vt:lpstr> Inserting Record</vt:lpstr>
      <vt:lpstr> Inserting Record</vt:lpstr>
      <vt:lpstr> Steps Required For  Inserting Records</vt:lpstr>
      <vt:lpstr> Example</vt:lpstr>
      <vt:lpstr> Executing Dynamic Queries</vt:lpstr>
      <vt:lpstr> Executing Dynamic Queries</vt:lpstr>
      <vt:lpstr> Using bind variables  By Position</vt:lpstr>
      <vt:lpstr> Sample Output</vt:lpstr>
      <vt:lpstr> Updating Record</vt:lpstr>
      <vt:lpstr> Updating Record</vt:lpstr>
      <vt:lpstr>Example</vt:lpstr>
      <vt:lpstr>Exercise</vt:lpstr>
      <vt:lpstr>Sample Output</vt:lpstr>
      <vt:lpstr>Solution</vt:lpstr>
      <vt:lpstr> Deleting Record</vt:lpstr>
      <vt:lpstr> Deleting Record</vt:lpstr>
      <vt:lpstr>Example</vt:lpstr>
      <vt:lpstr>Exercise</vt:lpstr>
      <vt:lpstr>Sample Output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1931</cp:revision>
  <dcterms:created xsi:type="dcterms:W3CDTF">2015-12-21T13:46:48Z</dcterms:created>
  <dcterms:modified xsi:type="dcterms:W3CDTF">2020-05-11T08:09:37Z</dcterms:modified>
</cp:coreProperties>
</file>