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1355" r:id="rId4"/>
    <p:sldId id="1374" r:id="rId5"/>
    <p:sldId id="1375" r:id="rId6"/>
    <p:sldId id="1376" r:id="rId7"/>
    <p:sldId id="1378" r:id="rId8"/>
    <p:sldId id="1379" r:id="rId9"/>
    <p:sldId id="1405" r:id="rId10"/>
    <p:sldId id="1381" r:id="rId11"/>
    <p:sldId id="1382" r:id="rId12"/>
    <p:sldId id="1419" r:id="rId13"/>
    <p:sldId id="1383" r:id="rId14"/>
    <p:sldId id="1385" r:id="rId15"/>
    <p:sldId id="1386" r:id="rId16"/>
    <p:sldId id="1420" r:id="rId17"/>
    <p:sldId id="1387" r:id="rId18"/>
    <p:sldId id="1388" r:id="rId19"/>
    <p:sldId id="1389" r:id="rId20"/>
    <p:sldId id="1393" r:id="rId21"/>
    <p:sldId id="1395" r:id="rId22"/>
    <p:sldId id="1399" r:id="rId23"/>
    <p:sldId id="1400" r:id="rId24"/>
    <p:sldId id="1401" r:id="rId25"/>
    <p:sldId id="1422" r:id="rId26"/>
    <p:sldId id="1403" r:id="rId27"/>
    <p:sldId id="1404" r:id="rId28"/>
    <p:sldId id="1414" r:id="rId29"/>
    <p:sldId id="1421" r:id="rId30"/>
    <p:sldId id="141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1854"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12-05-2020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12-05-2020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12-05-2020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12-05-2020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smtClean="0">
                <a:solidFill>
                  <a:srgbClr val="FF0000"/>
                </a:solidFill>
              </a:rPr>
              <a:t>Lecture 52</a:t>
            </a:r>
            <a:endParaRPr lang="en-US" sz="4400" dirty="0" smtClean="0">
              <a:solidFill>
                <a:srgbClr val="FF0000"/>
              </a:solidFill>
            </a:endParaRP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85000" lnSpcReduction="10000"/>
          </a:bodyPr>
          <a:lstStyle/>
          <a:p>
            <a:pPr fontAlgn="base"/>
            <a:r>
              <a:rPr lang="en-IN" b="1" u="sng" dirty="0" smtClean="0"/>
              <a:t>Example 1:</a:t>
            </a:r>
            <a:endParaRPr lang="en-IN" u="sng" dirty="0" smtClean="0"/>
          </a:p>
          <a:p>
            <a:pPr lvl="1" fontAlgn="base"/>
            <a:r>
              <a:rPr lang="en-IN" b="1" dirty="0" smtClean="0">
                <a:solidFill>
                  <a:srgbClr val="C00000"/>
                </a:solidFill>
              </a:rPr>
              <a:t>f = open("employees.txt", "r")</a:t>
            </a:r>
          </a:p>
          <a:p>
            <a:pPr fontAlgn="base"/>
            <a:r>
              <a:rPr lang="en-IN" dirty="0" smtClean="0"/>
              <a:t>This statement opens the file </a:t>
            </a:r>
            <a:r>
              <a:rPr lang="en-IN" b="1" dirty="0" smtClean="0">
                <a:solidFill>
                  <a:srgbClr val="C00000"/>
                </a:solidFill>
              </a:rPr>
              <a:t>employees.txt </a:t>
            </a:r>
            <a:r>
              <a:rPr lang="en-IN" dirty="0" smtClean="0"/>
              <a:t>for </a:t>
            </a:r>
            <a:r>
              <a:rPr lang="en-IN" b="1" dirty="0" smtClean="0">
                <a:solidFill>
                  <a:srgbClr val="C00000"/>
                </a:solidFill>
              </a:rPr>
              <a:t>reading</a:t>
            </a:r>
            <a:r>
              <a:rPr lang="en-IN" dirty="0" smtClean="0"/>
              <a:t>. </a:t>
            </a:r>
          </a:p>
          <a:p>
            <a:pPr fontAlgn="base"/>
            <a:endParaRPr lang="en-IN" b="1" u="sng" dirty="0" smtClean="0"/>
          </a:p>
          <a:p>
            <a:pPr fontAlgn="base"/>
            <a:r>
              <a:rPr lang="en-IN" b="1" u="sng" dirty="0" smtClean="0"/>
              <a:t>Example 2:</a:t>
            </a:r>
            <a:endParaRPr lang="en-IN" u="sng" dirty="0" smtClean="0"/>
          </a:p>
          <a:p>
            <a:pPr lvl="1" fontAlgn="base"/>
            <a:r>
              <a:rPr lang="en-IN" b="1" dirty="0" smtClean="0">
                <a:solidFill>
                  <a:srgbClr val="C00000"/>
                </a:solidFill>
              </a:rPr>
              <a:t>f = open("teams.txt", "w")</a:t>
            </a:r>
          </a:p>
          <a:p>
            <a:pPr fontAlgn="base"/>
            <a:r>
              <a:rPr lang="en-IN" dirty="0" smtClean="0"/>
              <a:t>This statement opens the file </a:t>
            </a:r>
            <a:r>
              <a:rPr lang="en-IN" b="1" dirty="0" smtClean="0">
                <a:solidFill>
                  <a:srgbClr val="C00000"/>
                </a:solidFill>
              </a:rPr>
              <a:t>teams.txt </a:t>
            </a:r>
            <a:r>
              <a:rPr lang="en-IN" dirty="0" smtClean="0"/>
              <a:t>in </a:t>
            </a:r>
            <a:r>
              <a:rPr lang="en-IN" b="1" dirty="0" smtClean="0">
                <a:solidFill>
                  <a:srgbClr val="C00000"/>
                </a:solidFill>
              </a:rPr>
              <a:t>write mode</a:t>
            </a:r>
            <a:r>
              <a:rPr lang="en-IN" dirty="0" smtClean="0"/>
              <a:t>.</a:t>
            </a:r>
          </a:p>
          <a:p>
            <a:pPr fontAlgn="base"/>
            <a:endParaRPr lang="en-IN" b="1" u="sng" dirty="0" smtClean="0"/>
          </a:p>
          <a:p>
            <a:pPr fontAlgn="base"/>
            <a:r>
              <a:rPr lang="en-IN" b="1" u="sng" dirty="0" smtClean="0"/>
              <a:t>Example 3:</a:t>
            </a:r>
            <a:endParaRPr lang="en-IN" u="sng" dirty="0" smtClean="0"/>
          </a:p>
          <a:p>
            <a:pPr lvl="1" fontAlgn="base"/>
            <a:r>
              <a:rPr lang="en-IN" b="1" dirty="0" smtClean="0">
                <a:solidFill>
                  <a:srgbClr val="C00000"/>
                </a:solidFill>
              </a:rPr>
              <a:t>f = open("teams.txt", "a")</a:t>
            </a:r>
          </a:p>
          <a:p>
            <a:pPr fontAlgn="base"/>
            <a:r>
              <a:rPr lang="en-IN" dirty="0" smtClean="0"/>
              <a:t>This statement opens the file </a:t>
            </a:r>
            <a:r>
              <a:rPr lang="en-IN" b="1" dirty="0" smtClean="0">
                <a:solidFill>
                  <a:srgbClr val="C00000"/>
                </a:solidFill>
              </a:rPr>
              <a:t>teams.txt </a:t>
            </a:r>
            <a:r>
              <a:rPr lang="en-IN" dirty="0" smtClean="0"/>
              <a:t>in </a:t>
            </a:r>
            <a:r>
              <a:rPr lang="en-IN" b="1" dirty="0" smtClean="0">
                <a:solidFill>
                  <a:srgbClr val="C00000"/>
                </a:solidFill>
              </a:rPr>
              <a:t>append mode</a:t>
            </a:r>
            <a:r>
              <a:rPr lang="en-IN" dirty="0" smtClean="0"/>
              <a:t>.</a:t>
            </a:r>
          </a:p>
          <a:p>
            <a:pPr fontAlgn="base">
              <a:buNone/>
            </a:pPr>
            <a:endParaRPr lang="en-IN"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pPr fontAlgn="base"/>
            <a:r>
              <a:rPr lang="en-IN" sz="2400" dirty="0" smtClean="0"/>
              <a:t>Instead of using </a:t>
            </a:r>
            <a:r>
              <a:rPr lang="en-IN" sz="2400" b="1" dirty="0" smtClean="0">
                <a:solidFill>
                  <a:srgbClr val="C00000"/>
                </a:solidFill>
              </a:rPr>
              <a:t>relative file paths </a:t>
            </a:r>
            <a:r>
              <a:rPr lang="en-IN" sz="2400" dirty="0" smtClean="0"/>
              <a:t>we can also use </a:t>
            </a:r>
            <a:r>
              <a:rPr lang="en-IN" sz="2400" b="1" dirty="0" smtClean="0">
                <a:solidFill>
                  <a:srgbClr val="C00000"/>
                </a:solidFill>
              </a:rPr>
              <a:t>absolute file paths</a:t>
            </a:r>
            <a:r>
              <a:rPr lang="en-IN" sz="2400" dirty="0" smtClean="0"/>
              <a:t>. </a:t>
            </a:r>
          </a:p>
          <a:p>
            <a:pPr fontAlgn="base"/>
            <a:endParaRPr lang="en-IN" sz="2400" b="1" dirty="0" smtClean="0"/>
          </a:p>
          <a:p>
            <a:pPr fontAlgn="base"/>
            <a:r>
              <a:rPr lang="en-IN" sz="2400" b="1" dirty="0" smtClean="0"/>
              <a:t>For example:</a:t>
            </a:r>
          </a:p>
          <a:p>
            <a:pPr lvl="1" fontAlgn="base"/>
            <a:r>
              <a:rPr lang="en-IN" sz="2000" b="1" dirty="0" smtClean="0">
                <a:solidFill>
                  <a:srgbClr val="7030A0"/>
                </a:solidFill>
              </a:rPr>
              <a:t>f = open("C:/Users/sachin/documents/README.txt", "w")</a:t>
            </a:r>
          </a:p>
          <a:p>
            <a:pPr fontAlgn="base"/>
            <a:endParaRPr lang="en-IN" dirty="0" smtClean="0"/>
          </a:p>
          <a:p>
            <a:pPr fontAlgn="base"/>
            <a:r>
              <a:rPr lang="en-IN" sz="2400" dirty="0" smtClean="0"/>
              <a:t>This statements opens the text file </a:t>
            </a:r>
            <a:r>
              <a:rPr lang="en-IN" sz="2400" b="1" dirty="0" smtClean="0">
                <a:solidFill>
                  <a:srgbClr val="C00000"/>
                </a:solidFill>
              </a:rPr>
              <a:t>README.txt</a:t>
            </a:r>
            <a:r>
              <a:rPr lang="en-IN" sz="2400" dirty="0" smtClean="0"/>
              <a:t> that is in </a:t>
            </a:r>
            <a:r>
              <a:rPr lang="en-IN" sz="2400" b="1" dirty="0" smtClean="0">
                <a:solidFill>
                  <a:srgbClr val="C00000"/>
                </a:solidFill>
              </a:rPr>
              <a:t>C:\Users\sachin\documents\</a:t>
            </a:r>
            <a:r>
              <a:rPr lang="en-IN" sz="2400" dirty="0" smtClean="0"/>
              <a:t> directory in </a:t>
            </a:r>
            <a:r>
              <a:rPr lang="en-IN" sz="2400" b="1" dirty="0" smtClean="0">
                <a:solidFill>
                  <a:srgbClr val="C00000"/>
                </a:solidFill>
              </a:rPr>
              <a:t>write mode</a:t>
            </a:r>
            <a:r>
              <a:rPr lang="en-IN" sz="2400" dirty="0" smtClean="0"/>
              <a:t>.</a:t>
            </a:r>
          </a:p>
          <a:p>
            <a:pPr fontAlgn="base"/>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pPr fontAlgn="base"/>
            <a:r>
              <a:rPr lang="en-IN" sz="2400" dirty="0" smtClean="0"/>
              <a:t>We can also use something called "</a:t>
            </a:r>
            <a:r>
              <a:rPr lang="en-IN" sz="2400" b="1" dirty="0" smtClean="0">
                <a:solidFill>
                  <a:srgbClr val="C00000"/>
                </a:solidFill>
              </a:rPr>
              <a:t>raw string</a:t>
            </a:r>
            <a:r>
              <a:rPr lang="en-IN" sz="2400" dirty="0" smtClean="0"/>
              <a:t>" by specifying</a:t>
            </a:r>
            <a:r>
              <a:rPr lang="en-IN" sz="2400" b="1" dirty="0" smtClean="0">
                <a:solidFill>
                  <a:srgbClr val="C00000"/>
                </a:solidFill>
              </a:rPr>
              <a:t> r</a:t>
            </a:r>
            <a:r>
              <a:rPr lang="en-IN" sz="2400" dirty="0" smtClean="0"/>
              <a:t> character in front of the </a:t>
            </a:r>
            <a:r>
              <a:rPr lang="en-IN" sz="2400" b="1" dirty="0" smtClean="0">
                <a:solidFill>
                  <a:srgbClr val="7030A0"/>
                </a:solidFill>
              </a:rPr>
              <a:t>string</a:t>
            </a:r>
            <a:r>
              <a:rPr lang="en-IN" sz="2400" dirty="0" smtClean="0"/>
              <a:t> as follows:</a:t>
            </a:r>
          </a:p>
          <a:p>
            <a:pPr lvl="1" fontAlgn="base"/>
            <a:endParaRPr lang="en-IN" sz="2000" b="1" dirty="0" smtClean="0">
              <a:solidFill>
                <a:srgbClr val="7030A0"/>
              </a:solidFill>
            </a:endParaRPr>
          </a:p>
          <a:p>
            <a:pPr lvl="1" fontAlgn="base"/>
            <a:endParaRPr lang="en-IN" sz="2000" b="1" dirty="0" smtClean="0">
              <a:solidFill>
                <a:srgbClr val="7030A0"/>
              </a:solidFill>
            </a:endParaRPr>
          </a:p>
          <a:p>
            <a:pPr lvl="1" fontAlgn="base"/>
            <a:r>
              <a:rPr lang="en-IN" sz="2000" b="1" dirty="0" smtClean="0">
                <a:solidFill>
                  <a:srgbClr val="7030A0"/>
                </a:solidFill>
              </a:rPr>
              <a:t>f = open(</a:t>
            </a:r>
            <a:r>
              <a:rPr lang="en-IN" sz="2000" b="1" dirty="0" err="1" smtClean="0">
                <a:solidFill>
                  <a:srgbClr val="C00000"/>
                </a:solidFill>
              </a:rPr>
              <a:t>r</a:t>
            </a:r>
            <a:r>
              <a:rPr lang="en-IN" sz="2000" b="1" dirty="0" err="1" smtClean="0">
                <a:solidFill>
                  <a:srgbClr val="7030A0"/>
                </a:solidFill>
              </a:rPr>
              <a:t>"C</a:t>
            </a:r>
            <a:r>
              <a:rPr lang="en-IN" sz="2000" b="1" dirty="0" smtClean="0">
                <a:solidFill>
                  <a:srgbClr val="7030A0"/>
                </a:solidFill>
              </a:rPr>
              <a:t>:\Users\</a:t>
            </a:r>
            <a:r>
              <a:rPr lang="en-IN" sz="2000" b="1" dirty="0" err="1" smtClean="0">
                <a:solidFill>
                  <a:srgbClr val="7030A0"/>
                </a:solidFill>
              </a:rPr>
              <a:t>sachin</a:t>
            </a:r>
            <a:r>
              <a:rPr lang="en-IN" sz="2000" b="1" dirty="0" smtClean="0">
                <a:solidFill>
                  <a:srgbClr val="7030A0"/>
                </a:solidFill>
              </a:rPr>
              <a:t>\documents\README.txt", "w")</a:t>
            </a:r>
          </a:p>
          <a:p>
            <a:pPr fontAlgn="base"/>
            <a:endParaRPr lang="en-IN" dirty="0" smtClean="0"/>
          </a:p>
          <a:p>
            <a:pPr fontAlgn="base"/>
            <a:r>
              <a:rPr lang="en-IN" sz="2400" dirty="0" smtClean="0"/>
              <a:t>The </a:t>
            </a:r>
            <a:r>
              <a:rPr lang="en-IN" sz="2400" b="1" dirty="0" smtClean="0">
                <a:solidFill>
                  <a:srgbClr val="C00000"/>
                </a:solidFill>
              </a:rPr>
              <a:t>r </a:t>
            </a:r>
            <a:r>
              <a:rPr lang="en-IN" sz="2400" dirty="0" smtClean="0"/>
              <a:t>character causes the </a:t>
            </a:r>
            <a:r>
              <a:rPr lang="en-IN" sz="2400" b="1" dirty="0" smtClean="0">
                <a:solidFill>
                  <a:srgbClr val="C00000"/>
                </a:solidFill>
              </a:rPr>
              <a:t>Python</a:t>
            </a:r>
            <a:r>
              <a:rPr lang="en-IN" sz="2400" dirty="0" smtClean="0"/>
              <a:t> to treat every character in string as literal characters.</a:t>
            </a:r>
            <a:br>
              <a:rPr lang="en-IN" sz="2400" dirty="0" smtClean="0"/>
            </a:b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 -3 : Closing The File</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dirty="0" smtClean="0"/>
              <a:t>Once we are done working with the file or we want to open the file in some other mode, we should close the file using </a:t>
            </a:r>
            <a:r>
              <a:rPr lang="en-IN" sz="2400" b="1" dirty="0" smtClean="0">
                <a:solidFill>
                  <a:srgbClr val="C00000"/>
                </a:solidFill>
              </a:rPr>
              <a:t>close()</a:t>
            </a:r>
            <a:r>
              <a:rPr lang="en-IN" sz="2400" dirty="0" smtClean="0"/>
              <a:t> method of the file object as follows:</a:t>
            </a:r>
          </a:p>
          <a:p>
            <a:pPr fontAlgn="base"/>
            <a:endParaRPr lang="en-IN" sz="2400" dirty="0" smtClean="0"/>
          </a:p>
          <a:p>
            <a:pPr lvl="1" fontAlgn="base"/>
            <a:r>
              <a:rPr lang="en-IN" sz="1900" b="1" dirty="0" err="1" smtClean="0">
                <a:solidFill>
                  <a:srgbClr val="7030A0"/>
                </a:solidFill>
              </a:rPr>
              <a:t>f.close</a:t>
            </a:r>
            <a:r>
              <a:rPr lang="en-IN" sz="1900" b="1" dirty="0" smtClean="0">
                <a:solidFill>
                  <a:srgbClr val="7030A0"/>
                </a:solidFill>
              </a:rPr>
              <a:t>()</a:t>
            </a:r>
          </a:p>
          <a:p>
            <a:pPr>
              <a:buNone/>
            </a:pPr>
            <a:r>
              <a:rPr lang="en-IN" sz="2400" dirty="0" smtClean="0"/>
              <a:t/>
            </a:r>
            <a:br>
              <a:rPr lang="en-IN" sz="2400" dirty="0" smtClean="0"/>
            </a:b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The </a:t>
            </a:r>
            <a:r>
              <a:rPr lang="en-US" sz="2600" b="1" dirty="0" err="1" smtClean="0">
                <a:solidFill>
                  <a:srgbClr val="C00000"/>
                </a:solidFill>
              </a:rPr>
              <a:t>TextIOWrapper</a:t>
            </a:r>
            <a:r>
              <a:rPr lang="en-US" sz="2600" b="1" dirty="0" smtClean="0"/>
              <a:t> Class</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dirty="0" smtClean="0"/>
              <a:t>The file object returned by </a:t>
            </a:r>
            <a:r>
              <a:rPr lang="en-IN" sz="2400" b="1" dirty="0" smtClean="0">
                <a:solidFill>
                  <a:srgbClr val="C00000"/>
                </a:solidFill>
              </a:rPr>
              <a:t>open()</a:t>
            </a:r>
            <a:r>
              <a:rPr lang="en-IN" sz="2400" dirty="0" smtClean="0"/>
              <a:t> function is an object of type </a:t>
            </a:r>
            <a:r>
              <a:rPr lang="en-IN" sz="2400" b="1" dirty="0" smtClean="0">
                <a:solidFill>
                  <a:srgbClr val="C00000"/>
                </a:solidFill>
              </a:rPr>
              <a:t> </a:t>
            </a:r>
            <a:r>
              <a:rPr lang="en-IN" sz="2400" b="1" dirty="0" err="1" smtClean="0">
                <a:solidFill>
                  <a:srgbClr val="C00000"/>
                </a:solidFill>
              </a:rPr>
              <a:t>TextIOWrapper</a:t>
            </a:r>
            <a:r>
              <a:rPr lang="en-IN" sz="2400" dirty="0" smtClean="0"/>
              <a:t>. </a:t>
            </a:r>
          </a:p>
          <a:p>
            <a:pPr fontAlgn="base"/>
            <a:endParaRPr lang="en-IN" sz="2400" dirty="0" smtClean="0"/>
          </a:p>
          <a:p>
            <a:pPr fontAlgn="base"/>
            <a:endParaRPr lang="en-IN" sz="2400" dirty="0" smtClean="0"/>
          </a:p>
          <a:p>
            <a:pPr fontAlgn="base"/>
            <a:r>
              <a:rPr lang="en-IN" sz="2400" dirty="0" smtClean="0"/>
              <a:t>The class </a:t>
            </a:r>
            <a:r>
              <a:rPr lang="en-IN" sz="2400" b="1" dirty="0" err="1" smtClean="0">
                <a:solidFill>
                  <a:srgbClr val="C00000"/>
                </a:solidFill>
              </a:rPr>
              <a:t>TextIOWrapper</a:t>
            </a:r>
            <a:r>
              <a:rPr lang="en-IN" sz="2400" dirty="0" smtClean="0"/>
              <a:t> provides methods and attributes which helps us to </a:t>
            </a:r>
            <a:r>
              <a:rPr lang="en-IN" sz="2400" b="1" dirty="0" smtClean="0">
                <a:solidFill>
                  <a:srgbClr val="7030A0"/>
                </a:solidFill>
              </a:rPr>
              <a:t>read</a:t>
            </a:r>
            <a:r>
              <a:rPr lang="en-IN" sz="2400" dirty="0" smtClean="0"/>
              <a:t> or </a:t>
            </a:r>
            <a:r>
              <a:rPr lang="en-IN" sz="2400" b="1" dirty="0" smtClean="0">
                <a:solidFill>
                  <a:srgbClr val="7030A0"/>
                </a:solidFill>
              </a:rPr>
              <a:t>write</a:t>
            </a:r>
            <a:r>
              <a:rPr lang="en-IN" sz="2400" dirty="0" smtClean="0"/>
              <a:t> data from and to the file. </a:t>
            </a:r>
          </a:p>
          <a:p>
            <a:pPr fontAlgn="base"/>
            <a:endParaRPr lang="en-IN" sz="2400" dirty="0" smtClean="0"/>
          </a:p>
          <a:p>
            <a:pPr fontAlgn="base"/>
            <a:endParaRPr lang="en-IN" sz="2400" dirty="0" smtClean="0"/>
          </a:p>
          <a:p>
            <a:pPr fontAlgn="base"/>
            <a:r>
              <a:rPr lang="en-IN" sz="2400" dirty="0" smtClean="0"/>
              <a:t>In the next slide we have some commonly used methods of  </a:t>
            </a:r>
            <a:r>
              <a:rPr lang="en-IN" sz="2400" b="1" dirty="0" err="1" smtClean="0">
                <a:solidFill>
                  <a:srgbClr val="C00000"/>
                </a:solidFill>
              </a:rPr>
              <a:t>TextIOWrapper</a:t>
            </a:r>
            <a:r>
              <a:rPr lang="en-IN" sz="2400" dirty="0" smtClean="0"/>
              <a:t> class. </a:t>
            </a:r>
            <a:br>
              <a:rPr lang="en-IN" sz="2400" dirty="0" smtClean="0"/>
            </a:b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Methods Of </a:t>
            </a:r>
            <a:br>
              <a:rPr lang="en-US" sz="2800" b="1" dirty="0" smtClean="0"/>
            </a:br>
            <a:r>
              <a:rPr lang="en-US" sz="2600" b="1" dirty="0" smtClean="0"/>
              <a:t>The </a:t>
            </a:r>
            <a:r>
              <a:rPr lang="en-US" sz="2600" b="1" dirty="0" err="1" smtClean="0">
                <a:solidFill>
                  <a:srgbClr val="C00000"/>
                </a:solidFill>
              </a:rPr>
              <a:t>TextIOWrapper</a:t>
            </a:r>
            <a:r>
              <a:rPr lang="en-US" sz="2600" b="1" dirty="0" smtClean="0"/>
              <a:t> Class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30020"/>
          <a:ext cx="9144000" cy="5285128"/>
        </p:xfrm>
        <a:graphic>
          <a:graphicData uri="http://schemas.openxmlformats.org/drawingml/2006/table">
            <a:tbl>
              <a:tblPr firstRow="1" bandRow="1">
                <a:tableStyleId>{5C22544A-7EE6-4342-B048-85BDC9FD1C3A}</a:tableStyleId>
              </a:tblPr>
              <a:tblGrid>
                <a:gridCol w="4572000"/>
                <a:gridCol w="4572000"/>
              </a:tblGrid>
              <a:tr h="380206">
                <a:tc>
                  <a:txBody>
                    <a:bodyPr/>
                    <a:lstStyle/>
                    <a:p>
                      <a:pPr algn="l" fontAlgn="base"/>
                      <a:r>
                        <a:rPr lang="en-IN" dirty="0"/>
                        <a:t>Method</a:t>
                      </a:r>
                    </a:p>
                  </a:txBody>
                  <a:tcPr marL="47625" marR="47625" marT="47625" marB="47625" anchor="ctr"/>
                </a:tc>
                <a:tc>
                  <a:txBody>
                    <a:bodyPr/>
                    <a:lstStyle/>
                    <a:p>
                      <a:pPr algn="l" fontAlgn="base"/>
                      <a:r>
                        <a:rPr lang="en-IN"/>
                        <a:t>Description</a:t>
                      </a:r>
                    </a:p>
                  </a:txBody>
                  <a:tcPr marL="47625" marR="47625" marT="47625" marB="47625" anchor="ctr"/>
                </a:tc>
              </a:tr>
              <a:tr h="1222650">
                <a:tc>
                  <a:txBody>
                    <a:bodyPr/>
                    <a:lstStyle/>
                    <a:p>
                      <a:pPr fontAlgn="base"/>
                      <a:r>
                        <a:rPr lang="en-IN" b="1" dirty="0">
                          <a:solidFill>
                            <a:srgbClr val="002060"/>
                          </a:solidFill>
                        </a:rPr>
                        <a:t>read([num])</a:t>
                      </a:r>
                    </a:p>
                  </a:txBody>
                  <a:tcPr marL="47625" marR="47625" marT="47625" marB="47625" anchor="ctr"/>
                </a:tc>
                <a:tc>
                  <a:txBody>
                    <a:bodyPr/>
                    <a:lstStyle/>
                    <a:p>
                      <a:pPr fontAlgn="base"/>
                      <a:r>
                        <a:rPr lang="en-IN" dirty="0"/>
                        <a:t>Reads the specified number of characters from the file and returns them as string. If </a:t>
                      </a:r>
                      <a:r>
                        <a:rPr lang="en-IN" b="1" dirty="0">
                          <a:solidFill>
                            <a:srgbClr val="7030A0"/>
                          </a:solidFill>
                        </a:rPr>
                        <a:t>num</a:t>
                      </a:r>
                      <a:r>
                        <a:rPr lang="en-IN" dirty="0"/>
                        <a:t> is omitted then it reads the entire file.</a:t>
                      </a:r>
                    </a:p>
                  </a:txBody>
                  <a:tcPr marL="47625" marR="47625" marT="47625" marB="47625" anchor="ctr"/>
                </a:tc>
              </a:tr>
              <a:tr h="380206">
                <a:tc>
                  <a:txBody>
                    <a:bodyPr/>
                    <a:lstStyle/>
                    <a:p>
                      <a:pPr fontAlgn="base"/>
                      <a:r>
                        <a:rPr lang="en-IN" b="1" dirty="0" err="1">
                          <a:solidFill>
                            <a:srgbClr val="002060"/>
                          </a:solidFill>
                        </a:rPr>
                        <a:t>readline</a:t>
                      </a:r>
                      <a:r>
                        <a:rPr lang="en-IN" b="1" dirty="0">
                          <a:solidFill>
                            <a:srgbClr val="002060"/>
                          </a:solidFill>
                        </a:rPr>
                        <a:t>()</a:t>
                      </a:r>
                    </a:p>
                  </a:txBody>
                  <a:tcPr marL="47625" marR="47625" marT="47625" marB="47625" anchor="ctr"/>
                </a:tc>
                <a:tc>
                  <a:txBody>
                    <a:bodyPr/>
                    <a:lstStyle/>
                    <a:p>
                      <a:pPr fontAlgn="base"/>
                      <a:r>
                        <a:rPr lang="en-IN"/>
                        <a:t>Reads a single line and returns it as a string.</a:t>
                      </a:r>
                    </a:p>
                  </a:txBody>
                  <a:tcPr marL="47625" marR="47625" marT="47625" marB="47625" anchor="ctr"/>
                </a:tc>
              </a:tr>
              <a:tr h="660153">
                <a:tc>
                  <a:txBody>
                    <a:bodyPr/>
                    <a:lstStyle/>
                    <a:p>
                      <a:pPr fontAlgn="base"/>
                      <a:r>
                        <a:rPr lang="en-IN" b="1" dirty="0" err="1">
                          <a:solidFill>
                            <a:srgbClr val="002060"/>
                          </a:solidFill>
                        </a:rPr>
                        <a:t>readlines</a:t>
                      </a:r>
                      <a:r>
                        <a:rPr lang="en-IN" b="1" dirty="0">
                          <a:solidFill>
                            <a:srgbClr val="002060"/>
                          </a:solidFill>
                        </a:rPr>
                        <a:t>()</a:t>
                      </a:r>
                    </a:p>
                  </a:txBody>
                  <a:tcPr marL="47625" marR="47625" marT="47625" marB="47625" anchor="ctr"/>
                </a:tc>
                <a:tc>
                  <a:txBody>
                    <a:bodyPr/>
                    <a:lstStyle/>
                    <a:p>
                      <a:pPr fontAlgn="base"/>
                      <a:r>
                        <a:rPr lang="en-IN"/>
                        <a:t>Reads the content of a file line by line and returns them as a list of strings.</a:t>
                      </a:r>
                    </a:p>
                  </a:txBody>
                  <a:tcPr marL="47625" marR="47625" marT="47625" marB="47625" anchor="ctr"/>
                </a:tc>
              </a:tr>
              <a:tr h="941401">
                <a:tc>
                  <a:txBody>
                    <a:bodyPr/>
                    <a:lstStyle/>
                    <a:p>
                      <a:pPr fontAlgn="base"/>
                      <a:r>
                        <a:rPr lang="en-IN" b="1" dirty="0">
                          <a:solidFill>
                            <a:srgbClr val="002060"/>
                          </a:solidFill>
                        </a:rPr>
                        <a:t>write(</a:t>
                      </a:r>
                      <a:r>
                        <a:rPr lang="en-IN" b="1" dirty="0" err="1">
                          <a:solidFill>
                            <a:srgbClr val="002060"/>
                          </a:solidFill>
                        </a:rPr>
                        <a:t>str</a:t>
                      </a:r>
                      <a:r>
                        <a:rPr lang="en-IN" b="1" dirty="0">
                          <a:solidFill>
                            <a:srgbClr val="002060"/>
                          </a:solidFill>
                        </a:rPr>
                        <a:t>)</a:t>
                      </a:r>
                    </a:p>
                  </a:txBody>
                  <a:tcPr marL="47625" marR="47625" marT="47625" marB="47625" anchor="ctr"/>
                </a:tc>
                <a:tc>
                  <a:txBody>
                    <a:bodyPr/>
                    <a:lstStyle/>
                    <a:p>
                      <a:pPr fontAlgn="base"/>
                      <a:r>
                        <a:rPr lang="en-IN"/>
                        <a:t>Writes the string argument to the file and returns the number of characters written to the file.</a:t>
                      </a:r>
                    </a:p>
                  </a:txBody>
                  <a:tcPr marL="47625" marR="47625" marT="47625" marB="47625" anchor="ctr"/>
                </a:tc>
              </a:tr>
              <a:tr h="660153">
                <a:tc>
                  <a:txBody>
                    <a:bodyPr/>
                    <a:lstStyle/>
                    <a:p>
                      <a:pPr fontAlgn="base"/>
                      <a:r>
                        <a:rPr lang="en-IN" b="1" dirty="0">
                          <a:solidFill>
                            <a:srgbClr val="002060"/>
                          </a:solidFill>
                        </a:rPr>
                        <a:t>seek(offset, origin)</a:t>
                      </a:r>
                    </a:p>
                  </a:txBody>
                  <a:tcPr marL="47625" marR="47625" marT="47625" marB="47625" anchor="ctr"/>
                </a:tc>
                <a:tc>
                  <a:txBody>
                    <a:bodyPr/>
                    <a:lstStyle/>
                    <a:p>
                      <a:pPr fontAlgn="base"/>
                      <a:r>
                        <a:rPr lang="en-IN"/>
                        <a:t>Moves the file pointer to the given offset from the origin.</a:t>
                      </a:r>
                    </a:p>
                  </a:txBody>
                  <a:tcPr marL="47625" marR="47625" marT="47625" marB="47625" anchor="ctr"/>
                </a:tc>
              </a:tr>
              <a:tr h="660153">
                <a:tc>
                  <a:txBody>
                    <a:bodyPr/>
                    <a:lstStyle/>
                    <a:p>
                      <a:pPr fontAlgn="base"/>
                      <a:r>
                        <a:rPr lang="en-IN" b="1" dirty="0">
                          <a:solidFill>
                            <a:srgbClr val="002060"/>
                          </a:solidFill>
                        </a:rPr>
                        <a:t>tell()</a:t>
                      </a:r>
                    </a:p>
                  </a:txBody>
                  <a:tcPr marL="47625" marR="47625" marT="47625" marB="47625" anchor="ctr"/>
                </a:tc>
                <a:tc>
                  <a:txBody>
                    <a:bodyPr/>
                    <a:lstStyle/>
                    <a:p>
                      <a:pPr fontAlgn="base"/>
                      <a:r>
                        <a:rPr lang="en-IN"/>
                        <a:t>Returns the current position of the file pointer.</a:t>
                      </a:r>
                    </a:p>
                  </a:txBody>
                  <a:tcPr marL="47625" marR="47625" marT="47625" marB="47625" anchor="ctr"/>
                </a:tc>
              </a:tr>
              <a:tr h="380206">
                <a:tc>
                  <a:txBody>
                    <a:bodyPr/>
                    <a:lstStyle/>
                    <a:p>
                      <a:pPr fontAlgn="base"/>
                      <a:r>
                        <a:rPr lang="en-IN" b="1" dirty="0">
                          <a:solidFill>
                            <a:srgbClr val="002060"/>
                          </a:solidFill>
                        </a:rPr>
                        <a:t>close()</a:t>
                      </a:r>
                    </a:p>
                  </a:txBody>
                  <a:tcPr marL="47625" marR="47625" marT="47625" marB="47625" anchor="ctr"/>
                </a:tc>
                <a:tc>
                  <a:txBody>
                    <a:bodyPr/>
                    <a:lstStyle/>
                    <a:p>
                      <a:pPr fontAlgn="base"/>
                      <a:r>
                        <a:rPr lang="en-IN" dirty="0"/>
                        <a:t>Closes the file</a:t>
                      </a:r>
                    </a:p>
                  </a:txBody>
                  <a:tcPr marL="47625" marR="47625" marT="47625" marB="47625"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Exceptions Raised In</a:t>
            </a:r>
            <a:br>
              <a:rPr lang="en-US" sz="2600" b="1" dirty="0" smtClean="0"/>
            </a:br>
            <a:r>
              <a:rPr lang="en-US" sz="2600" b="1" dirty="0" smtClean="0"/>
              <a:t>File Handling</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b="1" dirty="0" smtClean="0">
                <a:solidFill>
                  <a:srgbClr val="C00000"/>
                </a:solidFill>
              </a:rPr>
              <a:t>Python</a:t>
            </a:r>
            <a:r>
              <a:rPr lang="en-IN" sz="2400" dirty="0" smtClean="0"/>
              <a:t> generates </a:t>
            </a:r>
            <a:r>
              <a:rPr lang="en-IN" sz="2400" b="1" dirty="0" smtClean="0">
                <a:solidFill>
                  <a:srgbClr val="7030A0"/>
                </a:solidFill>
              </a:rPr>
              <a:t>many exceptions </a:t>
            </a:r>
            <a:r>
              <a:rPr lang="en-IN" sz="2400" dirty="0" smtClean="0"/>
              <a:t>when something goes wrong while interacting with files.</a:t>
            </a:r>
          </a:p>
          <a:p>
            <a:pPr fontAlgn="base"/>
            <a:endParaRPr lang="en-US" sz="2400" dirty="0" smtClean="0"/>
          </a:p>
          <a:p>
            <a:pPr fontAlgn="base"/>
            <a:r>
              <a:rPr lang="en-US" sz="2400" dirty="0" smtClean="0"/>
              <a:t>The 2 most common of them are:</a:t>
            </a:r>
          </a:p>
          <a:p>
            <a:pPr lvl="1" fontAlgn="base"/>
            <a:endParaRPr lang="en-US" sz="1900" dirty="0" smtClean="0"/>
          </a:p>
          <a:p>
            <a:pPr lvl="1" fontAlgn="base"/>
            <a:r>
              <a:rPr lang="en-US" sz="1900" b="1" dirty="0" err="1" smtClean="0">
                <a:solidFill>
                  <a:srgbClr val="C00000"/>
                </a:solidFill>
              </a:rPr>
              <a:t>FileNotFoundError</a:t>
            </a:r>
            <a:r>
              <a:rPr lang="en-US" sz="1900" dirty="0" smtClean="0"/>
              <a:t>: Raised when </a:t>
            </a:r>
            <a:r>
              <a:rPr lang="en-IN" sz="1900" dirty="0" smtClean="0"/>
              <a:t>we try to open a file that doesn't exist</a:t>
            </a:r>
          </a:p>
          <a:p>
            <a:pPr lvl="1" fontAlgn="base"/>
            <a:endParaRPr lang="en-US" sz="1900" dirty="0" smtClean="0"/>
          </a:p>
          <a:p>
            <a:pPr lvl="1" fontAlgn="base"/>
            <a:r>
              <a:rPr lang="en-US" sz="1900" b="1" dirty="0" err="1" smtClean="0">
                <a:solidFill>
                  <a:srgbClr val="C00000"/>
                </a:solidFill>
              </a:rPr>
              <a:t>OSError</a:t>
            </a:r>
            <a:r>
              <a:rPr lang="en-US" sz="1900" dirty="0" smtClean="0"/>
              <a:t>: Raise when an operation on file cause system related error.</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pPr fontAlgn="base"/>
            <a:r>
              <a:rPr lang="en-US" sz="2400" dirty="0" smtClean="0"/>
              <a:t>Write a program to create a file called </a:t>
            </a:r>
            <a:r>
              <a:rPr lang="en-US" sz="2400" b="1" dirty="0" smtClean="0">
                <a:solidFill>
                  <a:srgbClr val="C00000"/>
                </a:solidFill>
              </a:rPr>
              <a:t>message.txt</a:t>
            </a:r>
            <a:r>
              <a:rPr lang="en-US" sz="2400" dirty="0" smtClean="0"/>
              <a:t> in </a:t>
            </a:r>
            <a:r>
              <a:rPr lang="en-US" sz="2400" b="1" dirty="0" smtClean="0">
                <a:solidFill>
                  <a:srgbClr val="C00000"/>
                </a:solidFill>
              </a:rPr>
              <a:t>d:\ </a:t>
            </a:r>
            <a:r>
              <a:rPr lang="en-US" sz="2400" dirty="0" smtClean="0"/>
              <a:t>of your computer . </a:t>
            </a:r>
          </a:p>
          <a:p>
            <a:pPr fontAlgn="base"/>
            <a:endParaRPr lang="en-US" sz="2400" dirty="0" smtClean="0"/>
          </a:p>
          <a:p>
            <a:pPr fontAlgn="base"/>
            <a:endParaRPr lang="en-US" sz="2400" dirty="0" smtClean="0"/>
          </a:p>
          <a:p>
            <a:pPr fontAlgn="base"/>
            <a:r>
              <a:rPr lang="en-US" sz="2400" dirty="0" smtClean="0"/>
              <a:t>Now ask the user to </a:t>
            </a:r>
            <a:r>
              <a:rPr lang="en-US" sz="2400" b="1" dirty="0" smtClean="0">
                <a:solidFill>
                  <a:srgbClr val="7030A0"/>
                </a:solidFill>
              </a:rPr>
              <a:t>type a message </a:t>
            </a:r>
            <a:r>
              <a:rPr lang="en-US" sz="2400" dirty="0" smtClean="0"/>
              <a:t>and </a:t>
            </a:r>
            <a:r>
              <a:rPr lang="en-US" sz="2400" b="1" dirty="0" smtClean="0">
                <a:solidFill>
                  <a:srgbClr val="7030A0"/>
                </a:solidFill>
              </a:rPr>
              <a:t>write it </a:t>
            </a:r>
            <a:r>
              <a:rPr lang="en-US" sz="2400" dirty="0" smtClean="0"/>
              <a:t>in the file . </a:t>
            </a:r>
          </a:p>
          <a:p>
            <a:pPr fontAlgn="base"/>
            <a:endParaRPr lang="en-US" sz="2400" dirty="0" smtClean="0"/>
          </a:p>
          <a:p>
            <a:pPr fontAlgn="base"/>
            <a:endParaRPr lang="en-US" sz="2400" dirty="0" smtClean="0"/>
          </a:p>
          <a:p>
            <a:pPr fontAlgn="base"/>
            <a:r>
              <a:rPr lang="en-US" sz="2400" dirty="0" smtClean="0"/>
              <a:t>Finally display </a:t>
            </a:r>
            <a:r>
              <a:rPr lang="en-US" sz="2400" b="1" dirty="0" smtClean="0">
                <a:solidFill>
                  <a:srgbClr val="7030A0"/>
                </a:solidFill>
              </a:rPr>
              <a:t>how many capital letters</a:t>
            </a:r>
            <a:r>
              <a:rPr lang="en-US" sz="2400" dirty="0" smtClean="0"/>
              <a:t>, </a:t>
            </a:r>
            <a:r>
              <a:rPr lang="en-US" sz="2400" b="1" dirty="0" smtClean="0">
                <a:solidFill>
                  <a:srgbClr val="7030A0"/>
                </a:solidFill>
              </a:rPr>
              <a:t>how many small letters</a:t>
            </a:r>
            <a:r>
              <a:rPr lang="en-US" sz="2400" dirty="0" smtClean="0"/>
              <a:t> , </a:t>
            </a:r>
            <a:r>
              <a:rPr lang="en-US" sz="2400" b="1" dirty="0" smtClean="0">
                <a:solidFill>
                  <a:srgbClr val="7030A0"/>
                </a:solidFill>
              </a:rPr>
              <a:t>how many digits </a:t>
            </a:r>
            <a:r>
              <a:rPr lang="en-US" sz="2400" dirty="0" smtClean="0"/>
              <a:t>and </a:t>
            </a:r>
            <a:r>
              <a:rPr lang="en-US" sz="2400" b="1" dirty="0" smtClean="0">
                <a:solidFill>
                  <a:srgbClr val="7030A0"/>
                </a:solidFill>
              </a:rPr>
              <a:t>how many special characters </a:t>
            </a:r>
            <a:r>
              <a:rPr lang="en-US" sz="2400" dirty="0" smtClean="0"/>
              <a:t>were written in the file.</a:t>
            </a:r>
          </a:p>
          <a:p>
            <a:pPr fontAlgn="base"/>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357298"/>
            <a:ext cx="8802314" cy="5357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IN" sz="1500" b="1" dirty="0" err="1" smtClean="0">
                <a:solidFill>
                  <a:srgbClr val="C00000"/>
                </a:solidFill>
              </a:rPr>
              <a:t>fout</a:t>
            </a:r>
            <a:r>
              <a:rPr lang="en-IN" sz="1500" b="1" dirty="0" smtClean="0">
                <a:solidFill>
                  <a:srgbClr val="C00000"/>
                </a:solidFill>
              </a:rPr>
              <a:t>=None</a:t>
            </a:r>
          </a:p>
          <a:p>
            <a:pPr fontAlgn="base">
              <a:buNone/>
            </a:pPr>
            <a:r>
              <a:rPr lang="en-IN" sz="1500" b="1" dirty="0" smtClean="0">
                <a:solidFill>
                  <a:srgbClr val="C00000"/>
                </a:solidFill>
              </a:rPr>
              <a:t>try:</a:t>
            </a:r>
          </a:p>
          <a:p>
            <a:pPr fontAlgn="base">
              <a:buNone/>
            </a:pPr>
            <a:r>
              <a:rPr lang="en-IN" sz="1500" b="1" dirty="0" smtClean="0">
                <a:solidFill>
                  <a:srgbClr val="002060"/>
                </a:solidFill>
              </a:rPr>
              <a:t>	</a:t>
            </a:r>
            <a:r>
              <a:rPr lang="en-IN" sz="1500" b="1" dirty="0" err="1" smtClean="0">
                <a:solidFill>
                  <a:srgbClr val="C00000"/>
                </a:solidFill>
              </a:rPr>
              <a:t>fout</a:t>
            </a:r>
            <a:r>
              <a:rPr lang="en-IN" sz="1500" b="1" dirty="0" smtClean="0">
                <a:solidFill>
                  <a:srgbClr val="C00000"/>
                </a:solidFill>
              </a:rPr>
              <a:t>=open("d:\\</a:t>
            </a:r>
            <a:r>
              <a:rPr lang="en-IN" sz="1500" b="1" dirty="0" err="1" smtClean="0">
                <a:solidFill>
                  <a:srgbClr val="C00000"/>
                </a:solidFill>
              </a:rPr>
              <a:t>message.txt","w</a:t>
            </a:r>
            <a:r>
              <a:rPr lang="en-IN" sz="1500" b="1" dirty="0" smtClean="0">
                <a:solidFill>
                  <a:srgbClr val="C00000"/>
                </a:solidFill>
              </a:rPr>
              <a:t>")</a:t>
            </a:r>
          </a:p>
          <a:p>
            <a:pPr fontAlgn="base">
              <a:buNone/>
            </a:pPr>
            <a:r>
              <a:rPr lang="en-IN" sz="1500" b="1" dirty="0" smtClean="0">
                <a:solidFill>
                  <a:srgbClr val="C00000"/>
                </a:solidFill>
              </a:rPr>
              <a:t>	</a:t>
            </a:r>
            <a:r>
              <a:rPr lang="en-IN" sz="1500" b="1" dirty="0" smtClean="0">
                <a:solidFill>
                  <a:srgbClr val="002060"/>
                </a:solidFill>
              </a:rPr>
              <a:t>text=input("Type a message:")</a:t>
            </a:r>
          </a:p>
          <a:p>
            <a:pPr fontAlgn="base">
              <a:buNone/>
            </a:pPr>
            <a:r>
              <a:rPr lang="en-IN" sz="1500" b="1" dirty="0" smtClean="0">
                <a:solidFill>
                  <a:srgbClr val="002060"/>
                </a:solidFill>
              </a:rPr>
              <a:t>	upper=0</a:t>
            </a:r>
          </a:p>
          <a:p>
            <a:pPr fontAlgn="base">
              <a:buNone/>
            </a:pPr>
            <a:r>
              <a:rPr lang="en-IN" sz="1500" b="1" dirty="0" smtClean="0">
                <a:solidFill>
                  <a:srgbClr val="002060"/>
                </a:solidFill>
              </a:rPr>
              <a:t>	lower=0</a:t>
            </a:r>
          </a:p>
          <a:p>
            <a:pPr fontAlgn="base">
              <a:buNone/>
            </a:pPr>
            <a:r>
              <a:rPr lang="en-IN" sz="1500" b="1" dirty="0" smtClean="0">
                <a:solidFill>
                  <a:srgbClr val="002060"/>
                </a:solidFill>
              </a:rPr>
              <a:t>	digits=0</a:t>
            </a:r>
          </a:p>
          <a:p>
            <a:pPr fontAlgn="base">
              <a:buNone/>
            </a:pPr>
            <a:r>
              <a:rPr lang="en-IN" sz="1500" b="1" dirty="0" smtClean="0">
                <a:solidFill>
                  <a:srgbClr val="002060"/>
                </a:solidFill>
              </a:rPr>
              <a:t>	for </a:t>
            </a:r>
            <a:r>
              <a:rPr lang="en-IN" sz="1500" b="1" dirty="0" err="1" smtClean="0">
                <a:solidFill>
                  <a:srgbClr val="002060"/>
                </a:solidFill>
              </a:rPr>
              <a:t>ch</a:t>
            </a:r>
            <a:r>
              <a:rPr lang="en-IN" sz="1500" b="1" dirty="0" smtClean="0">
                <a:solidFill>
                  <a:srgbClr val="002060"/>
                </a:solidFill>
              </a:rPr>
              <a:t> in text:</a:t>
            </a:r>
          </a:p>
          <a:p>
            <a:pPr fontAlgn="base">
              <a:buNone/>
            </a:pPr>
            <a:r>
              <a:rPr lang="en-IN" sz="1500" b="1" dirty="0" smtClean="0">
                <a:solidFill>
                  <a:srgbClr val="C00000"/>
                </a:solidFill>
              </a:rPr>
              <a:t>		</a:t>
            </a:r>
            <a:r>
              <a:rPr lang="en-IN" sz="1500" b="1" dirty="0" err="1" smtClean="0">
                <a:solidFill>
                  <a:srgbClr val="C00000"/>
                </a:solidFill>
              </a:rPr>
              <a:t>fout.write</a:t>
            </a:r>
            <a:r>
              <a:rPr lang="en-IN" sz="1500" b="1" dirty="0" smtClean="0">
                <a:solidFill>
                  <a:srgbClr val="C00000"/>
                </a:solidFill>
              </a:rPr>
              <a:t>(</a:t>
            </a:r>
            <a:r>
              <a:rPr lang="en-IN" sz="1500" b="1" dirty="0" err="1" smtClean="0">
                <a:solidFill>
                  <a:srgbClr val="C00000"/>
                </a:solidFill>
              </a:rPr>
              <a:t>ch</a:t>
            </a:r>
            <a:r>
              <a:rPr lang="en-IN" sz="1500" b="1" dirty="0" smtClean="0">
                <a:solidFill>
                  <a:srgbClr val="C00000"/>
                </a:solidFill>
              </a:rPr>
              <a:t>)</a:t>
            </a:r>
          </a:p>
          <a:p>
            <a:pPr fontAlgn="base">
              <a:buNone/>
            </a:pPr>
            <a:r>
              <a:rPr lang="en-IN" sz="1500" b="1" dirty="0" smtClean="0">
                <a:solidFill>
                  <a:srgbClr val="C00000"/>
                </a:solidFill>
              </a:rPr>
              <a:t>		</a:t>
            </a:r>
            <a:r>
              <a:rPr lang="en-IN" sz="1500" b="1" dirty="0" smtClean="0">
                <a:solidFill>
                  <a:srgbClr val="002060"/>
                </a:solidFill>
              </a:rPr>
              <a:t>if 65&lt;=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)&lt;=90:</a:t>
            </a:r>
          </a:p>
          <a:p>
            <a:pPr fontAlgn="base">
              <a:buNone/>
            </a:pPr>
            <a:r>
              <a:rPr lang="en-IN" sz="1500" b="1" dirty="0" smtClean="0">
                <a:solidFill>
                  <a:srgbClr val="002060"/>
                </a:solidFill>
              </a:rPr>
              <a:t>			upper+=1</a:t>
            </a:r>
          </a:p>
          <a:p>
            <a:pPr fontAlgn="base">
              <a:buNone/>
            </a:pPr>
            <a:r>
              <a:rPr lang="en-IN" sz="1500" b="1" dirty="0" smtClean="0">
                <a:solidFill>
                  <a:srgbClr val="002060"/>
                </a:solidFill>
              </a:rPr>
              <a:t>		</a:t>
            </a:r>
            <a:r>
              <a:rPr lang="en-IN" sz="1500" b="1" dirty="0" err="1" smtClean="0">
                <a:solidFill>
                  <a:srgbClr val="002060"/>
                </a:solidFill>
              </a:rPr>
              <a:t>elif</a:t>
            </a:r>
            <a:r>
              <a:rPr lang="en-IN" sz="1500" b="1" dirty="0" smtClean="0">
                <a:solidFill>
                  <a:srgbClr val="002060"/>
                </a:solidFill>
              </a:rPr>
              <a:t> 97&lt;=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)&lt;=122:</a:t>
            </a:r>
          </a:p>
          <a:p>
            <a:pPr fontAlgn="base">
              <a:buNone/>
            </a:pPr>
            <a:r>
              <a:rPr lang="en-IN" sz="1500" b="1" dirty="0" smtClean="0">
                <a:solidFill>
                  <a:srgbClr val="002060"/>
                </a:solidFill>
              </a:rPr>
              <a:t>			lower+=1</a:t>
            </a:r>
          </a:p>
          <a:p>
            <a:pPr fontAlgn="base">
              <a:buNone/>
            </a:pPr>
            <a:r>
              <a:rPr lang="en-IN" sz="1500" b="1" dirty="0" smtClean="0">
                <a:solidFill>
                  <a:srgbClr val="002060"/>
                </a:solidFill>
              </a:rPr>
              <a:t>		</a:t>
            </a:r>
            <a:r>
              <a:rPr lang="en-IN" sz="1500" b="1" dirty="0" err="1" smtClean="0">
                <a:solidFill>
                  <a:srgbClr val="002060"/>
                </a:solidFill>
              </a:rPr>
              <a:t>elif</a:t>
            </a:r>
            <a:r>
              <a:rPr lang="en-IN" sz="1500" b="1" dirty="0" smtClean="0">
                <a:solidFill>
                  <a:srgbClr val="002060"/>
                </a:solidFill>
              </a:rPr>
              <a:t> 48 &lt;=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)&lt;=57:</a:t>
            </a:r>
          </a:p>
          <a:p>
            <a:pPr fontAlgn="base">
              <a:buNone/>
            </a:pPr>
            <a:r>
              <a:rPr lang="en-IN" sz="1500" b="1" dirty="0" smtClean="0">
                <a:solidFill>
                  <a:srgbClr val="002060"/>
                </a:solidFill>
              </a:rPr>
              <a:t>			digits+=1</a:t>
            </a:r>
          </a:p>
          <a:p>
            <a:pPr fontAlgn="base">
              <a:buNone/>
            </a:pPr>
            <a:r>
              <a:rPr lang="en-IN" sz="1800" b="1" dirty="0" smtClean="0">
                <a:solidFill>
                  <a:srgbClr val="002060"/>
                </a:solidFill>
              </a:rPr>
              <a:t>	</a:t>
            </a:r>
            <a:endParaRPr lang="en-IN" sz="15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sp>
        <p:nvSpPr>
          <p:cNvPr id="7" name="TextBox 6"/>
          <p:cNvSpPr txBox="1"/>
          <p:nvPr/>
        </p:nvSpPr>
        <p:spPr>
          <a:xfrm>
            <a:off x="4000496" y="1500174"/>
            <a:ext cx="5157181" cy="3539430"/>
          </a:xfrm>
          <a:prstGeom prst="rect">
            <a:avLst/>
          </a:prstGeom>
          <a:noFill/>
        </p:spPr>
        <p:txBody>
          <a:bodyPr wrap="none" rtlCol="0">
            <a:spAutoFit/>
          </a:bodyPr>
          <a:lstStyle/>
          <a:p>
            <a:pPr fontAlgn="base">
              <a:buNone/>
            </a:pPr>
            <a:r>
              <a:rPr lang="en-IN" sz="1400" b="1" dirty="0" smtClean="0">
                <a:solidFill>
                  <a:srgbClr val="002060"/>
                </a:solidFill>
              </a:rPr>
              <a:t>	print("File saved successfully!")</a:t>
            </a:r>
          </a:p>
          <a:p>
            <a:pPr fontAlgn="base">
              <a:buNone/>
            </a:pPr>
            <a:r>
              <a:rPr lang="en-IN" sz="1400" b="1" dirty="0" smtClean="0">
                <a:solidFill>
                  <a:srgbClr val="002060"/>
                </a:solidFill>
              </a:rPr>
              <a:t>	print("Total upper case letters are :",upper)</a:t>
            </a:r>
          </a:p>
          <a:p>
            <a:pPr fontAlgn="base">
              <a:buNone/>
            </a:pPr>
            <a:r>
              <a:rPr lang="en-IN" sz="1400" b="1" dirty="0" smtClean="0">
                <a:solidFill>
                  <a:srgbClr val="002060"/>
                </a:solidFill>
              </a:rPr>
              <a:t>	print("Total lower case letters are :",lower)</a:t>
            </a:r>
          </a:p>
          <a:p>
            <a:pPr fontAlgn="base">
              <a:buNone/>
            </a:pPr>
            <a:r>
              <a:rPr lang="en-IN" sz="1400" b="1" dirty="0" smtClean="0">
                <a:solidFill>
                  <a:srgbClr val="002060"/>
                </a:solidFill>
              </a:rPr>
              <a:t>	print("Total digits are :",digits)</a:t>
            </a:r>
          </a:p>
          <a:p>
            <a:pPr fontAlgn="base">
              <a:buNone/>
            </a:pPr>
            <a:r>
              <a:rPr lang="en-IN" sz="1400" b="1" dirty="0" smtClean="0">
                <a:solidFill>
                  <a:srgbClr val="002060"/>
                </a:solidFill>
              </a:rPr>
              <a:t>	print("Total special characters are :",</a:t>
            </a:r>
          </a:p>
          <a:p>
            <a:pPr fontAlgn="base">
              <a:buNone/>
            </a:pPr>
            <a:r>
              <a:rPr lang="en-IN" sz="1400" b="1" dirty="0" smtClean="0">
                <a:solidFill>
                  <a:srgbClr val="002060"/>
                </a:solidFill>
              </a:rPr>
              <a:t>	</a:t>
            </a:r>
            <a:r>
              <a:rPr lang="en-IN" sz="1400" b="1" dirty="0" err="1" smtClean="0">
                <a:solidFill>
                  <a:srgbClr val="002060"/>
                </a:solidFill>
              </a:rPr>
              <a:t>len</a:t>
            </a:r>
            <a:r>
              <a:rPr lang="en-IN" sz="1400" b="1" dirty="0" smtClean="0">
                <a:solidFill>
                  <a:srgbClr val="002060"/>
                </a:solidFill>
              </a:rPr>
              <a:t>(text)-(</a:t>
            </a:r>
            <a:r>
              <a:rPr lang="en-IN" sz="1400" b="1" dirty="0" err="1" smtClean="0">
                <a:solidFill>
                  <a:srgbClr val="002060"/>
                </a:solidFill>
              </a:rPr>
              <a:t>lower+upper+digits</a:t>
            </a:r>
            <a:r>
              <a:rPr lang="en-IN" sz="1400" b="1" dirty="0" smtClean="0">
                <a:solidFill>
                  <a:srgbClr val="002060"/>
                </a:solidFill>
              </a:rPr>
              <a:t>))</a:t>
            </a:r>
          </a:p>
          <a:p>
            <a:pPr fontAlgn="base">
              <a:buNone/>
            </a:pPr>
            <a:r>
              <a:rPr lang="en-IN" sz="1400" b="1" dirty="0" smtClean="0">
                <a:solidFill>
                  <a:srgbClr val="C00000"/>
                </a:solidFill>
              </a:rPr>
              <a:t>except </a:t>
            </a:r>
            <a:r>
              <a:rPr lang="en-IN" sz="1400" b="1" dirty="0" err="1" smtClean="0">
                <a:solidFill>
                  <a:srgbClr val="C00000"/>
                </a:solidFill>
              </a:rPr>
              <a:t>FileNotFoundError</a:t>
            </a:r>
            <a:r>
              <a:rPr lang="en-IN" sz="1400" b="1" dirty="0" smtClean="0">
                <a:solidFill>
                  <a:srgbClr val="C00000"/>
                </a:solidFill>
              </a:rPr>
              <a:t> as ex:</a:t>
            </a:r>
          </a:p>
          <a:p>
            <a:pPr fontAlgn="base">
              <a:buNone/>
            </a:pPr>
            <a:r>
              <a:rPr lang="en-IN" sz="1400" b="1" dirty="0" smtClean="0">
                <a:solidFill>
                  <a:srgbClr val="002060"/>
                </a:solidFill>
              </a:rPr>
              <a:t>	print("Could not create the file: </a:t>
            </a:r>
            <a:r>
              <a:rPr lang="en-IN" sz="1400" b="1" smtClean="0">
                <a:solidFill>
                  <a:srgbClr val="002060"/>
                </a:solidFill>
              </a:rPr>
              <a:t>",ex)</a:t>
            </a:r>
            <a:endParaRPr lang="en-IN" sz="1400" b="1" dirty="0" smtClean="0">
              <a:solidFill>
                <a:srgbClr val="002060"/>
              </a:solidFill>
            </a:endParaRPr>
          </a:p>
          <a:p>
            <a:pPr fontAlgn="base">
              <a:buNone/>
            </a:pPr>
            <a:r>
              <a:rPr lang="en-IN" sz="1400" b="1" dirty="0" smtClean="0">
                <a:solidFill>
                  <a:srgbClr val="002060"/>
                </a:solidFill>
              </a:rPr>
              <a:t>	</a:t>
            </a:r>
          </a:p>
          <a:p>
            <a:pPr fontAlgn="base">
              <a:buNone/>
            </a:pPr>
            <a:r>
              <a:rPr lang="en-IN" sz="1400" b="1" dirty="0" smtClean="0">
                <a:solidFill>
                  <a:srgbClr val="C00000"/>
                </a:solidFill>
              </a:rPr>
              <a:t>except </a:t>
            </a:r>
            <a:r>
              <a:rPr lang="en-IN" sz="1400" b="1" dirty="0" err="1" smtClean="0">
                <a:solidFill>
                  <a:srgbClr val="C00000"/>
                </a:solidFill>
              </a:rPr>
              <a:t>OSError</a:t>
            </a:r>
            <a:r>
              <a:rPr lang="en-IN" sz="1400" b="1" dirty="0" smtClean="0">
                <a:solidFill>
                  <a:srgbClr val="C00000"/>
                </a:solidFill>
              </a:rPr>
              <a:t>:</a:t>
            </a:r>
          </a:p>
          <a:p>
            <a:pPr fontAlgn="base">
              <a:buNone/>
            </a:pPr>
            <a:r>
              <a:rPr lang="en-IN" sz="1400" b="1" dirty="0" smtClean="0">
                <a:solidFill>
                  <a:srgbClr val="002060"/>
                </a:solidFill>
              </a:rPr>
              <a:t>	print(“Some error occurred while writing”)</a:t>
            </a:r>
          </a:p>
          <a:p>
            <a:pPr fontAlgn="base">
              <a:buNone/>
            </a:pPr>
            <a:endParaRPr lang="en-IN" sz="1400" b="1" dirty="0" smtClean="0">
              <a:solidFill>
                <a:srgbClr val="002060"/>
              </a:solidFill>
            </a:endParaRPr>
          </a:p>
          <a:p>
            <a:pPr fontAlgn="base">
              <a:buNone/>
            </a:pPr>
            <a:r>
              <a:rPr lang="en-IN" sz="1400" b="1" dirty="0" smtClean="0">
                <a:solidFill>
                  <a:srgbClr val="C00000"/>
                </a:solidFill>
              </a:rPr>
              <a:t>finally:</a:t>
            </a:r>
          </a:p>
          <a:p>
            <a:pPr fontAlgn="base">
              <a:buNone/>
            </a:pPr>
            <a:r>
              <a:rPr lang="en-IN" sz="1400" b="1" dirty="0" smtClean="0">
                <a:solidFill>
                  <a:srgbClr val="C00000"/>
                </a:solidFill>
              </a:rPr>
              <a:t>	if not </a:t>
            </a:r>
            <a:r>
              <a:rPr lang="en-IN" sz="1400" b="1" dirty="0" err="1" smtClean="0">
                <a:solidFill>
                  <a:srgbClr val="C00000"/>
                </a:solidFill>
              </a:rPr>
              <a:t>fout</a:t>
            </a:r>
            <a:r>
              <a:rPr lang="en-IN" sz="1400" b="1" dirty="0" smtClean="0">
                <a:solidFill>
                  <a:srgbClr val="C00000"/>
                </a:solidFill>
              </a:rPr>
              <a:t> is None:</a:t>
            </a:r>
          </a:p>
          <a:p>
            <a:pPr fontAlgn="base">
              <a:buNone/>
            </a:pPr>
            <a:r>
              <a:rPr lang="en-IN" sz="1400" b="1" dirty="0" smtClean="0">
                <a:solidFill>
                  <a:srgbClr val="C00000"/>
                </a:solidFill>
              </a:rPr>
              <a:t>		</a:t>
            </a:r>
            <a:r>
              <a:rPr lang="en-IN" sz="1400" b="1" dirty="0" err="1" smtClean="0">
                <a:solidFill>
                  <a:srgbClr val="C00000"/>
                </a:solidFill>
              </a:rPr>
              <a:t>fout.close</a:t>
            </a:r>
            <a:r>
              <a:rPr lang="en-IN" sz="1400" b="1" dirty="0" smtClean="0">
                <a:solidFill>
                  <a:srgbClr val="C00000"/>
                </a:solidFill>
              </a:rPr>
              <a:t>()</a:t>
            </a:r>
          </a:p>
          <a:p>
            <a:pPr fontAlgn="base">
              <a:buNone/>
            </a:pPr>
            <a:r>
              <a:rPr lang="en-IN" sz="1400" b="1" dirty="0" smtClean="0">
                <a:solidFill>
                  <a:srgbClr val="002060"/>
                </a:solidFill>
              </a:rPr>
              <a:t>		print("File closed successfully")</a:t>
            </a:r>
            <a:endParaRPr lang="en-IN" sz="1400" b="1" dirty="0" smtClean="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File Handling</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What Is File Handling ?</a:t>
            </a:r>
          </a:p>
          <a:p>
            <a:pPr marL="1062990" lvl="2" indent="-514350">
              <a:buClr>
                <a:schemeClr val="accent1"/>
              </a:buClr>
              <a:buSzPct val="120000"/>
              <a:buFont typeface="Arial" pitchFamily="34" charset="0"/>
              <a:buChar char="•"/>
            </a:pPr>
            <a:r>
              <a:rPr lang="en-US" dirty="0" smtClean="0"/>
              <a:t>What Is The Need Of File Handling ?</a:t>
            </a:r>
          </a:p>
          <a:p>
            <a:pPr marL="1062990" lvl="2" indent="-514350">
              <a:buClr>
                <a:schemeClr val="accent1"/>
              </a:buClr>
              <a:buSzPct val="120000"/>
              <a:buFont typeface="Arial" pitchFamily="34" charset="0"/>
              <a:buChar char="•"/>
            </a:pPr>
            <a:r>
              <a:rPr lang="en-US" dirty="0" smtClean="0"/>
              <a:t>Examples Where Files Are Used?</a:t>
            </a:r>
          </a:p>
          <a:p>
            <a:pPr marL="1062990" lvl="2" indent="-514350">
              <a:buClr>
                <a:schemeClr val="accent1"/>
              </a:buClr>
              <a:buSzPct val="120000"/>
              <a:buFont typeface="Arial" pitchFamily="34" charset="0"/>
              <a:buChar char="•"/>
            </a:pPr>
            <a:r>
              <a:rPr lang="en-US" dirty="0" smtClean="0"/>
              <a:t>Python’s Way Of Handling Files</a:t>
            </a:r>
          </a:p>
          <a:p>
            <a:pPr marL="1062990" lvl="2" indent="-514350">
              <a:buClr>
                <a:schemeClr val="accent1"/>
              </a:buClr>
              <a:buSzPct val="120000"/>
              <a:buFont typeface="Arial" pitchFamily="34" charset="0"/>
              <a:buChar char="•"/>
            </a:pPr>
            <a:r>
              <a:rPr lang="en-US" dirty="0" smtClean="0"/>
              <a:t>File Opening Modes</a:t>
            </a:r>
          </a:p>
          <a:p>
            <a:pPr marL="1062990" lvl="2" indent="-514350">
              <a:buClr>
                <a:schemeClr val="accent1"/>
              </a:buClr>
              <a:buSzPct val="120000"/>
              <a:buFont typeface="Arial" pitchFamily="34" charset="0"/>
              <a:buChar char="•"/>
            </a:pPr>
            <a:r>
              <a:rPr lang="en-US" dirty="0" smtClean="0"/>
              <a:t>Writing In A File</a:t>
            </a:r>
          </a:p>
          <a:p>
            <a:pPr marL="1062990" lvl="2" indent="-514350">
              <a:buClr>
                <a:schemeClr val="accent1"/>
              </a:buClr>
              <a:buSzPct val="120000"/>
              <a:buFont typeface="Arial" pitchFamily="34" charset="0"/>
              <a:buChar char="•"/>
            </a:pPr>
            <a:r>
              <a:rPr lang="en-US" dirty="0" smtClean="0"/>
              <a:t>Different Ways For Reading From A File</a:t>
            </a: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read and display the contents of the file.</a:t>
            </a:r>
          </a:p>
          <a:p>
            <a:pPr fontAlgn="base"/>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US" sz="1500" b="1" dirty="0" smtClean="0">
                <a:solidFill>
                  <a:srgbClr val="002060"/>
                </a:solidFill>
              </a:rPr>
              <a:t>fin=None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C00000"/>
                </a:solidFill>
              </a:rPr>
              <a:t>	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text=</a:t>
            </a:r>
            <a:r>
              <a:rPr lang="en-IN" sz="1500" b="1" dirty="0" err="1" smtClean="0">
                <a:solidFill>
                  <a:srgbClr val="C00000"/>
                </a:solidFill>
              </a:rPr>
              <a:t>fin.read</a:t>
            </a:r>
            <a:r>
              <a:rPr lang="en-IN" sz="1500" b="1" dirty="0" smtClean="0">
                <a:solidFill>
                  <a:srgbClr val="C00000"/>
                </a:solidFill>
              </a:rPr>
              <a:t>()</a:t>
            </a:r>
          </a:p>
          <a:p>
            <a:pPr fontAlgn="base">
              <a:buNone/>
            </a:pPr>
            <a:r>
              <a:rPr lang="en-IN" sz="1500" b="1" dirty="0" smtClean="0">
                <a:solidFill>
                  <a:srgbClr val="C00000"/>
                </a:solidFill>
              </a:rPr>
              <a:t>	print(text)</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C00000"/>
                </a:solidFill>
              </a:rPr>
              <a:t>	print("Could not open the file: ",ex)</a:t>
            </a:r>
          </a:p>
          <a:p>
            <a:pPr fontAlgn="base">
              <a:buNone/>
            </a:pPr>
            <a:r>
              <a:rPr lang="en-IN" sz="1500" b="1" dirty="0" smtClean="0">
                <a:solidFill>
                  <a:srgbClr val="C00000"/>
                </a:solidFill>
              </a:rPr>
              <a:t>	</a:t>
            </a:r>
          </a:p>
          <a:p>
            <a:pPr fontAlgn="base">
              <a:buNone/>
            </a:pPr>
            <a:r>
              <a:rPr lang="en-IN" sz="1500" b="1" dirty="0" smtClean="0">
                <a:solidFill>
                  <a:srgbClr val="002060"/>
                </a:solidFill>
              </a:rPr>
              <a:t>finally:</a:t>
            </a:r>
          </a:p>
          <a:p>
            <a:pPr fontAlgn="base">
              <a:buNone/>
            </a:pPr>
            <a:r>
              <a:rPr lang="en-IN" sz="1500" b="1" dirty="0" smtClean="0">
                <a:solidFill>
                  <a:srgbClr val="C00000"/>
                </a:solidFill>
              </a:rPr>
              <a:t>	if  fin is not None:</a:t>
            </a: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 </a:t>
            </a:r>
          </a:p>
          <a:p>
            <a:pPr fontAlgn="base">
              <a:buNone/>
            </a:pPr>
            <a:endParaRPr lang="en-US" sz="1500" b="1" dirty="0" smtClean="0">
              <a:solidFill>
                <a:srgbClr val="C00000"/>
              </a:solidFill>
            </a:endParaRPr>
          </a:p>
          <a:p>
            <a:pPr fontAlgn="base">
              <a:buNone/>
            </a:pPr>
            <a:r>
              <a:rPr lang="en-US" sz="1500" b="1" u="sng" dirty="0" smtClean="0"/>
              <a:t>Output: </a:t>
            </a:r>
          </a:p>
          <a:p>
            <a:pPr fontAlgn="base">
              <a:buNone/>
            </a:pPr>
            <a:endParaRPr lang="en-IN" sz="15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3.png"/>
          <p:cNvPicPr>
            <a:picLocks noChangeAspect="1"/>
          </p:cNvPicPr>
          <p:nvPr/>
        </p:nvPicPr>
        <p:blipFill>
          <a:blip r:embed="rId4"/>
          <a:stretch>
            <a:fillRect/>
          </a:stretch>
        </p:blipFill>
        <p:spPr>
          <a:xfrm>
            <a:off x="357158" y="5214950"/>
            <a:ext cx="4143954" cy="5715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85000" lnSpcReduction="20000"/>
          </a:bodyPr>
          <a:lstStyle/>
          <a:p>
            <a:pPr fontAlgn="base"/>
            <a:r>
              <a:rPr lang="en-US" sz="2400" dirty="0" smtClean="0"/>
              <a:t>Write a program to create a file called </a:t>
            </a:r>
            <a:r>
              <a:rPr lang="en-US" sz="2400" b="1" dirty="0" smtClean="0">
                <a:solidFill>
                  <a:srgbClr val="C00000"/>
                </a:solidFill>
              </a:rPr>
              <a:t>message.txt</a:t>
            </a:r>
            <a:r>
              <a:rPr lang="en-US" sz="2400" dirty="0" smtClean="0"/>
              <a:t> in </a:t>
            </a:r>
            <a:r>
              <a:rPr lang="en-US" sz="2400" b="1" dirty="0" smtClean="0">
                <a:solidFill>
                  <a:srgbClr val="C00000"/>
                </a:solidFill>
              </a:rPr>
              <a:t>d:\ </a:t>
            </a:r>
            <a:r>
              <a:rPr lang="en-US" sz="2400" dirty="0" smtClean="0"/>
              <a:t>of your computer . </a:t>
            </a:r>
          </a:p>
          <a:p>
            <a:pPr fontAlgn="base"/>
            <a:endParaRPr lang="en-US" sz="2400" dirty="0" smtClean="0"/>
          </a:p>
          <a:p>
            <a:pPr fontAlgn="base"/>
            <a:endParaRPr lang="en-US" sz="2400" dirty="0" smtClean="0"/>
          </a:p>
          <a:p>
            <a:pPr fontAlgn="base"/>
            <a:r>
              <a:rPr lang="en-US" sz="2400" dirty="0" smtClean="0"/>
              <a:t>Now ask the user to continuously type messages and save them in the file line by line.</a:t>
            </a:r>
          </a:p>
          <a:p>
            <a:pPr fontAlgn="base">
              <a:buNone/>
            </a:pPr>
            <a:endParaRPr lang="en-US" sz="2400" dirty="0" smtClean="0"/>
          </a:p>
          <a:p>
            <a:pPr fontAlgn="base"/>
            <a:endParaRPr lang="en-US" sz="2400" dirty="0" smtClean="0"/>
          </a:p>
          <a:p>
            <a:pPr fontAlgn="base"/>
            <a:r>
              <a:rPr lang="en-US" sz="2400" dirty="0" smtClean="0"/>
              <a:t>Stop when the user strikes an </a:t>
            </a:r>
            <a:r>
              <a:rPr lang="en-US" sz="2400" b="1" dirty="0" smtClean="0">
                <a:solidFill>
                  <a:srgbClr val="C00000"/>
                </a:solidFill>
              </a:rPr>
              <a:t>ENTER</a:t>
            </a:r>
            <a:r>
              <a:rPr lang="en-US" sz="2400" dirty="0" smtClean="0"/>
              <a:t> key on a </a:t>
            </a:r>
            <a:r>
              <a:rPr lang="en-US" sz="2400" b="1" dirty="0" smtClean="0">
                <a:solidFill>
                  <a:srgbClr val="C00000"/>
                </a:solidFill>
              </a:rPr>
              <a:t>new line</a:t>
            </a:r>
          </a:p>
          <a:p>
            <a:pPr fontAlgn="base"/>
            <a:endParaRPr lang="en-US" sz="2400" dirty="0" smtClean="0"/>
          </a:p>
          <a:p>
            <a:pPr fontAlgn="base"/>
            <a:endParaRPr lang="en-US" sz="2400" dirty="0" smtClean="0"/>
          </a:p>
          <a:p>
            <a:pPr fontAlgn="base"/>
            <a:r>
              <a:rPr lang="en-US" sz="2400" dirty="0" smtClean="0"/>
              <a:t>Finally display </a:t>
            </a:r>
            <a:r>
              <a:rPr lang="en-US" sz="2400" b="1" dirty="0" smtClean="0">
                <a:solidFill>
                  <a:srgbClr val="7030A0"/>
                </a:solidFill>
              </a:rPr>
              <a:t>how many lines </a:t>
            </a:r>
            <a:r>
              <a:rPr lang="en-US" sz="2400" dirty="0" smtClean="0"/>
              <a:t>were written in the file.</a:t>
            </a:r>
          </a:p>
          <a:p>
            <a:pPr fontAlgn="base"/>
            <a:endParaRPr lang="en-US" sz="2400" dirty="0" smtClean="0"/>
          </a:p>
          <a:p>
            <a:pPr fontAlgn="base"/>
            <a:endParaRPr lang="en-US" sz="2400" smtClean="0"/>
          </a:p>
          <a:p>
            <a:pPr fontAlgn="base"/>
            <a:r>
              <a:rPr lang="en-US" sz="2400" smtClean="0"/>
              <a:t>Also </a:t>
            </a:r>
            <a:r>
              <a:rPr lang="en-US" sz="2400" dirty="0" smtClean="0"/>
              <a:t>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357298"/>
            <a:ext cx="8802314" cy="5357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7500" lnSpcReduction="20000"/>
          </a:bodyPr>
          <a:lstStyle/>
          <a:p>
            <a:pPr fontAlgn="base">
              <a:buNone/>
            </a:pPr>
            <a:r>
              <a:rPr lang="en-US" sz="1500" b="1" dirty="0" err="1" smtClean="0">
                <a:solidFill>
                  <a:srgbClr val="002060"/>
                </a:solidFill>
              </a:rPr>
              <a:t>fout</a:t>
            </a:r>
            <a:r>
              <a:rPr lang="en-US" sz="1500" b="1" dirty="0" smtClean="0">
                <a:solidFill>
                  <a:srgbClr val="002060"/>
                </a:solidFill>
              </a:rPr>
              <a:t>=None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C00000"/>
                </a:solidFill>
              </a:rPr>
              <a:t>	</a:t>
            </a:r>
            <a:r>
              <a:rPr lang="en-IN" sz="1500" b="1" dirty="0" err="1" smtClean="0">
                <a:solidFill>
                  <a:srgbClr val="C00000"/>
                </a:solidFill>
              </a:rPr>
              <a:t>fout</a:t>
            </a:r>
            <a:r>
              <a:rPr lang="en-IN" sz="1500" b="1" dirty="0" smtClean="0">
                <a:solidFill>
                  <a:srgbClr val="C00000"/>
                </a:solidFill>
              </a:rPr>
              <a:t>=open("d:\\</a:t>
            </a:r>
            <a:r>
              <a:rPr lang="en-IN" sz="1500" b="1" dirty="0" err="1" smtClean="0">
                <a:solidFill>
                  <a:srgbClr val="C00000"/>
                </a:solidFill>
              </a:rPr>
              <a:t>message.txt","w</a:t>
            </a:r>
            <a:r>
              <a:rPr lang="en-IN" sz="1500" b="1" dirty="0" smtClean="0">
                <a:solidFill>
                  <a:srgbClr val="C00000"/>
                </a:solidFill>
              </a:rPr>
              <a:t>")</a:t>
            </a:r>
          </a:p>
          <a:p>
            <a:pPr fontAlgn="base">
              <a:buNone/>
            </a:pPr>
            <a:r>
              <a:rPr lang="en-IN" sz="1500" b="1" dirty="0" smtClean="0">
                <a:solidFill>
                  <a:srgbClr val="C00000"/>
                </a:solidFill>
              </a:rPr>
              <a:t>	text=input("Type your message and to stop just press ENTER on a newline\n")</a:t>
            </a:r>
          </a:p>
          <a:p>
            <a:pPr fontAlgn="base">
              <a:buNone/>
            </a:pPr>
            <a:r>
              <a:rPr lang="en-IN" sz="1500" b="1" dirty="0" smtClean="0">
                <a:solidFill>
                  <a:srgbClr val="C00000"/>
                </a:solidFill>
              </a:rPr>
              <a:t>	lines=0</a:t>
            </a:r>
          </a:p>
          <a:p>
            <a:pPr fontAlgn="base">
              <a:buNone/>
            </a:pPr>
            <a:r>
              <a:rPr lang="en-IN" sz="1500" b="1" dirty="0" smtClean="0">
                <a:solidFill>
                  <a:srgbClr val="C00000"/>
                </a:solidFill>
              </a:rPr>
              <a:t>	while True:</a:t>
            </a:r>
          </a:p>
          <a:p>
            <a:pPr fontAlgn="base">
              <a:buNone/>
            </a:pPr>
            <a:r>
              <a:rPr lang="en-IN" sz="1500" b="1" dirty="0" smtClean="0">
                <a:solidFill>
                  <a:srgbClr val="C00000"/>
                </a:solidFill>
              </a:rPr>
              <a:t>		if text=="":</a:t>
            </a:r>
          </a:p>
          <a:p>
            <a:pPr fontAlgn="base">
              <a:buNone/>
            </a:pPr>
            <a:r>
              <a:rPr lang="en-IN" sz="1500" b="1" dirty="0" smtClean="0">
                <a:solidFill>
                  <a:srgbClr val="C00000"/>
                </a:solidFill>
              </a:rPr>
              <a:t>			break</a:t>
            </a:r>
          </a:p>
          <a:p>
            <a:pPr fontAlgn="base">
              <a:buNone/>
            </a:pPr>
            <a:r>
              <a:rPr lang="en-IN" sz="1500" b="1" dirty="0" smtClean="0">
                <a:solidFill>
                  <a:srgbClr val="C00000"/>
                </a:solidFill>
              </a:rPr>
              <a:t>		lines+=1</a:t>
            </a:r>
          </a:p>
          <a:p>
            <a:pPr fontAlgn="base">
              <a:buNone/>
            </a:pPr>
            <a:r>
              <a:rPr lang="en-IN" sz="1500" b="1" dirty="0" smtClean="0">
                <a:solidFill>
                  <a:srgbClr val="C00000"/>
                </a:solidFill>
              </a:rPr>
              <a:t>		</a:t>
            </a:r>
            <a:r>
              <a:rPr lang="en-IN" sz="1500" b="1" dirty="0" err="1" smtClean="0">
                <a:solidFill>
                  <a:srgbClr val="C00000"/>
                </a:solidFill>
              </a:rPr>
              <a:t>fout.write</a:t>
            </a:r>
            <a:r>
              <a:rPr lang="en-IN" sz="1500" b="1" dirty="0" smtClean="0">
                <a:solidFill>
                  <a:srgbClr val="C00000"/>
                </a:solidFill>
              </a:rPr>
              <a:t>(text+"\n")</a:t>
            </a:r>
          </a:p>
          <a:p>
            <a:pPr fontAlgn="base">
              <a:buNone/>
            </a:pPr>
            <a:r>
              <a:rPr lang="en-IN" sz="1500" b="1" dirty="0" smtClean="0">
                <a:solidFill>
                  <a:srgbClr val="C00000"/>
                </a:solidFill>
              </a:rPr>
              <a:t>		text=input()</a:t>
            </a:r>
          </a:p>
          <a:p>
            <a:pPr fontAlgn="base">
              <a:buNone/>
            </a:pPr>
            <a:r>
              <a:rPr lang="en-IN" sz="1500" b="1" dirty="0" smtClean="0">
                <a:solidFill>
                  <a:srgbClr val="C00000"/>
                </a:solidFill>
              </a:rPr>
              <a:t>	</a:t>
            </a:r>
          </a:p>
          <a:p>
            <a:pPr fontAlgn="base">
              <a:buNone/>
            </a:pPr>
            <a:r>
              <a:rPr lang="en-IN" sz="1500" b="1" dirty="0" smtClean="0">
                <a:solidFill>
                  <a:srgbClr val="C00000"/>
                </a:solidFill>
              </a:rPr>
              <a:t>	print("File saved successfully!")</a:t>
            </a:r>
          </a:p>
          <a:p>
            <a:pPr fontAlgn="base">
              <a:buNone/>
            </a:pPr>
            <a:r>
              <a:rPr lang="en-IN" sz="1500" b="1" dirty="0" smtClean="0">
                <a:solidFill>
                  <a:srgbClr val="C00000"/>
                </a:solidFill>
              </a:rPr>
              <a:t>	print("Total lines written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ex1:</a:t>
            </a:r>
          </a:p>
          <a:p>
            <a:pPr fontAlgn="base">
              <a:buNone/>
            </a:pPr>
            <a:r>
              <a:rPr lang="en-IN" sz="1500" b="1" dirty="0" smtClean="0">
                <a:solidFill>
                  <a:srgbClr val="C00000"/>
                </a:solidFill>
              </a:rPr>
              <a:t>	print("Could not create the file: ",ex1)</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OSError</a:t>
            </a:r>
            <a:r>
              <a:rPr lang="en-IN" sz="1500" b="1" dirty="0" smtClean="0">
                <a:solidFill>
                  <a:srgbClr val="002060"/>
                </a:solidFill>
              </a:rPr>
              <a:t> as ex2:</a:t>
            </a:r>
          </a:p>
          <a:p>
            <a:pPr fontAlgn="base">
              <a:buNone/>
            </a:pPr>
            <a:r>
              <a:rPr lang="en-IN" sz="1500" b="1" dirty="0" smtClean="0">
                <a:solidFill>
                  <a:srgbClr val="C00000"/>
                </a:solidFill>
              </a:rPr>
              <a:t>	print(ex2)</a:t>
            </a:r>
          </a:p>
          <a:p>
            <a:pPr fontAlgn="base">
              <a:buNone/>
            </a:pPr>
            <a:endParaRPr lang="en-IN" sz="1500" b="1" dirty="0" smtClean="0">
              <a:solidFill>
                <a:srgbClr val="C00000"/>
              </a:solidFill>
            </a:endParaRPr>
          </a:p>
          <a:p>
            <a:pPr fontAlgn="base">
              <a:buNone/>
            </a:pPr>
            <a:r>
              <a:rPr lang="en-IN" sz="1500" b="1" dirty="0" smtClean="0">
                <a:solidFill>
                  <a:srgbClr val="002060"/>
                </a:solidFill>
              </a:rPr>
              <a:t>finally:</a:t>
            </a:r>
          </a:p>
          <a:p>
            <a:pPr fontAlgn="base">
              <a:buNone/>
            </a:pPr>
            <a:r>
              <a:rPr lang="en-IN" sz="1500" b="1" dirty="0" smtClean="0">
                <a:solidFill>
                  <a:srgbClr val="C00000"/>
                </a:solidFill>
              </a:rPr>
              <a:t>	if  </a:t>
            </a:r>
            <a:r>
              <a:rPr lang="en-IN" sz="1500" b="1" dirty="0" err="1" smtClean="0">
                <a:solidFill>
                  <a:srgbClr val="C00000"/>
                </a:solidFill>
              </a:rPr>
              <a:t>fout</a:t>
            </a:r>
            <a:r>
              <a:rPr lang="en-IN" sz="1500" b="1" dirty="0" smtClean="0">
                <a:solidFill>
                  <a:srgbClr val="C00000"/>
                </a:solidFill>
              </a:rPr>
              <a:t> is not None:</a:t>
            </a:r>
          </a:p>
          <a:p>
            <a:pPr fontAlgn="base">
              <a:buNone/>
            </a:pPr>
            <a:r>
              <a:rPr lang="en-IN" sz="1500" b="1" dirty="0" smtClean="0">
                <a:solidFill>
                  <a:srgbClr val="C00000"/>
                </a:solidFill>
              </a:rPr>
              <a:t>		</a:t>
            </a:r>
            <a:r>
              <a:rPr lang="en-IN" sz="1500" b="1" dirty="0" err="1" smtClean="0">
                <a:solidFill>
                  <a:srgbClr val="C00000"/>
                </a:solidFill>
              </a:rPr>
              <a:t>fout.close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3929058" y="2928934"/>
            <a:ext cx="4992198" cy="25878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a:t>
            </a:r>
            <a:r>
              <a:rPr lang="en-US" sz="2400" b="1" dirty="0" smtClean="0">
                <a:solidFill>
                  <a:srgbClr val="7030A0"/>
                </a:solidFill>
              </a:rPr>
              <a:t>read</a:t>
            </a:r>
            <a:r>
              <a:rPr lang="en-US" sz="2400" dirty="0" smtClean="0"/>
              <a:t> and </a:t>
            </a:r>
            <a:r>
              <a:rPr lang="en-US" sz="2400" b="1" dirty="0" smtClean="0">
                <a:solidFill>
                  <a:srgbClr val="7030A0"/>
                </a:solidFill>
              </a:rPr>
              <a:t>display</a:t>
            </a:r>
            <a:r>
              <a:rPr lang="en-US" sz="2400" dirty="0" smtClean="0"/>
              <a:t> the contents of the </a:t>
            </a:r>
            <a:r>
              <a:rPr lang="en-US" sz="2400" b="1" dirty="0" smtClean="0">
                <a:solidFill>
                  <a:srgbClr val="7030A0"/>
                </a:solidFill>
              </a:rPr>
              <a:t>file</a:t>
            </a:r>
            <a:r>
              <a:rPr lang="en-US" sz="2400" dirty="0" smtClean="0"/>
              <a:t> line by line.</a:t>
            </a:r>
          </a:p>
          <a:p>
            <a:pPr fontAlgn="base"/>
            <a:endParaRPr lang="en-US" sz="2400" dirty="0" smtClean="0"/>
          </a:p>
          <a:p>
            <a:pPr fontAlgn="base"/>
            <a:endParaRPr lang="en-US" sz="2400" dirty="0" smtClean="0"/>
          </a:p>
          <a:p>
            <a:pPr fontAlgn="base"/>
            <a:r>
              <a:rPr lang="en-US" sz="2400" dirty="0" smtClean="0"/>
              <a:t>Finally also display </a:t>
            </a:r>
            <a:r>
              <a:rPr lang="en-US" sz="2400" b="1" dirty="0" smtClean="0">
                <a:solidFill>
                  <a:srgbClr val="7030A0"/>
                </a:solidFill>
              </a:rPr>
              <a:t>total number of lines </a:t>
            </a:r>
            <a:r>
              <a:rPr lang="en-US" sz="2400" dirty="0" smtClean="0"/>
              <a:t>read from the file.</a:t>
            </a:r>
          </a:p>
          <a:p>
            <a:pPr fontAlgn="base">
              <a:buNone/>
            </a:pPr>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428736"/>
            <a:ext cx="8802314" cy="5000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fontAlgn="base">
              <a:buNone/>
            </a:pPr>
            <a:r>
              <a:rPr lang="en-IN" sz="1500" b="1" dirty="0" smtClean="0">
                <a:solidFill>
                  <a:srgbClr val="002060"/>
                </a:solidFill>
              </a:rPr>
              <a:t>try:</a:t>
            </a:r>
          </a:p>
          <a:p>
            <a:pPr fontAlgn="base">
              <a:buNone/>
            </a:pPr>
            <a:r>
              <a:rPr lang="en-IN" sz="1500" b="1" dirty="0" smtClean="0">
                <a:solidFill>
                  <a:srgbClr val="002060"/>
                </a:solidFill>
              </a:rPr>
              <a:t>	</a:t>
            </a:r>
            <a:r>
              <a:rPr lang="en-IN" sz="1500" b="1" dirty="0" smtClean="0">
                <a:solidFill>
                  <a:srgbClr val="C00000"/>
                </a:solidFill>
              </a:rPr>
              <a:t>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lines=0</a:t>
            </a:r>
          </a:p>
          <a:p>
            <a:pPr fontAlgn="base">
              <a:buNone/>
            </a:pPr>
            <a:r>
              <a:rPr lang="en-IN" sz="1500" b="1" dirty="0" smtClean="0">
                <a:solidFill>
                  <a:srgbClr val="C00000"/>
                </a:solidFill>
              </a:rPr>
              <a:t>	while True:</a:t>
            </a:r>
          </a:p>
          <a:p>
            <a:pPr fontAlgn="base">
              <a:buNone/>
            </a:pPr>
            <a:r>
              <a:rPr lang="en-IN" sz="1500" b="1" dirty="0" smtClean="0">
                <a:solidFill>
                  <a:srgbClr val="C00000"/>
                </a:solidFill>
              </a:rPr>
              <a:t>		text=</a:t>
            </a:r>
            <a:r>
              <a:rPr lang="en-IN" sz="1500" b="1" dirty="0" err="1" smtClean="0">
                <a:solidFill>
                  <a:srgbClr val="C00000"/>
                </a:solidFill>
              </a:rPr>
              <a:t>fin.readline</a:t>
            </a:r>
            <a:r>
              <a:rPr lang="en-IN" sz="1500" b="1" dirty="0" smtClean="0">
                <a:solidFill>
                  <a:srgbClr val="C00000"/>
                </a:solidFill>
              </a:rPr>
              <a:t>()</a:t>
            </a:r>
          </a:p>
          <a:p>
            <a:pPr fontAlgn="base">
              <a:buNone/>
            </a:pPr>
            <a:r>
              <a:rPr lang="en-IN" sz="1500" b="1" dirty="0" smtClean="0">
                <a:solidFill>
                  <a:srgbClr val="C00000"/>
                </a:solidFill>
              </a:rPr>
              <a:t>		if text=="":</a:t>
            </a:r>
          </a:p>
          <a:p>
            <a:pPr fontAlgn="base">
              <a:buNone/>
            </a:pPr>
            <a:r>
              <a:rPr lang="en-IN" sz="1500" b="1" dirty="0" smtClean="0">
                <a:solidFill>
                  <a:srgbClr val="C00000"/>
                </a:solidFill>
              </a:rPr>
              <a:t>			break</a:t>
            </a:r>
          </a:p>
          <a:p>
            <a:pPr fontAlgn="base">
              <a:buNone/>
            </a:pPr>
            <a:r>
              <a:rPr lang="en-IN" sz="1500" b="1" dirty="0" smtClean="0">
                <a:solidFill>
                  <a:srgbClr val="C00000"/>
                </a:solidFill>
              </a:rPr>
              <a:t>		lines+=1</a:t>
            </a:r>
          </a:p>
          <a:p>
            <a:pPr fontAlgn="base">
              <a:buNone/>
            </a:pPr>
            <a:r>
              <a:rPr lang="en-IN" sz="1500" b="1" dirty="0" smtClean="0">
                <a:solidFill>
                  <a:srgbClr val="C00000"/>
                </a:solidFill>
              </a:rPr>
              <a:t>		print(</a:t>
            </a:r>
            <a:r>
              <a:rPr lang="en-IN" sz="1500" b="1" dirty="0" err="1" smtClean="0">
                <a:solidFill>
                  <a:srgbClr val="C00000"/>
                </a:solidFill>
              </a:rPr>
              <a:t>text,end</a:t>
            </a:r>
            <a:r>
              <a:rPr lang="en-IN" sz="1500" b="1" dirty="0" smtClean="0">
                <a:solidFill>
                  <a:srgbClr val="C00000"/>
                </a:solidFill>
              </a:rPr>
              <a:t>="")</a:t>
            </a:r>
          </a:p>
          <a:p>
            <a:pPr fontAlgn="base">
              <a:buNone/>
            </a:pPr>
            <a:r>
              <a:rPr lang="en-IN" sz="1500" b="1" dirty="0" smtClean="0">
                <a:solidFill>
                  <a:srgbClr val="C00000"/>
                </a:solidFill>
              </a:rPr>
              <a:t>	</a:t>
            </a:r>
          </a:p>
          <a:p>
            <a:pPr fontAlgn="base">
              <a:buNone/>
            </a:pPr>
            <a:r>
              <a:rPr lang="en-IN" sz="1500" b="1" dirty="0" smtClean="0">
                <a:solidFill>
                  <a:srgbClr val="C00000"/>
                </a:solidFill>
              </a:rPr>
              <a:t>	print("Total lines read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002060"/>
                </a:solidFill>
              </a:rPr>
              <a:t>	</a:t>
            </a:r>
            <a:r>
              <a:rPr lang="en-IN" sz="1500" b="1" dirty="0" smtClean="0">
                <a:solidFill>
                  <a:srgbClr val="C00000"/>
                </a:solidFill>
              </a:rPr>
              <a:t>print("Could not open the file: ",ex)</a:t>
            </a:r>
          </a:p>
          <a:p>
            <a:pPr fontAlgn="base">
              <a:buNone/>
            </a:pPr>
            <a:r>
              <a:rPr lang="en-IN" sz="1500" b="1" dirty="0" smtClean="0">
                <a:solidFill>
                  <a:srgbClr val="002060"/>
                </a:solidFill>
              </a:rPr>
              <a:t>	</a:t>
            </a:r>
          </a:p>
          <a:p>
            <a:pPr fontAlgn="base">
              <a:buNone/>
            </a:pPr>
            <a:r>
              <a:rPr lang="en-IN" sz="1500" b="1" dirty="0" smtClean="0">
                <a:solidFill>
                  <a:srgbClr val="002060"/>
                </a:solidFill>
              </a:rPr>
              <a:t>finally:</a:t>
            </a:r>
          </a:p>
          <a:p>
            <a:pPr fontAlgn="base">
              <a:buNone/>
            </a:pPr>
            <a:r>
              <a:rPr lang="en-IN" sz="1500" b="1" dirty="0" smtClean="0">
                <a:solidFill>
                  <a:srgbClr val="002060"/>
                </a:solidFill>
              </a:rPr>
              <a:t>	</a:t>
            </a:r>
            <a:r>
              <a:rPr lang="en-IN" sz="1500" b="1" dirty="0" smtClean="0">
                <a:solidFill>
                  <a:srgbClr val="C00000"/>
                </a:solidFill>
              </a:rPr>
              <a:t> if  fin is not None:</a:t>
            </a: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3857620" y="2285992"/>
            <a:ext cx="4992198" cy="1714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Using for Loop To </a:t>
            </a:r>
            <a:br>
              <a:rPr lang="en-US" sz="2800" b="1" dirty="0" smtClean="0"/>
            </a:br>
            <a:r>
              <a:rPr lang="en-US" sz="2800" b="1" dirty="0" smtClean="0"/>
              <a:t>Read The File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US" sz="2400" dirty="0" smtClean="0"/>
              <a:t>Python allows us to use </a:t>
            </a:r>
            <a:r>
              <a:rPr lang="en-US" sz="2400" b="1" dirty="0" smtClean="0">
                <a:solidFill>
                  <a:srgbClr val="C00000"/>
                </a:solidFill>
              </a:rPr>
              <a:t>for loop </a:t>
            </a:r>
            <a:r>
              <a:rPr lang="en-US" sz="2400" dirty="0" smtClean="0"/>
              <a:t>also to read the contents of the </a:t>
            </a:r>
            <a:r>
              <a:rPr lang="en-US" sz="2400" b="1" dirty="0" smtClean="0">
                <a:solidFill>
                  <a:srgbClr val="C00000"/>
                </a:solidFill>
              </a:rPr>
              <a:t>file line by line</a:t>
            </a:r>
            <a:r>
              <a:rPr lang="en-US" sz="2400" dirty="0" smtClean="0"/>
              <a:t>.</a:t>
            </a:r>
          </a:p>
          <a:p>
            <a:pPr fontAlgn="base"/>
            <a:endParaRPr lang="en-US" sz="2400" dirty="0" smtClean="0"/>
          </a:p>
          <a:p>
            <a:pPr fontAlgn="base"/>
            <a:endParaRPr lang="en-US" sz="2400" dirty="0" smtClean="0"/>
          </a:p>
          <a:p>
            <a:pPr fontAlgn="base"/>
            <a:r>
              <a:rPr lang="en-US" sz="2400" dirty="0" smtClean="0"/>
              <a:t>This is because the object of </a:t>
            </a:r>
            <a:r>
              <a:rPr lang="en-US" sz="2400" b="1" dirty="0" err="1" smtClean="0">
                <a:solidFill>
                  <a:srgbClr val="C00000"/>
                </a:solidFill>
              </a:rPr>
              <a:t>TextIOWrapper</a:t>
            </a:r>
            <a:r>
              <a:rPr lang="en-US" sz="2400" dirty="0" smtClean="0"/>
              <a:t> is also a kind of </a:t>
            </a:r>
            <a:r>
              <a:rPr lang="en-US" sz="2400" b="1" dirty="0" smtClean="0">
                <a:solidFill>
                  <a:srgbClr val="C00000"/>
                </a:solidFill>
              </a:rPr>
              <a:t>collection/sequence</a:t>
            </a:r>
            <a:r>
              <a:rPr lang="en-US" sz="2400" dirty="0" smtClean="0"/>
              <a:t> of characters fetched from the file.</a:t>
            </a:r>
          </a:p>
          <a:p>
            <a:pPr fontAlgn="base"/>
            <a:endParaRPr lang="en-US" sz="2400" dirty="0" smtClean="0"/>
          </a:p>
          <a:p>
            <a:pPr fontAlgn="base"/>
            <a:endParaRPr lang="en-US" sz="2400" dirty="0" smtClean="0"/>
          </a:p>
          <a:p>
            <a:pPr fontAlgn="base"/>
            <a:r>
              <a:rPr lang="en-US" sz="2400" dirty="0" smtClean="0"/>
              <a:t>The only point is that when we use </a:t>
            </a:r>
            <a:r>
              <a:rPr lang="en-US" sz="2400" b="1" dirty="0" smtClean="0">
                <a:solidFill>
                  <a:srgbClr val="C00000"/>
                </a:solidFill>
              </a:rPr>
              <a:t>for loop </a:t>
            </a:r>
            <a:r>
              <a:rPr lang="en-US" sz="2400" dirty="0" smtClean="0"/>
              <a:t>on the </a:t>
            </a:r>
            <a:r>
              <a:rPr lang="en-US" sz="2400" b="1" dirty="0" smtClean="0">
                <a:solidFill>
                  <a:srgbClr val="C00000"/>
                </a:solidFill>
              </a:rPr>
              <a:t>file object</a:t>
            </a:r>
            <a:r>
              <a:rPr lang="en-US" sz="2400" dirty="0" smtClean="0"/>
              <a:t> , Python reads and returns </a:t>
            </a:r>
            <a:r>
              <a:rPr lang="en-US" sz="2400" b="1" dirty="0" smtClean="0">
                <a:solidFill>
                  <a:srgbClr val="C00000"/>
                </a:solidFill>
              </a:rPr>
              <a:t>one line at a time</a:t>
            </a:r>
            <a:r>
              <a:rPr lang="en-US" sz="2400" dirty="0" smtClean="0"/>
              <a:t>. </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a:t>
            </a:r>
            <a:r>
              <a:rPr lang="en-US" sz="2400" b="1" dirty="0" smtClean="0">
                <a:solidFill>
                  <a:srgbClr val="7030A0"/>
                </a:solidFill>
              </a:rPr>
              <a:t>read</a:t>
            </a:r>
            <a:r>
              <a:rPr lang="en-US" sz="2400" dirty="0" smtClean="0"/>
              <a:t> and </a:t>
            </a:r>
            <a:r>
              <a:rPr lang="en-US" sz="2400" b="1" dirty="0" smtClean="0">
                <a:solidFill>
                  <a:srgbClr val="7030A0"/>
                </a:solidFill>
              </a:rPr>
              <a:t>display</a:t>
            </a:r>
            <a:r>
              <a:rPr lang="en-US" sz="2400" dirty="0" smtClean="0"/>
              <a:t> the contents of the </a:t>
            </a:r>
            <a:r>
              <a:rPr lang="en-US" sz="2400" b="1" dirty="0" smtClean="0">
                <a:solidFill>
                  <a:srgbClr val="7030A0"/>
                </a:solidFill>
              </a:rPr>
              <a:t>file</a:t>
            </a:r>
            <a:r>
              <a:rPr lang="en-US" sz="2400" dirty="0" smtClean="0"/>
              <a:t> line by line.</a:t>
            </a:r>
          </a:p>
          <a:p>
            <a:pPr fontAlgn="base"/>
            <a:endParaRPr lang="en-US" sz="2400" dirty="0" smtClean="0"/>
          </a:p>
          <a:p>
            <a:pPr fontAlgn="base"/>
            <a:endParaRPr lang="en-US" sz="2400" dirty="0" smtClean="0"/>
          </a:p>
          <a:p>
            <a:pPr fontAlgn="base"/>
            <a:r>
              <a:rPr lang="en-US" sz="2400" dirty="0" smtClean="0"/>
              <a:t>Finally also display </a:t>
            </a:r>
            <a:r>
              <a:rPr lang="en-US" sz="2400" b="1" dirty="0" smtClean="0">
                <a:solidFill>
                  <a:srgbClr val="7030A0"/>
                </a:solidFill>
              </a:rPr>
              <a:t>total number of lines </a:t>
            </a:r>
            <a:r>
              <a:rPr lang="en-US" sz="2400" dirty="0" smtClean="0"/>
              <a:t>read from the file.</a:t>
            </a:r>
          </a:p>
          <a:p>
            <a:pPr fontAlgn="base">
              <a:buNone/>
            </a:pPr>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What Is File Handling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US" sz="2400" b="1" dirty="0" smtClean="0">
                <a:solidFill>
                  <a:srgbClr val="C00000"/>
                </a:solidFill>
              </a:rPr>
              <a:t>File handling </a:t>
            </a:r>
            <a:r>
              <a:rPr lang="en-US" sz="2400" dirty="0" smtClean="0"/>
              <a:t>is the process of accessing data files stored in the </a:t>
            </a:r>
            <a:r>
              <a:rPr lang="en-US" sz="2400" b="1" dirty="0" smtClean="0">
                <a:solidFill>
                  <a:srgbClr val="C00000"/>
                </a:solidFill>
              </a:rPr>
              <a:t>secondary memory </a:t>
            </a:r>
            <a:r>
              <a:rPr lang="en-US" sz="2400" dirty="0" smtClean="0"/>
              <a:t>of our computer.</a:t>
            </a:r>
          </a:p>
          <a:p>
            <a:endParaRPr lang="en-US" sz="2400" dirty="0" smtClean="0"/>
          </a:p>
          <a:p>
            <a:endParaRPr lang="en-US" sz="2400" dirty="0" smtClean="0"/>
          </a:p>
          <a:p>
            <a:endParaRPr lang="en-US" sz="2400" dirty="0" smtClean="0"/>
          </a:p>
          <a:p>
            <a:r>
              <a:rPr lang="en-US" sz="2400" dirty="0" smtClean="0"/>
              <a:t>It allows us to </a:t>
            </a:r>
            <a:r>
              <a:rPr lang="en-US" sz="2400" b="1" dirty="0" smtClean="0">
                <a:solidFill>
                  <a:srgbClr val="C00000"/>
                </a:solidFill>
              </a:rPr>
              <a:t>perform various operations </a:t>
            </a:r>
            <a:r>
              <a:rPr lang="en-US" sz="2400" dirty="0" smtClean="0"/>
              <a:t>on these files </a:t>
            </a:r>
            <a:r>
              <a:rPr lang="en-US" sz="2400" b="1" dirty="0" smtClean="0">
                <a:solidFill>
                  <a:srgbClr val="C00000"/>
                </a:solidFill>
              </a:rPr>
              <a:t>through our program  </a:t>
            </a:r>
            <a:r>
              <a:rPr lang="en-US" sz="2400" dirty="0" smtClean="0"/>
              <a:t>like </a:t>
            </a:r>
            <a:r>
              <a:rPr lang="en-US" sz="2400" b="1" dirty="0" smtClean="0">
                <a:solidFill>
                  <a:srgbClr val="7030A0"/>
                </a:solidFill>
              </a:rPr>
              <a:t>renaming files</a:t>
            </a:r>
            <a:r>
              <a:rPr lang="en-US" sz="2400" dirty="0" smtClean="0"/>
              <a:t>, </a:t>
            </a:r>
            <a:r>
              <a:rPr lang="en-US" sz="2400" b="1" dirty="0" smtClean="0">
                <a:solidFill>
                  <a:srgbClr val="7030A0"/>
                </a:solidFill>
              </a:rPr>
              <a:t>deleting file</a:t>
            </a:r>
            <a:r>
              <a:rPr lang="en-US" sz="2400" dirty="0" smtClean="0"/>
              <a:t>, </a:t>
            </a:r>
            <a:r>
              <a:rPr lang="en-US" sz="2400" b="1" dirty="0" smtClean="0">
                <a:solidFill>
                  <a:srgbClr val="7030A0"/>
                </a:solidFill>
              </a:rPr>
              <a:t>moving file </a:t>
            </a:r>
            <a:r>
              <a:rPr lang="en-US" sz="2400" dirty="0" smtClean="0"/>
              <a:t>and above all </a:t>
            </a:r>
            <a:r>
              <a:rPr lang="en-US" sz="2400" b="1" dirty="0" smtClean="0">
                <a:solidFill>
                  <a:srgbClr val="7030A0"/>
                </a:solidFill>
              </a:rPr>
              <a:t>reading</a:t>
            </a:r>
            <a:r>
              <a:rPr lang="en-US" sz="2400" dirty="0" smtClean="0"/>
              <a:t> and </a:t>
            </a:r>
            <a:r>
              <a:rPr lang="en-US" sz="2400" b="1" dirty="0" smtClean="0">
                <a:solidFill>
                  <a:srgbClr val="7030A0"/>
                </a:solidFill>
              </a:rPr>
              <a:t>writing</a:t>
            </a:r>
            <a:r>
              <a:rPr lang="en-US" sz="2400" dirty="0" smtClean="0"/>
              <a:t> the contents in a File</a:t>
            </a:r>
          </a:p>
          <a:p>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US" sz="1500" b="1" dirty="0" smtClean="0">
                <a:solidFill>
                  <a:srgbClr val="002060"/>
                </a:solidFill>
              </a:rPr>
              <a:t>fin=None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002060"/>
                </a:solidFill>
              </a:rPr>
              <a:t>	</a:t>
            </a:r>
            <a:r>
              <a:rPr lang="en-IN" sz="1500" b="1" dirty="0" smtClean="0">
                <a:solidFill>
                  <a:srgbClr val="C00000"/>
                </a:solidFill>
              </a:rPr>
              <a:t>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lines=0</a:t>
            </a:r>
          </a:p>
          <a:p>
            <a:pPr fontAlgn="base">
              <a:buNone/>
            </a:pPr>
            <a:r>
              <a:rPr lang="en-IN" sz="1500" b="1" dirty="0" smtClean="0">
                <a:solidFill>
                  <a:srgbClr val="C00000"/>
                </a:solidFill>
              </a:rPr>
              <a:t>	</a:t>
            </a:r>
            <a:r>
              <a:rPr lang="en-IN" sz="1500" b="1" dirty="0" smtClean="0">
                <a:solidFill>
                  <a:srgbClr val="7030A0"/>
                </a:solidFill>
              </a:rPr>
              <a:t>for text in fin:</a:t>
            </a:r>
          </a:p>
          <a:p>
            <a:pPr fontAlgn="base">
              <a:buNone/>
            </a:pPr>
            <a:r>
              <a:rPr lang="en-IN" sz="1500" b="1" dirty="0" smtClean="0">
                <a:solidFill>
                  <a:srgbClr val="7030A0"/>
                </a:solidFill>
              </a:rPr>
              <a:t>		print(</a:t>
            </a:r>
            <a:r>
              <a:rPr lang="en-IN" sz="1500" b="1" dirty="0" err="1" smtClean="0">
                <a:solidFill>
                  <a:srgbClr val="7030A0"/>
                </a:solidFill>
              </a:rPr>
              <a:t>text,end</a:t>
            </a:r>
            <a:r>
              <a:rPr lang="en-IN" sz="1500" b="1" dirty="0" smtClean="0">
                <a:solidFill>
                  <a:srgbClr val="7030A0"/>
                </a:solidFill>
              </a:rPr>
              <a:t>="")</a:t>
            </a:r>
          </a:p>
          <a:p>
            <a:pPr fontAlgn="base">
              <a:buNone/>
            </a:pPr>
            <a:r>
              <a:rPr lang="en-IN" sz="1500" b="1" dirty="0" smtClean="0">
                <a:solidFill>
                  <a:srgbClr val="7030A0"/>
                </a:solidFill>
              </a:rPr>
              <a:t>		lines+=1</a:t>
            </a:r>
          </a:p>
          <a:p>
            <a:pPr fontAlgn="base">
              <a:buNone/>
            </a:pPr>
            <a:r>
              <a:rPr lang="en-IN" sz="1500" b="1" dirty="0" smtClean="0">
                <a:solidFill>
                  <a:srgbClr val="C00000"/>
                </a:solidFill>
              </a:rPr>
              <a:t>	print("Total lines read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002060"/>
                </a:solidFill>
              </a:rPr>
              <a:t>	</a:t>
            </a:r>
            <a:r>
              <a:rPr lang="en-IN" sz="1500" b="1" dirty="0" smtClean="0">
                <a:solidFill>
                  <a:srgbClr val="C00000"/>
                </a:solidFill>
              </a:rPr>
              <a:t>print("Could not open the file: ",ex)</a:t>
            </a:r>
          </a:p>
          <a:p>
            <a:pPr fontAlgn="base">
              <a:buNone/>
            </a:pPr>
            <a:r>
              <a:rPr lang="en-IN" sz="1500" b="1" dirty="0" smtClean="0">
                <a:solidFill>
                  <a:srgbClr val="002060"/>
                </a:solidFill>
              </a:rPr>
              <a:t>	</a:t>
            </a:r>
          </a:p>
          <a:p>
            <a:pPr fontAlgn="base">
              <a:buNone/>
            </a:pPr>
            <a:r>
              <a:rPr lang="en-IN" sz="1500" b="1" dirty="0" smtClean="0">
                <a:solidFill>
                  <a:srgbClr val="002060"/>
                </a:solidFill>
              </a:rPr>
              <a:t>finally:</a:t>
            </a:r>
          </a:p>
          <a:p>
            <a:pPr fontAlgn="base">
              <a:buNone/>
            </a:pPr>
            <a:r>
              <a:rPr lang="en-IN" sz="1500" b="1" dirty="0" smtClean="0">
                <a:solidFill>
                  <a:srgbClr val="002060"/>
                </a:solidFill>
              </a:rPr>
              <a:t>	</a:t>
            </a:r>
            <a:r>
              <a:rPr lang="en-IN" sz="1500" b="1" dirty="0" smtClean="0">
                <a:solidFill>
                  <a:srgbClr val="C00000"/>
                </a:solidFill>
              </a:rPr>
              <a:t>if  fin is not None:</a:t>
            </a: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4429124" y="1785926"/>
            <a:ext cx="4576182" cy="15716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What Is File Handling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file1.jpg"/>
          <p:cNvPicPr>
            <a:picLocks noChangeAspect="1"/>
          </p:cNvPicPr>
          <p:nvPr/>
        </p:nvPicPr>
        <p:blipFill>
          <a:blip r:embed="rId4"/>
          <a:stretch>
            <a:fillRect/>
          </a:stretch>
        </p:blipFill>
        <p:spPr>
          <a:xfrm>
            <a:off x="431843" y="1571612"/>
            <a:ext cx="8354999" cy="45720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Real Life </a:t>
            </a:r>
            <a:r>
              <a:rPr lang="en-US" sz="2700" b="1" dirty="0" smtClean="0"/>
              <a:t>Examples Of </a:t>
            </a:r>
            <a:br>
              <a:rPr lang="en-US" sz="2700" b="1" dirty="0" smtClean="0"/>
            </a:br>
            <a:r>
              <a:rPr lang="en-US" sz="2700" b="1" dirty="0" smtClean="0"/>
              <a:t>File Handling</a:t>
            </a:r>
            <a:endParaRPr lang="en-IN" sz="27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b="1" dirty="0" smtClean="0">
                <a:solidFill>
                  <a:srgbClr val="C00000"/>
                </a:solidFill>
              </a:rPr>
              <a:t>Mobile’s Phonebook</a:t>
            </a:r>
          </a:p>
          <a:p>
            <a:pPr fontAlgn="base"/>
            <a:endParaRPr lang="en-IN" sz="2400" b="1" dirty="0" smtClean="0">
              <a:solidFill>
                <a:srgbClr val="C00000"/>
              </a:solidFill>
            </a:endParaRPr>
          </a:p>
          <a:p>
            <a:pPr fontAlgn="base"/>
            <a:r>
              <a:rPr lang="en-IN" sz="2400" b="1" dirty="0" smtClean="0">
                <a:solidFill>
                  <a:srgbClr val="C00000"/>
                </a:solidFill>
              </a:rPr>
              <a:t>Computer/Mobile Games</a:t>
            </a:r>
          </a:p>
          <a:p>
            <a:pPr fontAlgn="base"/>
            <a:endParaRPr lang="en-IN" sz="2400" b="1" dirty="0" smtClean="0">
              <a:solidFill>
                <a:srgbClr val="C00000"/>
              </a:solidFill>
            </a:endParaRPr>
          </a:p>
          <a:p>
            <a:pPr fontAlgn="base"/>
            <a:r>
              <a:rPr lang="en-IN" sz="2400" b="1" dirty="0" smtClean="0">
                <a:solidFill>
                  <a:srgbClr val="C00000"/>
                </a:solidFill>
              </a:rPr>
              <a:t>Call Logs</a:t>
            </a:r>
          </a:p>
          <a:p>
            <a:pPr fontAlgn="base"/>
            <a:endParaRPr lang="en-IN" sz="2400" b="1" dirty="0" smtClean="0">
              <a:solidFill>
                <a:srgbClr val="C00000"/>
              </a:solidFill>
            </a:endParaRPr>
          </a:p>
          <a:p>
            <a:pPr fontAlgn="base"/>
            <a:r>
              <a:rPr lang="en-IN" sz="2400" b="1" dirty="0" smtClean="0">
                <a:solidFill>
                  <a:srgbClr val="C00000"/>
                </a:solidFill>
              </a:rPr>
              <a:t>Gallery In Mobile</a:t>
            </a:r>
          </a:p>
          <a:p>
            <a:pPr fontAlgn="base"/>
            <a:endParaRPr lang="en-IN" sz="2400" b="1" dirty="0" smtClean="0">
              <a:solidFill>
                <a:srgbClr val="C00000"/>
              </a:solidFill>
            </a:endParaRPr>
          </a:p>
          <a:p>
            <a:pPr fontAlgn="base"/>
            <a:r>
              <a:rPr lang="en-IN" sz="2400" b="1" dirty="0" smtClean="0">
                <a:solidFill>
                  <a:srgbClr val="C00000"/>
                </a:solidFill>
              </a:rPr>
              <a:t>User Accounts In Operating System</a:t>
            </a:r>
          </a:p>
          <a:p>
            <a:pPr fontAlgn="base"/>
            <a:endParaRPr lang="en-IN" sz="2400" b="1" dirty="0" smtClean="0">
              <a:solidFill>
                <a:srgbClr val="C00000"/>
              </a:solidFill>
            </a:endParaRPr>
          </a:p>
          <a:p>
            <a:pPr fontAlgn="base"/>
            <a:r>
              <a:rPr lang="en-IN" sz="2400" b="1" dirty="0" smtClean="0">
                <a:solidFill>
                  <a:srgbClr val="C00000"/>
                </a:solidFill>
              </a:rPr>
              <a:t>Windows Registry</a:t>
            </a:r>
            <a:r>
              <a:rPr lang="en-IN" sz="2400" dirty="0" smtClean="0"/>
              <a:t/>
            </a:r>
            <a:br>
              <a:rPr lang="en-IN" sz="2400" dirty="0" smtClean="0"/>
            </a:b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Steps Needed For File Handling</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dirty="0" smtClean="0"/>
              <a:t>Broadly , file handling involves </a:t>
            </a:r>
            <a:r>
              <a:rPr lang="en-IN" sz="2400" b="1" dirty="0" smtClean="0">
                <a:solidFill>
                  <a:srgbClr val="C00000"/>
                </a:solidFill>
              </a:rPr>
              <a:t>3</a:t>
            </a:r>
            <a:r>
              <a:rPr lang="en-IN" sz="2400" dirty="0" smtClean="0"/>
              <a:t> </a:t>
            </a:r>
            <a:r>
              <a:rPr lang="en-IN" sz="2400" b="1" dirty="0" smtClean="0">
                <a:solidFill>
                  <a:srgbClr val="C00000"/>
                </a:solidFill>
              </a:rPr>
              <a:t>steps</a:t>
            </a:r>
            <a:r>
              <a:rPr lang="en-IN" sz="2400" dirty="0" smtClean="0"/>
              <a:t>:</a:t>
            </a:r>
          </a:p>
          <a:p>
            <a:pPr fontAlgn="base"/>
            <a:endParaRPr lang="en-US" sz="2400" dirty="0" smtClean="0"/>
          </a:p>
          <a:p>
            <a:pPr lvl="1" fontAlgn="base"/>
            <a:endParaRPr lang="en-IN" sz="1900" dirty="0" smtClean="0"/>
          </a:p>
          <a:p>
            <a:pPr lvl="1" fontAlgn="base"/>
            <a:r>
              <a:rPr lang="en-IN" sz="1900" b="1" dirty="0" smtClean="0">
                <a:solidFill>
                  <a:srgbClr val="002060"/>
                </a:solidFill>
              </a:rPr>
              <a:t>Open the file.</a:t>
            </a:r>
          </a:p>
          <a:p>
            <a:pPr lvl="1" fontAlgn="base"/>
            <a:endParaRPr lang="en-IN" sz="1900" b="1" dirty="0" smtClean="0">
              <a:solidFill>
                <a:srgbClr val="002060"/>
              </a:solidFill>
            </a:endParaRPr>
          </a:p>
          <a:p>
            <a:pPr lvl="1" fontAlgn="base"/>
            <a:r>
              <a:rPr lang="en-IN" sz="1900" b="1" dirty="0" smtClean="0">
                <a:solidFill>
                  <a:srgbClr val="002060"/>
                </a:solidFill>
              </a:rPr>
              <a:t>Process file </a:t>
            </a:r>
            <a:r>
              <a:rPr lang="en-IN" sz="1900" b="1" dirty="0" err="1" smtClean="0">
                <a:solidFill>
                  <a:srgbClr val="002060"/>
                </a:solidFill>
              </a:rPr>
              <a:t>i.e</a:t>
            </a:r>
            <a:r>
              <a:rPr lang="en-IN" sz="1900" b="1" dirty="0" smtClean="0">
                <a:solidFill>
                  <a:srgbClr val="002060"/>
                </a:solidFill>
              </a:rPr>
              <a:t> perform read or write operation.</a:t>
            </a:r>
          </a:p>
          <a:p>
            <a:pPr lvl="1" fontAlgn="base"/>
            <a:endParaRPr lang="en-IN" sz="1900" b="1" dirty="0" smtClean="0">
              <a:solidFill>
                <a:srgbClr val="002060"/>
              </a:solidFill>
            </a:endParaRPr>
          </a:p>
          <a:p>
            <a:pPr lvl="1" fontAlgn="base"/>
            <a:r>
              <a:rPr lang="en-IN" sz="1900" b="1" dirty="0" smtClean="0">
                <a:solidFill>
                  <a:srgbClr val="002060"/>
                </a:solidFill>
              </a:rPr>
              <a:t>Close the file.</a:t>
            </a:r>
            <a:r>
              <a:rPr lang="en-IN" sz="2400" dirty="0" smtClean="0"/>
              <a:t/>
            </a:r>
            <a:br>
              <a:rPr lang="en-IN" sz="2400" dirty="0" smtClean="0"/>
            </a:b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 -1 : Opening The File</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dirty="0" smtClean="0"/>
              <a:t>Before we can perform any operation on a file, we must open it. </a:t>
            </a:r>
          </a:p>
          <a:p>
            <a:pPr fontAlgn="base"/>
            <a:endParaRPr lang="en-IN" sz="2400" dirty="0" smtClean="0"/>
          </a:p>
          <a:p>
            <a:pPr fontAlgn="base"/>
            <a:r>
              <a:rPr lang="en-IN" sz="2400" b="1" dirty="0" smtClean="0">
                <a:solidFill>
                  <a:srgbClr val="C00000"/>
                </a:solidFill>
              </a:rPr>
              <a:t>Python</a:t>
            </a:r>
            <a:r>
              <a:rPr lang="en-IN" sz="2400" dirty="0" smtClean="0"/>
              <a:t> provides a </a:t>
            </a:r>
            <a:r>
              <a:rPr lang="en-IN" sz="2400" b="1" dirty="0" smtClean="0">
                <a:solidFill>
                  <a:srgbClr val="7030A0"/>
                </a:solidFill>
              </a:rPr>
              <a:t>function</a:t>
            </a:r>
            <a:r>
              <a:rPr lang="en-IN" sz="2400" dirty="0" smtClean="0"/>
              <a:t> called </a:t>
            </a:r>
            <a:r>
              <a:rPr lang="en-IN" sz="2400" b="1" dirty="0" smtClean="0">
                <a:solidFill>
                  <a:srgbClr val="C00000"/>
                </a:solidFill>
              </a:rPr>
              <a:t>open()</a:t>
            </a:r>
            <a:r>
              <a:rPr lang="en-IN" sz="2400" dirty="0" smtClean="0"/>
              <a:t> to open a file. </a:t>
            </a:r>
          </a:p>
          <a:p>
            <a:pPr fontAlgn="base"/>
            <a:endParaRPr lang="en-IN" sz="2400" dirty="0" smtClean="0"/>
          </a:p>
          <a:p>
            <a:pPr fontAlgn="base"/>
            <a:r>
              <a:rPr lang="en-IN" sz="2400" b="1" u="sng" dirty="0" smtClean="0"/>
              <a:t>Syntax:</a:t>
            </a:r>
          </a:p>
          <a:p>
            <a:pPr fontAlgn="base">
              <a:buNone/>
            </a:pPr>
            <a:r>
              <a:rPr lang="en-IN" sz="2400" dirty="0" smtClean="0"/>
              <a:t>	</a:t>
            </a:r>
          </a:p>
          <a:p>
            <a:pPr fontAlgn="base">
              <a:buNone/>
            </a:pPr>
            <a:r>
              <a:rPr lang="en-IN" sz="2400" b="1" dirty="0" err="1" smtClean="0">
                <a:solidFill>
                  <a:srgbClr val="7030A0"/>
                </a:solidFill>
              </a:rPr>
              <a:t>fileobject</a:t>
            </a:r>
            <a:r>
              <a:rPr lang="en-IN" sz="2400" b="1" dirty="0" smtClean="0">
                <a:solidFill>
                  <a:srgbClr val="7030A0"/>
                </a:solidFill>
              </a:rPr>
              <a:t> = open(filename, mode)</a:t>
            </a:r>
          </a:p>
          <a:p>
            <a:pPr lvl="1" fontAlgn="base"/>
            <a:endParaRPr lang="en-IN" sz="1900" dirty="0" smtClean="0"/>
          </a:p>
          <a:p>
            <a:pPr lvl="1" fontAlgn="base"/>
            <a:r>
              <a:rPr lang="en-IN" sz="1900" dirty="0" smtClean="0"/>
              <a:t>The </a:t>
            </a:r>
            <a:r>
              <a:rPr lang="en-IN" sz="1900" b="1" dirty="0" smtClean="0">
                <a:solidFill>
                  <a:srgbClr val="002060"/>
                </a:solidFill>
              </a:rPr>
              <a:t>filename</a:t>
            </a:r>
            <a:r>
              <a:rPr lang="en-IN" sz="1900" dirty="0" smtClean="0"/>
              <a:t> is the name or path of the file.</a:t>
            </a:r>
          </a:p>
          <a:p>
            <a:pPr lvl="1" fontAlgn="base"/>
            <a:endParaRPr lang="en-IN" sz="1900" dirty="0" smtClean="0"/>
          </a:p>
          <a:p>
            <a:pPr lvl="1" fontAlgn="base"/>
            <a:r>
              <a:rPr lang="en-IN" sz="1900" dirty="0" smtClean="0"/>
              <a:t>The </a:t>
            </a:r>
            <a:r>
              <a:rPr lang="en-IN" sz="1900" b="1" dirty="0" smtClean="0">
                <a:solidFill>
                  <a:srgbClr val="002060"/>
                </a:solidFill>
              </a:rPr>
              <a:t>mode</a:t>
            </a:r>
            <a:r>
              <a:rPr lang="en-IN" sz="1900" dirty="0" smtClean="0"/>
              <a:t> is a string which specifies the type operation we want to perform on the file (</a:t>
            </a:r>
            <a:r>
              <a:rPr lang="en-IN" sz="1900" dirty="0" err="1" smtClean="0"/>
              <a:t>i.e</a:t>
            </a:r>
            <a:r>
              <a:rPr lang="en-IN" sz="1900" dirty="0" smtClean="0"/>
              <a:t> </a:t>
            </a:r>
            <a:r>
              <a:rPr lang="en-IN" sz="1900" b="1" dirty="0" smtClean="0">
                <a:solidFill>
                  <a:srgbClr val="C00000"/>
                </a:solidFill>
              </a:rPr>
              <a:t>read</a:t>
            </a:r>
            <a:r>
              <a:rPr lang="en-IN" sz="1900" dirty="0" smtClean="0"/>
              <a:t>, </a:t>
            </a:r>
            <a:r>
              <a:rPr lang="en-IN" sz="1900" b="1" dirty="0" smtClean="0">
                <a:solidFill>
                  <a:srgbClr val="C00000"/>
                </a:solidFill>
              </a:rPr>
              <a:t>write</a:t>
            </a:r>
            <a:r>
              <a:rPr lang="en-IN" sz="1900" dirty="0" smtClean="0"/>
              <a:t>, </a:t>
            </a:r>
            <a:r>
              <a:rPr lang="en-IN" sz="1900" b="1" dirty="0" smtClean="0">
                <a:solidFill>
                  <a:srgbClr val="C00000"/>
                </a:solidFill>
              </a:rPr>
              <a:t>append</a:t>
            </a:r>
            <a:r>
              <a:rPr lang="en-IN" sz="1900" dirty="0" smtClean="0"/>
              <a:t>, etc). Default is </a:t>
            </a:r>
            <a:r>
              <a:rPr lang="en-IN" sz="1900" b="1" dirty="0" smtClean="0">
                <a:solidFill>
                  <a:srgbClr val="C00000"/>
                </a:solidFill>
              </a:rPr>
              <a:t>read</a:t>
            </a:r>
            <a:endParaRPr lang="en-US" sz="2400" b="1" dirty="0" smtClean="0">
              <a:solidFill>
                <a:srgbClr val="C00000"/>
              </a:solidFill>
            </a:endParaRPr>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File Opening Modes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28737"/>
          <a:ext cx="9144000" cy="5286411"/>
        </p:xfrm>
        <a:graphic>
          <a:graphicData uri="http://schemas.openxmlformats.org/drawingml/2006/table">
            <a:tbl>
              <a:tblPr firstRow="1" bandRow="1">
                <a:tableStyleId>{5C22544A-7EE6-4342-B048-85BDC9FD1C3A}</a:tableStyleId>
              </a:tblPr>
              <a:tblGrid>
                <a:gridCol w="4572000"/>
                <a:gridCol w="4572000"/>
              </a:tblGrid>
              <a:tr h="464250">
                <a:tc>
                  <a:txBody>
                    <a:bodyPr/>
                    <a:lstStyle/>
                    <a:p>
                      <a:pPr algn="l" fontAlgn="base"/>
                      <a:r>
                        <a:rPr lang="en-IN" dirty="0"/>
                        <a:t>Mode</a:t>
                      </a:r>
                    </a:p>
                  </a:txBody>
                  <a:tcPr marL="47625" marR="47625" marT="47625" marB="47625" anchor="ctr"/>
                </a:tc>
                <a:tc>
                  <a:txBody>
                    <a:bodyPr/>
                    <a:lstStyle/>
                    <a:p>
                      <a:pPr algn="l" fontAlgn="base"/>
                      <a:r>
                        <a:rPr lang="en-IN"/>
                        <a:t>Description</a:t>
                      </a:r>
                    </a:p>
                  </a:txBody>
                  <a:tcPr marL="47625" marR="47625" marT="47625" marB="47625" anchor="ctr"/>
                </a:tc>
              </a:tr>
              <a:tr h="1149497">
                <a:tc>
                  <a:txBody>
                    <a:bodyPr/>
                    <a:lstStyle/>
                    <a:p>
                      <a:pPr fontAlgn="base"/>
                      <a:r>
                        <a:rPr lang="en-IN" b="1" dirty="0">
                          <a:solidFill>
                            <a:srgbClr val="002060"/>
                          </a:solidFill>
                        </a:rPr>
                        <a:t>"r"</a:t>
                      </a:r>
                    </a:p>
                  </a:txBody>
                  <a:tcPr marL="47625" marR="47625" marT="47625" marB="47625" anchor="ctr"/>
                </a:tc>
                <a:tc>
                  <a:txBody>
                    <a:bodyPr/>
                    <a:lstStyle/>
                    <a:p>
                      <a:pPr fontAlgn="base"/>
                      <a:r>
                        <a:rPr lang="en-IN" dirty="0"/>
                        <a:t>Opens the file for reading. If the file doesn't already exists </a:t>
                      </a:r>
                      <a:r>
                        <a:rPr lang="en-IN" dirty="0" smtClean="0"/>
                        <a:t>we will </a:t>
                      </a:r>
                      <a:r>
                        <a:rPr lang="en-IN" dirty="0"/>
                        <a:t>get </a:t>
                      </a:r>
                      <a:r>
                        <a:rPr lang="en-IN" b="1" dirty="0" err="1">
                          <a:solidFill>
                            <a:srgbClr val="C00000"/>
                          </a:solidFill>
                        </a:rPr>
                        <a:t>FileNotFoundError</a:t>
                      </a:r>
                      <a:r>
                        <a:rPr lang="en-IN" dirty="0"/>
                        <a:t> </a:t>
                      </a:r>
                      <a:r>
                        <a:rPr lang="en-IN" dirty="0" smtClean="0"/>
                        <a:t>exception</a:t>
                      </a:r>
                      <a:endParaRPr lang="en-IN" dirty="0"/>
                    </a:p>
                  </a:txBody>
                  <a:tcPr marL="47625" marR="47625" marT="47625" marB="47625" anchor="ctr"/>
                </a:tc>
              </a:tr>
              <a:tr h="1492914">
                <a:tc>
                  <a:txBody>
                    <a:bodyPr/>
                    <a:lstStyle/>
                    <a:p>
                      <a:pPr fontAlgn="base"/>
                      <a:r>
                        <a:rPr lang="en-IN" b="1" dirty="0">
                          <a:solidFill>
                            <a:srgbClr val="002060"/>
                          </a:solidFill>
                        </a:rPr>
                        <a:t>"w"</a:t>
                      </a:r>
                    </a:p>
                  </a:txBody>
                  <a:tcPr marL="47625" marR="47625" marT="47625" marB="47625" anchor="ctr"/>
                </a:tc>
                <a:tc>
                  <a:txBody>
                    <a:bodyPr/>
                    <a:lstStyle/>
                    <a:p>
                      <a:pPr fontAlgn="base"/>
                      <a:r>
                        <a:rPr lang="en-IN" dirty="0"/>
                        <a:t>Opens the file for writing. In this mode, if file specified doesn't exists, it will be created. If the file exists, then it's data is destroyed</a:t>
                      </a:r>
                      <a:r>
                        <a:rPr lang="en-IN" dirty="0" smtClean="0"/>
                        <a:t>. If the path</a:t>
                      </a:r>
                      <a:r>
                        <a:rPr lang="en-IN" baseline="0" dirty="0" smtClean="0"/>
                        <a:t> is incorrect then </a:t>
                      </a:r>
                      <a:r>
                        <a:rPr lang="en-IN" dirty="0" smtClean="0"/>
                        <a:t>we will get </a:t>
                      </a:r>
                      <a:r>
                        <a:rPr lang="en-IN" b="1" dirty="0" err="1" smtClean="0">
                          <a:solidFill>
                            <a:srgbClr val="C00000"/>
                          </a:solidFill>
                        </a:rPr>
                        <a:t>FileNotFoundError</a:t>
                      </a:r>
                      <a:r>
                        <a:rPr lang="en-IN" dirty="0" smtClean="0"/>
                        <a:t> exception</a:t>
                      </a:r>
                      <a:endParaRPr lang="en-IN" dirty="0"/>
                    </a:p>
                  </a:txBody>
                  <a:tcPr marL="47625" marR="47625" marT="47625" marB="47625" anchor="ctr"/>
                </a:tc>
              </a:tr>
              <a:tr h="2179750">
                <a:tc>
                  <a:txBody>
                    <a:bodyPr/>
                    <a:lstStyle/>
                    <a:p>
                      <a:pPr fontAlgn="base"/>
                      <a:r>
                        <a:rPr lang="en-IN" b="1" dirty="0">
                          <a:solidFill>
                            <a:srgbClr val="002060"/>
                          </a:solidFill>
                        </a:rPr>
                        <a:t>"a"</a:t>
                      </a:r>
                    </a:p>
                  </a:txBody>
                  <a:tcPr marL="47625" marR="47625" marT="47625" marB="47625" anchor="ctr"/>
                </a:tc>
                <a:tc>
                  <a:txBody>
                    <a:bodyPr/>
                    <a:lstStyle/>
                    <a:p>
                      <a:pPr fontAlgn="base"/>
                      <a:r>
                        <a:rPr lang="en-IN" dirty="0"/>
                        <a:t>Opens the file in append mode. If the file doesn't exists this mode will create the file. If the file already exists then it appends new data to the end of the file rather than destroying data as "w" mode does.</a:t>
                      </a:r>
                    </a:p>
                  </a:txBody>
                  <a:tcPr marL="47625" marR="47625" marT="47625" marB="47625"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File Opening Modes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28737"/>
          <a:ext cx="9144000" cy="5286411"/>
        </p:xfrm>
        <a:graphic>
          <a:graphicData uri="http://schemas.openxmlformats.org/drawingml/2006/table">
            <a:tbl>
              <a:tblPr firstRow="1" bandRow="1">
                <a:tableStyleId>{5C22544A-7EE6-4342-B048-85BDC9FD1C3A}</a:tableStyleId>
              </a:tblPr>
              <a:tblGrid>
                <a:gridCol w="4572000"/>
                <a:gridCol w="4572000"/>
              </a:tblGrid>
              <a:tr h="464250">
                <a:tc>
                  <a:txBody>
                    <a:bodyPr/>
                    <a:lstStyle/>
                    <a:p>
                      <a:pPr algn="l" fontAlgn="base"/>
                      <a:r>
                        <a:rPr lang="en-IN" dirty="0"/>
                        <a:t>Mode</a:t>
                      </a:r>
                    </a:p>
                  </a:txBody>
                  <a:tcPr marL="47625" marR="47625" marT="47625" marB="47625" anchor="ctr"/>
                </a:tc>
                <a:tc>
                  <a:txBody>
                    <a:bodyPr/>
                    <a:lstStyle/>
                    <a:p>
                      <a:pPr algn="l" fontAlgn="base"/>
                      <a:r>
                        <a:rPr lang="en-IN" dirty="0"/>
                        <a:t>Description</a:t>
                      </a:r>
                    </a:p>
                  </a:txBody>
                  <a:tcPr marL="47625" marR="47625" marT="47625" marB="47625" anchor="ctr"/>
                </a:tc>
              </a:tr>
              <a:tr h="1149497">
                <a:tc>
                  <a:txBody>
                    <a:bodyPr/>
                    <a:lstStyle/>
                    <a:p>
                      <a:r>
                        <a:rPr lang="en-IN" b="1" dirty="0" smtClean="0">
                          <a:solidFill>
                            <a:srgbClr val="002060"/>
                          </a:solidFill>
                        </a:rPr>
                        <a:t>“r+”</a:t>
                      </a:r>
                      <a:endParaRPr lang="en-IN" b="1" dirty="0">
                        <a:solidFill>
                          <a:srgbClr val="002060"/>
                        </a:solidFill>
                      </a:endParaRPr>
                    </a:p>
                  </a:txBody>
                  <a:tcPr anchor="ctr"/>
                </a:tc>
                <a:tc>
                  <a:txBody>
                    <a:bodyPr/>
                    <a:lstStyle/>
                    <a:p>
                      <a:r>
                        <a:rPr lang="en-IN" dirty="0" smtClean="0"/>
                        <a:t>Opens </a:t>
                      </a:r>
                      <a:r>
                        <a:rPr lang="en-IN" dirty="0"/>
                        <a:t>file for both reading and writing.</a:t>
                      </a:r>
                    </a:p>
                  </a:txBody>
                  <a:tcPr anchor="ctr"/>
                </a:tc>
              </a:tr>
              <a:tr h="1492914">
                <a:tc>
                  <a:txBody>
                    <a:bodyPr/>
                    <a:lstStyle/>
                    <a:p>
                      <a:r>
                        <a:rPr lang="en-IN" b="1" dirty="0" smtClean="0">
                          <a:solidFill>
                            <a:srgbClr val="002060"/>
                          </a:solidFill>
                        </a:rPr>
                        <a:t>“w+”</a:t>
                      </a:r>
                      <a:endParaRPr lang="en-IN" b="1" dirty="0">
                        <a:solidFill>
                          <a:srgbClr val="002060"/>
                        </a:solidFill>
                      </a:endParaRPr>
                    </a:p>
                  </a:txBody>
                  <a:tcPr anchor="ctr"/>
                </a:tc>
                <a:tc>
                  <a:txBody>
                    <a:bodyPr/>
                    <a:lstStyle/>
                    <a:p>
                      <a:r>
                        <a:rPr lang="en-IN" dirty="0" smtClean="0"/>
                        <a:t>Opens </a:t>
                      </a:r>
                      <a:r>
                        <a:rPr lang="en-IN" dirty="0"/>
                        <a:t>a file for both writing and reading. If </a:t>
                      </a:r>
                      <a:r>
                        <a:rPr lang="en-IN" dirty="0" smtClean="0"/>
                        <a:t>the file exists </a:t>
                      </a:r>
                      <a:r>
                        <a:rPr lang="en-IN" dirty="0"/>
                        <a:t>then it will overwrite </a:t>
                      </a:r>
                      <a:r>
                        <a:rPr lang="en-IN" dirty="0" smtClean="0"/>
                        <a:t>it otherwise it will create</a:t>
                      </a:r>
                      <a:r>
                        <a:rPr lang="en-IN" baseline="0" dirty="0" smtClean="0"/>
                        <a:t> it.</a:t>
                      </a:r>
                      <a:endParaRPr lang="en-IN" dirty="0"/>
                    </a:p>
                  </a:txBody>
                  <a:tcPr anchor="ctr"/>
                </a:tc>
              </a:tr>
              <a:tr h="2179750">
                <a:tc>
                  <a:txBody>
                    <a:bodyPr/>
                    <a:lstStyle/>
                    <a:p>
                      <a:r>
                        <a:rPr lang="en-IN" b="1" dirty="0" smtClean="0">
                          <a:solidFill>
                            <a:srgbClr val="002060"/>
                          </a:solidFill>
                        </a:rPr>
                        <a:t>“a+”</a:t>
                      </a:r>
                      <a:endParaRPr lang="en-IN" b="1" dirty="0">
                        <a:solidFill>
                          <a:srgbClr val="002060"/>
                        </a:solidFill>
                      </a:endParaRPr>
                    </a:p>
                  </a:txBody>
                  <a:tcPr anchor="ctr"/>
                </a:tc>
                <a:tc>
                  <a:txBody>
                    <a:bodyPr/>
                    <a:lstStyle/>
                    <a:p>
                      <a:r>
                        <a:rPr lang="en-IN" dirty="0" smtClean="0"/>
                        <a:t>Opens </a:t>
                      </a:r>
                      <a:r>
                        <a:rPr lang="en-IN" dirty="0"/>
                        <a:t>file for appending and reading. If </a:t>
                      </a:r>
                      <a:r>
                        <a:rPr lang="en-IN" dirty="0" smtClean="0"/>
                        <a:t>the file </a:t>
                      </a:r>
                      <a:r>
                        <a:rPr lang="en-IN" dirty="0"/>
                        <a:t>already </a:t>
                      </a:r>
                      <a:r>
                        <a:rPr lang="en-IN" dirty="0" smtClean="0"/>
                        <a:t>exists </a:t>
                      </a:r>
                      <a:r>
                        <a:rPr lang="en-IN" dirty="0"/>
                        <a:t>then pointer will </a:t>
                      </a:r>
                      <a:r>
                        <a:rPr lang="en-IN" dirty="0" smtClean="0"/>
                        <a:t>be set </a:t>
                      </a:r>
                      <a:r>
                        <a:rPr lang="en-IN" dirty="0"/>
                        <a:t>at the end </a:t>
                      </a:r>
                      <a:r>
                        <a:rPr lang="en-IN"/>
                        <a:t>of </a:t>
                      </a:r>
                      <a:r>
                        <a:rPr lang="en-IN" smtClean="0"/>
                        <a:t>the file </a:t>
                      </a:r>
                      <a:r>
                        <a:rPr lang="en-IN" dirty="0"/>
                        <a:t>otherwise a new file will </a:t>
                      </a:r>
                      <a:r>
                        <a:rPr lang="en-IN" dirty="0" smtClean="0"/>
                        <a:t>be created.</a:t>
                      </a:r>
                      <a:endParaRPr lang="en-IN" dirty="0"/>
                    </a:p>
                  </a:txBody>
                  <a:tcPr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14827</TotalTime>
  <Words>947</Words>
  <Application>Microsoft Office PowerPoint</Application>
  <PresentationFormat>On-screen Show (4:3)</PresentationFormat>
  <Paragraphs>324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Slide 1</vt:lpstr>
      <vt:lpstr>Today’s Agenda</vt:lpstr>
      <vt:lpstr> What Is File Handling ?</vt:lpstr>
      <vt:lpstr> What Is File Handling ?</vt:lpstr>
      <vt:lpstr> Real Life Examples Of  File Handling</vt:lpstr>
      <vt:lpstr> Steps Needed For File Handling</vt:lpstr>
      <vt:lpstr> Step -1 : Opening The File</vt:lpstr>
      <vt:lpstr> File Opening Modes</vt:lpstr>
      <vt:lpstr> File Opening Modes</vt:lpstr>
      <vt:lpstr> Examples Of Opening File</vt:lpstr>
      <vt:lpstr> Examples Of Opening File</vt:lpstr>
      <vt:lpstr> Examples Of Opening File</vt:lpstr>
      <vt:lpstr> Step -3 : Closing The File</vt:lpstr>
      <vt:lpstr> The TextIOWrapper Class</vt:lpstr>
      <vt:lpstr> Methods Of  The TextIOWrapper Class</vt:lpstr>
      <vt:lpstr> Exceptions Raised In File Handling</vt:lpstr>
      <vt:lpstr>Exercise</vt:lpstr>
      <vt:lpstr>Sample Output</vt:lpstr>
      <vt:lpstr>Solution</vt:lpstr>
      <vt:lpstr>Exercise</vt:lpstr>
      <vt:lpstr>Solution</vt:lpstr>
      <vt:lpstr>Exercise</vt:lpstr>
      <vt:lpstr>Sample Output</vt:lpstr>
      <vt:lpstr>Solution</vt:lpstr>
      <vt:lpstr>Exercise</vt:lpstr>
      <vt:lpstr>Sample Output</vt:lpstr>
      <vt:lpstr>Solution</vt:lpstr>
      <vt:lpstr>Using for Loop To  Read The File</vt:lpstr>
      <vt:lpstr>Exercise</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1798</cp:revision>
  <dcterms:created xsi:type="dcterms:W3CDTF">2015-12-21T13:46:48Z</dcterms:created>
  <dcterms:modified xsi:type="dcterms:W3CDTF">2020-05-12T08:04:34Z</dcterms:modified>
</cp:coreProperties>
</file>