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1406" r:id="rId4"/>
    <p:sldId id="1410" r:id="rId5"/>
    <p:sldId id="1409" r:id="rId6"/>
    <p:sldId id="1407" r:id="rId7"/>
    <p:sldId id="1408" r:id="rId8"/>
    <p:sldId id="1411" r:id="rId9"/>
    <p:sldId id="1412" r:id="rId10"/>
    <p:sldId id="1352" r:id="rId11"/>
    <p:sldId id="1415" r:id="rId12"/>
    <p:sldId id="1416" r:id="rId13"/>
    <p:sldId id="1417" r:id="rId14"/>
    <p:sldId id="1418" r:id="rId15"/>
    <p:sldId id="135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14-05-2020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14-05-2020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14-05-2020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14-05-2020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53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days=["Sunday","Monday","Tuesday","Wednesday","Thursday","Friday","Saturday"]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002060"/>
                </a:solidFill>
              </a:rPr>
              <a:t>fobj</a:t>
            </a:r>
            <a:r>
              <a:rPr lang="en-US" sz="2000" b="1" dirty="0" smtClean="0">
                <a:solidFill>
                  <a:srgbClr val="002060"/>
                </a:solidFill>
              </a:rPr>
              <a:t>=None</a:t>
            </a:r>
            <a:endParaRPr lang="en-IN" sz="20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try: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7030A0"/>
                </a:solidFill>
              </a:rPr>
              <a:t>fobj</a:t>
            </a:r>
            <a:r>
              <a:rPr lang="en-IN" sz="2000" b="1" dirty="0" smtClean="0">
                <a:solidFill>
                  <a:srgbClr val="7030A0"/>
                </a:solidFill>
              </a:rPr>
              <a:t>=open("d:\\</a:t>
            </a:r>
            <a:r>
              <a:rPr lang="en-IN" sz="2000" b="1" dirty="0" err="1" smtClean="0">
                <a:solidFill>
                  <a:srgbClr val="7030A0"/>
                </a:solidFill>
              </a:rPr>
              <a:t>days.txt","a</a:t>
            </a:r>
            <a:r>
              <a:rPr lang="en-IN" sz="2000" b="1" dirty="0" smtClean="0">
                <a:solidFill>
                  <a:srgbClr val="7030A0"/>
                </a:solidFill>
              </a:rPr>
              <a:t>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items=0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smtClean="0">
                <a:solidFill>
                  <a:srgbClr val="7030A0"/>
                </a:solidFill>
              </a:rPr>
              <a:t>for day in days[:3]: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</a:t>
            </a:r>
            <a:r>
              <a:rPr lang="en-IN" sz="2000" b="1" dirty="0" err="1" smtClean="0">
                <a:solidFill>
                  <a:srgbClr val="7030A0"/>
                </a:solidFill>
              </a:rPr>
              <a:t>fobj.write</a:t>
            </a:r>
            <a:r>
              <a:rPr lang="en-IN" sz="2000" b="1" dirty="0" smtClean="0">
                <a:solidFill>
                  <a:srgbClr val="7030A0"/>
                </a:solidFill>
              </a:rPr>
              <a:t>(day+"\n")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items+=1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C00000"/>
                </a:solidFill>
              </a:rPr>
              <a:t>fobj.close</a:t>
            </a:r>
            <a:r>
              <a:rPr lang="en-IN" sz="20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smtClean="0">
                <a:solidFill>
                  <a:srgbClr val="7030A0"/>
                </a:solidFill>
              </a:rPr>
              <a:t>print(items," values written")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print("File closed")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items=0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7030A0"/>
                </a:solidFill>
              </a:rPr>
              <a:t>fobj</a:t>
            </a:r>
            <a:r>
              <a:rPr lang="en-IN" sz="2000" b="1" dirty="0" smtClean="0">
                <a:solidFill>
                  <a:srgbClr val="7030A0"/>
                </a:solidFill>
              </a:rPr>
              <a:t>=open("d:\\</a:t>
            </a:r>
            <a:r>
              <a:rPr lang="en-IN" sz="2000" b="1" dirty="0" err="1" smtClean="0">
                <a:solidFill>
                  <a:srgbClr val="7030A0"/>
                </a:solidFill>
              </a:rPr>
              <a:t>days.txt","a</a:t>
            </a:r>
            <a:r>
              <a:rPr lang="en-IN" sz="2000" b="1" dirty="0" smtClean="0">
                <a:solidFill>
                  <a:srgbClr val="7030A0"/>
                </a:solidFill>
              </a:rPr>
              <a:t>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for day in days[3:]: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</a:t>
            </a:r>
            <a:r>
              <a:rPr lang="en-IN" sz="2000" b="1" dirty="0" err="1" smtClean="0">
                <a:solidFill>
                  <a:srgbClr val="7030A0"/>
                </a:solidFill>
              </a:rPr>
              <a:t>fobj.write</a:t>
            </a:r>
            <a:r>
              <a:rPr lang="en-IN" sz="2000" b="1" dirty="0" smtClean="0">
                <a:solidFill>
                  <a:srgbClr val="7030A0"/>
                </a:solidFill>
              </a:rPr>
              <a:t>(day+"\n")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items+=1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C00000"/>
                </a:solidFill>
              </a:rPr>
              <a:t>fobj.close</a:t>
            </a:r>
            <a:r>
              <a:rPr lang="en-IN" sz="20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smtClean="0">
                <a:solidFill>
                  <a:srgbClr val="7030A0"/>
                </a:solidFill>
              </a:rPr>
              <a:t>print(items," more values written")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print("File closed")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print("Press any key to read back the file")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input()</a:t>
            </a: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file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24" y="2571744"/>
            <a:ext cx="4490938" cy="10304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7030A0"/>
                </a:solidFill>
              </a:rPr>
              <a:t>fobj</a:t>
            </a:r>
            <a:r>
              <a:rPr lang="en-IN" sz="2000" b="1" dirty="0" smtClean="0">
                <a:solidFill>
                  <a:srgbClr val="7030A0"/>
                </a:solidFill>
              </a:rPr>
              <a:t>=open("d:\\</a:t>
            </a:r>
            <a:r>
              <a:rPr lang="en-IN" sz="2000" b="1" dirty="0" err="1" smtClean="0">
                <a:solidFill>
                  <a:srgbClr val="7030A0"/>
                </a:solidFill>
              </a:rPr>
              <a:t>days.txt","r</a:t>
            </a:r>
            <a:r>
              <a:rPr lang="en-IN" sz="2000" b="1" dirty="0" smtClean="0">
                <a:solidFill>
                  <a:srgbClr val="7030A0"/>
                </a:solidFill>
              </a:rPr>
              <a:t>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for day in </a:t>
            </a:r>
            <a:r>
              <a:rPr lang="en-IN" sz="2000" b="1" dirty="0" err="1" smtClean="0">
                <a:solidFill>
                  <a:srgbClr val="7030A0"/>
                </a:solidFill>
              </a:rPr>
              <a:t>fobj</a:t>
            </a:r>
            <a:r>
              <a:rPr lang="en-IN" sz="2000" b="1" dirty="0" smtClean="0">
                <a:solidFill>
                  <a:srgbClr val="7030A0"/>
                </a:solidFill>
              </a:rPr>
              <a:t>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print(</a:t>
            </a:r>
            <a:r>
              <a:rPr lang="en-IN" sz="2000" b="1" dirty="0" err="1" smtClean="0">
                <a:solidFill>
                  <a:srgbClr val="7030A0"/>
                </a:solidFill>
              </a:rPr>
              <a:t>day,end</a:t>
            </a:r>
            <a:r>
              <a:rPr lang="en-IN" sz="2000" b="1" dirty="0" smtClean="0">
                <a:solidFill>
                  <a:srgbClr val="7030A0"/>
                </a:solidFill>
              </a:rPr>
              <a:t>="")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except </a:t>
            </a:r>
            <a:r>
              <a:rPr lang="en-IN" sz="2000" b="1" dirty="0" err="1" smtClean="0">
                <a:solidFill>
                  <a:srgbClr val="002060"/>
                </a:solidFill>
              </a:rPr>
              <a:t>FileNotFoundError</a:t>
            </a:r>
            <a:r>
              <a:rPr lang="en-IN" sz="2000" b="1" dirty="0" smtClean="0">
                <a:solidFill>
                  <a:srgbClr val="002060"/>
                </a:solidFill>
              </a:rPr>
              <a:t> as ex: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print("Could not open the file: ",ex)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finally: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if  </a:t>
            </a:r>
            <a:r>
              <a:rPr lang="en-IN" sz="2000" b="1" dirty="0" err="1" smtClean="0">
                <a:solidFill>
                  <a:srgbClr val="C00000"/>
                </a:solidFill>
              </a:rPr>
              <a:t>fobj</a:t>
            </a:r>
            <a:r>
              <a:rPr lang="en-IN" sz="2000" b="1" smtClean="0">
                <a:solidFill>
                  <a:srgbClr val="C00000"/>
                </a:solidFill>
              </a:rPr>
              <a:t> is not None:</a:t>
            </a: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</a:t>
            </a:r>
            <a:r>
              <a:rPr lang="en-IN" sz="2000" b="1" dirty="0" err="1" smtClean="0">
                <a:solidFill>
                  <a:srgbClr val="C00000"/>
                </a:solidFill>
              </a:rPr>
              <a:t>fobj.close</a:t>
            </a:r>
            <a:r>
              <a:rPr lang="en-IN" sz="20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print("File closed successfully")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file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32" y="2857496"/>
            <a:ext cx="3281669" cy="16956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with </a:t>
            </a:r>
            <a:r>
              <a:rPr lang="en-US" sz="2800" b="1" dirty="0" smtClean="0"/>
              <a:t>Statement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also provides a nice shortcut for </a:t>
            </a:r>
            <a:r>
              <a:rPr lang="en-IN" sz="2400" b="1" dirty="0" smtClean="0">
                <a:solidFill>
                  <a:srgbClr val="7030A0"/>
                </a:solidFill>
              </a:rPr>
              <a:t>file handling </a:t>
            </a:r>
            <a:r>
              <a:rPr lang="en-IN" sz="2400" dirty="0" smtClean="0"/>
              <a:t>using the </a:t>
            </a:r>
            <a:r>
              <a:rPr lang="en-IN" sz="2400" b="1" dirty="0" smtClean="0">
                <a:solidFill>
                  <a:srgbClr val="C00000"/>
                </a:solidFill>
              </a:rPr>
              <a:t>with</a:t>
            </a:r>
            <a:r>
              <a:rPr lang="en-IN" sz="2400" dirty="0" smtClean="0"/>
              <a:t> statement. </a:t>
            </a:r>
          </a:p>
          <a:p>
            <a:pPr fontAlgn="base"/>
            <a:endParaRPr lang="en-IN" sz="2400" dirty="0" smtClean="0"/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The following is the general form of the </a:t>
            </a:r>
            <a:r>
              <a:rPr lang="en-IN" sz="2400" b="1" dirty="0" smtClean="0">
                <a:solidFill>
                  <a:srgbClr val="C00000"/>
                </a:solidFill>
              </a:rPr>
              <a:t>with</a:t>
            </a:r>
            <a:r>
              <a:rPr lang="en-IN" sz="2400" dirty="0" smtClean="0"/>
              <a:t> statement when used with files.</a:t>
            </a:r>
          </a:p>
          <a:p>
            <a:pPr>
              <a:buNone/>
            </a:pPr>
            <a:r>
              <a:rPr lang="en-IN" sz="2400" dirty="0" smtClean="0"/>
              <a:t>	</a:t>
            </a:r>
          </a:p>
          <a:p>
            <a:pPr>
              <a:buNone/>
            </a:pPr>
            <a:r>
              <a:rPr lang="en-IN" sz="2400" dirty="0" smtClean="0"/>
              <a:t>	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FF0000"/>
                </a:solidFill>
              </a:rPr>
              <a:t>with</a:t>
            </a:r>
            <a:r>
              <a:rPr lang="en-IN" sz="2000" b="1" dirty="0" smtClean="0">
                <a:solidFill>
                  <a:srgbClr val="7030A0"/>
                </a:solidFill>
              </a:rPr>
              <a:t> open(filename, mode) </a:t>
            </a:r>
            <a:r>
              <a:rPr lang="en-IN" sz="2000" b="1" dirty="0" smtClean="0">
                <a:solidFill>
                  <a:srgbClr val="FF0000"/>
                </a:solidFill>
              </a:rPr>
              <a:t>as</a:t>
            </a:r>
            <a:r>
              <a:rPr lang="en-IN" sz="2000" b="1" dirty="0" smtClean="0">
                <a:solidFill>
                  <a:srgbClr val="7030A0"/>
                </a:solidFill>
              </a:rPr>
              <a:t> </a:t>
            </a:r>
            <a:r>
              <a:rPr lang="en-IN" sz="2000" b="1" dirty="0" err="1" smtClean="0">
                <a:solidFill>
                  <a:srgbClr val="7030A0"/>
                </a:solidFill>
              </a:rPr>
              <a:t>file_object</a:t>
            </a:r>
            <a:r>
              <a:rPr lang="en-IN" sz="2000" b="1" dirty="0" smtClean="0">
                <a:solidFill>
                  <a:srgbClr val="7030A0"/>
                </a:solidFill>
              </a:rPr>
              <a:t>: </a:t>
            </a:r>
          </a:p>
          <a:p>
            <a:pPr>
              <a:buNone/>
            </a:pPr>
            <a:r>
              <a:rPr lang="en-IN" sz="2000" dirty="0" smtClean="0"/>
              <a:t>		</a:t>
            </a:r>
            <a:r>
              <a:rPr lang="en-IN" sz="2000" dirty="0" smtClean="0">
                <a:solidFill>
                  <a:srgbClr val="00B050"/>
                </a:solidFill>
              </a:rPr>
              <a:t># body of with statement </a:t>
            </a:r>
          </a:p>
          <a:p>
            <a:pPr>
              <a:buNone/>
            </a:pPr>
            <a:r>
              <a:rPr lang="en-IN" sz="2000" dirty="0" smtClean="0">
                <a:solidFill>
                  <a:srgbClr val="00B050"/>
                </a:solidFill>
              </a:rPr>
              <a:t>		# perform the file operations here</a:t>
            </a:r>
            <a:endParaRPr lang="en-US" sz="2000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Important Points</a:t>
            </a:r>
            <a:br>
              <a:rPr lang="en-US" sz="2800" b="1" dirty="0" smtClean="0"/>
            </a:br>
            <a:r>
              <a:rPr lang="en-US" sz="2800" b="1" dirty="0" smtClean="0"/>
              <a:t>About </a:t>
            </a:r>
            <a:r>
              <a:rPr lang="en-US" sz="2800" b="1" dirty="0" smtClean="0">
                <a:solidFill>
                  <a:srgbClr val="C00000"/>
                </a:solidFill>
              </a:rPr>
              <a:t>with </a:t>
            </a:r>
            <a:r>
              <a:rPr lang="en-US" sz="2800" b="1" dirty="0" smtClean="0"/>
              <a:t>Statement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/>
              <a:t>It automatically closes the file without requiring any work on our part. </a:t>
            </a:r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The scope of </a:t>
            </a:r>
            <a:r>
              <a:rPr lang="en-IN" sz="2400" b="1" dirty="0" err="1" smtClean="0">
                <a:solidFill>
                  <a:srgbClr val="C00000"/>
                </a:solidFill>
              </a:rPr>
              <a:t>file_object</a:t>
            </a:r>
            <a:r>
              <a:rPr lang="en-IN" sz="2400" dirty="0" smtClean="0"/>
              <a:t> variable is only limited to the body of the with statement.</a:t>
            </a:r>
          </a:p>
          <a:p>
            <a:pPr fontAlgn="base"/>
            <a:endParaRPr lang="en-IN" sz="2400" dirty="0" smtClean="0"/>
          </a:p>
          <a:p>
            <a:pPr fontAlgn="base"/>
            <a:r>
              <a:rPr lang="en-IN" sz="2400" dirty="0" smtClean="0"/>
              <a:t>So , if we try to call </a:t>
            </a:r>
            <a:r>
              <a:rPr lang="en-IN" sz="2400" b="1" dirty="0" smtClean="0">
                <a:solidFill>
                  <a:srgbClr val="C00000"/>
                </a:solidFill>
              </a:rPr>
              <a:t>read()</a:t>
            </a:r>
            <a:r>
              <a:rPr lang="en-IN" sz="2400" dirty="0" smtClean="0"/>
              <a:t> or </a:t>
            </a:r>
            <a:r>
              <a:rPr lang="en-IN" sz="2400" b="1" dirty="0" smtClean="0">
                <a:solidFill>
                  <a:srgbClr val="C00000"/>
                </a:solidFill>
              </a:rPr>
              <a:t>write()</a:t>
            </a:r>
            <a:r>
              <a:rPr lang="en-IN" sz="2400" dirty="0" smtClean="0"/>
              <a:t> method on it outside the block we will get </a:t>
            </a:r>
            <a:r>
              <a:rPr lang="en-IN" sz="2400" b="1" dirty="0" err="1" smtClean="0">
                <a:solidFill>
                  <a:srgbClr val="C00000"/>
                </a:solidFill>
              </a:rPr>
              <a:t>NameError</a:t>
            </a:r>
            <a:r>
              <a:rPr lang="en-IN" sz="2400" dirty="0" smtClean="0"/>
              <a:t>.</a:t>
            </a: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try: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smtClean="0">
                <a:solidFill>
                  <a:srgbClr val="7030A0"/>
                </a:solidFill>
              </a:rPr>
              <a:t>with open("d:\\</a:t>
            </a:r>
            <a:r>
              <a:rPr lang="en-IN" sz="2000" b="1" dirty="0" err="1" smtClean="0">
                <a:solidFill>
                  <a:srgbClr val="7030A0"/>
                </a:solidFill>
              </a:rPr>
              <a:t>message.txt","r</a:t>
            </a:r>
            <a:r>
              <a:rPr lang="en-IN" sz="2000" b="1" dirty="0" smtClean="0">
                <a:solidFill>
                  <a:srgbClr val="7030A0"/>
                </a:solidFill>
              </a:rPr>
              <a:t>") as fin: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lines=0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</a:t>
            </a:r>
            <a:r>
              <a:rPr lang="en-IN" sz="2000" b="1" dirty="0" smtClean="0">
                <a:solidFill>
                  <a:srgbClr val="7030A0"/>
                </a:solidFill>
              </a:rPr>
              <a:t>for x in fin: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	print(</a:t>
            </a:r>
            <a:r>
              <a:rPr lang="en-IN" sz="2000" b="1" dirty="0" err="1" smtClean="0">
                <a:solidFill>
                  <a:srgbClr val="7030A0"/>
                </a:solidFill>
              </a:rPr>
              <a:t>x,end</a:t>
            </a:r>
            <a:r>
              <a:rPr lang="en-IN" sz="2000" b="1" dirty="0" smtClean="0">
                <a:solidFill>
                  <a:srgbClr val="7030A0"/>
                </a:solidFill>
              </a:rPr>
              <a:t>="")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	lines+=1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print("Total lines read are :",lines)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smtClean="0">
                <a:solidFill>
                  <a:srgbClr val="7030A0"/>
                </a:solidFill>
              </a:rPr>
              <a:t>print("File closed successfully!")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except </a:t>
            </a:r>
            <a:r>
              <a:rPr lang="en-IN" sz="2000" b="1" dirty="0" err="1" smtClean="0">
                <a:solidFill>
                  <a:srgbClr val="002060"/>
                </a:solidFill>
              </a:rPr>
              <a:t>FileNotFoundError</a:t>
            </a:r>
            <a:r>
              <a:rPr lang="en-IN" sz="2000" b="1" dirty="0" smtClean="0">
                <a:solidFill>
                  <a:srgbClr val="002060"/>
                </a:solidFill>
              </a:rPr>
              <a:t> as ex: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print("Could not open the file: ",ex)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5" descr="inhdemo8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500174"/>
            <a:ext cx="8858312" cy="52149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File Handling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The seek( ) Method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Appending In A File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Using with Statement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seek( 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000" dirty="0" smtClean="0"/>
              <a:t>To reset the internal file pointer we use the </a:t>
            </a:r>
            <a:r>
              <a:rPr lang="en-IN" sz="2000" b="1" dirty="0" smtClean="0">
                <a:solidFill>
                  <a:srgbClr val="C00000"/>
                </a:solidFill>
              </a:rPr>
              <a:t>seek() </a:t>
            </a:r>
            <a:r>
              <a:rPr lang="en-IN" sz="2000" dirty="0" smtClean="0"/>
              <a:t>method. </a:t>
            </a:r>
          </a:p>
          <a:p>
            <a:endParaRPr lang="en-IN" sz="2000" dirty="0" smtClean="0"/>
          </a:p>
          <a:p>
            <a:r>
              <a:rPr lang="en-IN" sz="2000" b="1" u="sng" dirty="0" smtClean="0"/>
              <a:t>Syntax:</a:t>
            </a:r>
          </a:p>
          <a:p>
            <a:pPr>
              <a:buNone/>
            </a:pPr>
            <a:r>
              <a:rPr lang="en-IN" sz="2000" dirty="0" smtClean="0"/>
              <a:t>	 </a:t>
            </a:r>
            <a:r>
              <a:rPr lang="en-IN" sz="2000" b="1" dirty="0" smtClean="0">
                <a:solidFill>
                  <a:srgbClr val="C00000"/>
                </a:solidFill>
              </a:rPr>
              <a:t>seek(offset, whence).</a:t>
            </a:r>
          </a:p>
          <a:p>
            <a:endParaRPr lang="en-IN" sz="2000" b="1" dirty="0" smtClean="0"/>
          </a:p>
          <a:p>
            <a:r>
              <a:rPr lang="en-IN" sz="2000" b="1" dirty="0" smtClean="0"/>
              <a:t>whence</a:t>
            </a:r>
            <a:r>
              <a:rPr lang="en-IN" sz="2000" dirty="0" smtClean="0"/>
              <a:t> is optional, and determines where to seek from. </a:t>
            </a:r>
          </a:p>
          <a:p>
            <a:pPr lvl="1"/>
            <a:endParaRPr lang="en-IN" sz="1500" dirty="0" smtClean="0"/>
          </a:p>
          <a:p>
            <a:pPr lvl="1"/>
            <a:r>
              <a:rPr lang="en-IN" sz="1500" dirty="0" smtClean="0"/>
              <a:t>If whence is 0, the bytes/letters are counted from the beginning. </a:t>
            </a:r>
          </a:p>
          <a:p>
            <a:pPr lvl="1"/>
            <a:endParaRPr lang="en-IN" sz="1500" dirty="0" smtClean="0"/>
          </a:p>
          <a:p>
            <a:pPr lvl="1"/>
            <a:r>
              <a:rPr lang="en-IN" sz="1500" dirty="0" smtClean="0"/>
              <a:t>If it is 1, the bytes are counted from the current cursor position. </a:t>
            </a:r>
          </a:p>
          <a:p>
            <a:pPr lvl="1"/>
            <a:endParaRPr lang="en-IN" sz="1500" dirty="0" smtClean="0"/>
          </a:p>
          <a:p>
            <a:pPr lvl="1"/>
            <a:r>
              <a:rPr lang="en-IN" sz="1500" dirty="0" smtClean="0"/>
              <a:t>If it is 2, then the bytes are counted from the end of the file. </a:t>
            </a:r>
          </a:p>
          <a:p>
            <a:pPr lvl="1"/>
            <a:endParaRPr lang="en-IN" sz="1500" dirty="0" smtClean="0"/>
          </a:p>
          <a:p>
            <a:pPr lvl="1"/>
            <a:r>
              <a:rPr lang="en-IN" sz="1500" dirty="0" smtClean="0"/>
              <a:t>If nothing is put there, 0 is assumed.</a:t>
            </a:r>
          </a:p>
          <a:p>
            <a:endParaRPr lang="en-IN" sz="2000" b="1" dirty="0" smtClean="0"/>
          </a:p>
          <a:p>
            <a:r>
              <a:rPr lang="en-IN" sz="2000" b="1" dirty="0" smtClean="0"/>
              <a:t>offset</a:t>
            </a:r>
            <a:r>
              <a:rPr lang="en-IN" sz="2000" dirty="0" smtClean="0"/>
              <a:t> describes how far from whence that the cursor moves.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seek( ) </a:t>
            </a:r>
            <a:r>
              <a:rPr lang="en-US" sz="2800" b="1" dirty="0" smtClean="0"/>
              <a:t>Examples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000" b="1" dirty="0" err="1" smtClean="0">
                <a:solidFill>
                  <a:srgbClr val="C00000"/>
                </a:solidFill>
              </a:rPr>
              <a:t>f.seek</a:t>
            </a:r>
            <a:r>
              <a:rPr lang="en-IN" sz="2000" b="1" dirty="0" smtClean="0">
                <a:solidFill>
                  <a:srgbClr val="C00000"/>
                </a:solidFill>
              </a:rPr>
              <a:t>(45,0)</a:t>
            </a:r>
            <a:r>
              <a:rPr lang="en-IN" sz="2000" dirty="0" smtClean="0"/>
              <a:t> </a:t>
            </a:r>
          </a:p>
          <a:p>
            <a:pPr lvl="1"/>
            <a:r>
              <a:rPr lang="en-IN" sz="1500" b="1" dirty="0" smtClean="0"/>
              <a:t>would move the cursor to </a:t>
            </a:r>
            <a:r>
              <a:rPr lang="en-IN" sz="1500" b="1" dirty="0" smtClean="0">
                <a:solidFill>
                  <a:srgbClr val="C00000"/>
                </a:solidFill>
              </a:rPr>
              <a:t>45</a:t>
            </a:r>
            <a:r>
              <a:rPr lang="en-IN" sz="1500" b="1" dirty="0" smtClean="0"/>
              <a:t> bytes/letters after the </a:t>
            </a:r>
            <a:r>
              <a:rPr lang="en-IN" sz="1500" b="1" dirty="0" smtClean="0">
                <a:solidFill>
                  <a:srgbClr val="C00000"/>
                </a:solidFill>
              </a:rPr>
              <a:t>beginning</a:t>
            </a:r>
            <a:r>
              <a:rPr lang="en-IN" sz="1500" b="1" dirty="0" smtClean="0"/>
              <a:t> of the file.</a:t>
            </a:r>
          </a:p>
          <a:p>
            <a:endParaRPr lang="en-IN" sz="2000" dirty="0" smtClean="0"/>
          </a:p>
          <a:p>
            <a:r>
              <a:rPr lang="en-IN" sz="2000" b="1" dirty="0" err="1" smtClean="0">
                <a:solidFill>
                  <a:srgbClr val="C00000"/>
                </a:solidFill>
              </a:rPr>
              <a:t>f.seek</a:t>
            </a:r>
            <a:r>
              <a:rPr lang="en-IN" sz="2000" b="1" dirty="0" smtClean="0">
                <a:solidFill>
                  <a:srgbClr val="C00000"/>
                </a:solidFill>
              </a:rPr>
              <a:t>(10,1)</a:t>
            </a:r>
            <a:r>
              <a:rPr lang="en-IN" sz="2000" dirty="0" smtClean="0"/>
              <a:t> </a:t>
            </a:r>
          </a:p>
          <a:p>
            <a:pPr lvl="1"/>
            <a:r>
              <a:rPr lang="en-IN" sz="1500" b="1" dirty="0" smtClean="0"/>
              <a:t>would move the cursor to </a:t>
            </a:r>
            <a:r>
              <a:rPr lang="en-IN" sz="1500" b="1" dirty="0" smtClean="0">
                <a:solidFill>
                  <a:srgbClr val="C00000"/>
                </a:solidFill>
              </a:rPr>
              <a:t>10</a:t>
            </a:r>
            <a:r>
              <a:rPr lang="en-IN" sz="1500" b="1" dirty="0" smtClean="0"/>
              <a:t> bytes/letters after the </a:t>
            </a:r>
            <a:r>
              <a:rPr lang="en-IN" sz="1500" b="1" dirty="0" smtClean="0">
                <a:solidFill>
                  <a:srgbClr val="C00000"/>
                </a:solidFill>
              </a:rPr>
              <a:t>current</a:t>
            </a:r>
            <a:r>
              <a:rPr lang="en-IN" sz="1500" b="1" dirty="0" smtClean="0"/>
              <a:t> cursor position.</a:t>
            </a:r>
          </a:p>
          <a:p>
            <a:endParaRPr lang="en-IN" sz="2000" dirty="0" smtClean="0"/>
          </a:p>
          <a:p>
            <a:r>
              <a:rPr lang="en-IN" sz="2000" b="1" dirty="0" err="1" smtClean="0">
                <a:solidFill>
                  <a:srgbClr val="C00000"/>
                </a:solidFill>
              </a:rPr>
              <a:t>f.seek</a:t>
            </a:r>
            <a:r>
              <a:rPr lang="en-IN" sz="2000" b="1" dirty="0" smtClean="0">
                <a:solidFill>
                  <a:srgbClr val="C00000"/>
                </a:solidFill>
              </a:rPr>
              <a:t>(-77,2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IN" sz="1500" dirty="0" smtClean="0"/>
              <a:t> </a:t>
            </a:r>
            <a:r>
              <a:rPr lang="en-IN" sz="1500" b="1" dirty="0" smtClean="0"/>
              <a:t>would move the cursor to </a:t>
            </a:r>
            <a:r>
              <a:rPr lang="en-IN" sz="1500" b="1" dirty="0" smtClean="0">
                <a:solidFill>
                  <a:srgbClr val="C00000"/>
                </a:solidFill>
              </a:rPr>
              <a:t>77 </a:t>
            </a:r>
            <a:r>
              <a:rPr lang="en-IN" sz="1500" b="1" dirty="0" smtClean="0"/>
              <a:t>bytes/letters before the </a:t>
            </a:r>
            <a:r>
              <a:rPr lang="en-IN" sz="1500" b="1" dirty="0" smtClean="0">
                <a:solidFill>
                  <a:srgbClr val="C00000"/>
                </a:solidFill>
              </a:rPr>
              <a:t>end</a:t>
            </a:r>
            <a:r>
              <a:rPr lang="en-IN" sz="1500" b="1" dirty="0" smtClean="0"/>
              <a:t> of the file (notice the - before the 77)</a:t>
            </a:r>
          </a:p>
          <a:p>
            <a:pPr lvl="1"/>
            <a:endParaRPr lang="en-IN" sz="1500" b="1" dirty="0" smtClean="0">
              <a:solidFill>
                <a:srgbClr val="C00000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500" b="1" dirty="0" smtClean="0"/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400" u="sng" dirty="0" smtClean="0">
                <a:solidFill>
                  <a:srgbClr val="0070C0"/>
                </a:solidFill>
              </a:rPr>
              <a:t>Special </a:t>
            </a:r>
            <a:r>
              <a:rPr lang="en-US" sz="2400" u="sng" dirty="0" smtClean="0">
                <a:solidFill>
                  <a:srgbClr val="0070C0"/>
                </a:solidFill>
              </a:rPr>
              <a:t>Note</a:t>
            </a:r>
            <a:r>
              <a:rPr lang="en-US" sz="2400" u="sng" dirty="0" smtClean="0">
                <a:solidFill>
                  <a:srgbClr val="0070C0"/>
                </a:solidFill>
              </a:rPr>
              <a:t>: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IN" sz="1600" b="1" dirty="0" smtClean="0">
                <a:solidFill>
                  <a:srgbClr val="C00000"/>
                </a:solidFill>
              </a:rPr>
              <a:t>Python </a:t>
            </a:r>
            <a:r>
              <a:rPr lang="en-IN" sz="1600" b="1" dirty="0" smtClean="0">
                <a:solidFill>
                  <a:srgbClr val="C00000"/>
                </a:solidFill>
              </a:rPr>
              <a:t>3</a:t>
            </a:r>
            <a:r>
              <a:rPr lang="en-IN" sz="1600" b="1" dirty="0" smtClean="0">
                <a:solidFill>
                  <a:schemeClr val="tx2">
                    <a:lumMod val="75000"/>
                  </a:schemeClr>
                </a:solidFill>
              </a:rPr>
              <a:t> only supports </a:t>
            </a:r>
            <a:r>
              <a:rPr lang="en-IN" sz="1600" b="1" dirty="0" smtClean="0">
                <a:solidFill>
                  <a:srgbClr val="C00000"/>
                </a:solidFill>
              </a:rPr>
              <a:t>text file </a:t>
            </a:r>
            <a:r>
              <a:rPr lang="en-IN" sz="1600" b="1" dirty="0" smtClean="0">
                <a:solidFill>
                  <a:schemeClr val="tx2">
                    <a:lumMod val="75000"/>
                  </a:schemeClr>
                </a:solidFill>
              </a:rPr>
              <a:t>seeks from the beginning of the </a:t>
            </a:r>
            <a:r>
              <a:rPr lang="en-IN" sz="1600" b="1" dirty="0" smtClean="0">
                <a:solidFill>
                  <a:schemeClr val="tx2">
                    <a:lumMod val="75000"/>
                  </a:schemeClr>
                </a:solidFill>
              </a:rPr>
              <a:t>file.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If we try to call </a:t>
            </a:r>
            <a:r>
              <a:rPr lang="en-US" sz="1600" b="1" dirty="0" smtClean="0">
                <a:solidFill>
                  <a:srgbClr val="C00000"/>
                </a:solidFill>
              </a:rPr>
              <a:t>seek()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with </a:t>
            </a:r>
            <a:r>
              <a:rPr lang="en-US" sz="1600" b="1" dirty="0" smtClean="0">
                <a:solidFill>
                  <a:srgbClr val="C00000"/>
                </a:solidFill>
              </a:rPr>
              <a:t>non-zero value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for offset from </a:t>
            </a:r>
            <a:r>
              <a:rPr lang="en-US" sz="1600" b="1" dirty="0" smtClean="0">
                <a:solidFill>
                  <a:srgbClr val="C00000"/>
                </a:solidFill>
              </a:rPr>
              <a:t>cur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 or </a:t>
            </a:r>
            <a:r>
              <a:rPr lang="en-US" sz="1600" b="1" dirty="0" smtClean="0">
                <a:solidFill>
                  <a:srgbClr val="C00000"/>
                </a:solidFill>
              </a:rPr>
              <a:t>end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 then the code will throw an exception called:</a:t>
            </a:r>
          </a:p>
          <a:p>
            <a:pPr marL="822960" lvl="3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sz="1600" b="1" dirty="0" err="1" smtClean="0">
                <a:solidFill>
                  <a:srgbClr val="FF0000"/>
                </a:solidFill>
              </a:rPr>
              <a:t>UnsupportedOperation</a:t>
            </a:r>
            <a:r>
              <a:rPr lang="en-IN" sz="1600" b="1" dirty="0" smtClean="0">
                <a:solidFill>
                  <a:srgbClr val="FF0000"/>
                </a:solidFill>
              </a:rPr>
              <a:t>: can't do nonzero end-relative seeks</a:t>
            </a:r>
            <a:endParaRPr lang="en-IN" sz="1600" b="1" dirty="0" smtClean="0">
              <a:solidFill>
                <a:srgbClr val="FF0000"/>
              </a:solidFill>
            </a:endParaRP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Thus for </a:t>
            </a:r>
            <a:r>
              <a:rPr lang="en-US" sz="1600" b="1" dirty="0" smtClean="0">
                <a:solidFill>
                  <a:srgbClr val="C00000"/>
                </a:solidFill>
              </a:rPr>
              <a:t>seek() </a:t>
            </a:r>
            <a:r>
              <a:rPr lang="en-US" sz="1600" b="1" dirty="0" smtClean="0">
                <a:solidFill>
                  <a:schemeClr val="tx2">
                    <a:lumMod val="75000"/>
                  </a:schemeClr>
                </a:solidFill>
              </a:rPr>
              <a:t>to work , the file must be a </a:t>
            </a:r>
            <a:r>
              <a:rPr lang="en-US" sz="1600" b="1" dirty="0" smtClean="0">
                <a:solidFill>
                  <a:srgbClr val="C00000"/>
                </a:solidFill>
              </a:rPr>
              <a:t>binary file like 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  <a:t>image file, music file etc.</a:t>
            </a:r>
            <a:endParaRPr lang="en-US" sz="16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endParaRPr lang="en-IN" sz="2000" b="1" dirty="0" smtClean="0">
              <a:solidFill>
                <a:srgbClr val="C00000"/>
              </a:solidFill>
            </a:endParaRPr>
          </a:p>
          <a:p>
            <a:pPr lvl="1"/>
            <a:endParaRPr lang="en-US" sz="15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sz="2400" dirty="0" smtClean="0"/>
              <a:t>Write a program to create the file  </a:t>
            </a:r>
            <a:r>
              <a:rPr lang="en-US" sz="2400" b="1" dirty="0" smtClean="0">
                <a:solidFill>
                  <a:srgbClr val="C00000"/>
                </a:solidFill>
              </a:rPr>
              <a:t>message.txt</a:t>
            </a:r>
            <a:r>
              <a:rPr lang="en-US" sz="2400" dirty="0" smtClean="0"/>
              <a:t> in </a:t>
            </a:r>
            <a:r>
              <a:rPr lang="en-US" sz="2400" b="1" dirty="0" smtClean="0">
                <a:solidFill>
                  <a:srgbClr val="C00000"/>
                </a:solidFill>
              </a:rPr>
              <a:t>d:\ </a:t>
            </a:r>
            <a:r>
              <a:rPr lang="en-US" sz="2400" dirty="0" smtClean="0"/>
              <a:t>of your computer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Now ask the user to continuously type messages and save them in the file line by line.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Stop when the user strikes an ENTER key on a new line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Finally display </a:t>
            </a:r>
            <a:r>
              <a:rPr lang="en-US" sz="2400" b="1" dirty="0" smtClean="0">
                <a:solidFill>
                  <a:srgbClr val="7030A0"/>
                </a:solidFill>
              </a:rPr>
              <a:t>how many lines </a:t>
            </a:r>
            <a:r>
              <a:rPr lang="en-US" sz="2400" dirty="0" smtClean="0"/>
              <a:t>were written in the file.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Now read and display the contents of the file line by line.</a:t>
            </a: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Finally also display total number of lines read from the file.</a:t>
            </a:r>
          </a:p>
          <a:p>
            <a:pPr fontAlgn="base">
              <a:buNone/>
            </a:pPr>
            <a:endParaRPr lang="en-US" sz="2400" dirty="0" smtClean="0"/>
          </a:p>
          <a:p>
            <a:pPr fontAlgn="base"/>
            <a:r>
              <a:rPr lang="en-US" sz="2400" dirty="0" smtClean="0"/>
              <a:t>Also properly handle every possible exception the code can throw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5" descr="inhdemo8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70843" y="1428736"/>
            <a:ext cx="8802314" cy="528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try: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</a:t>
            </a:r>
            <a:r>
              <a:rPr lang="en-IN" sz="1500" b="1" dirty="0" err="1" smtClean="0">
                <a:solidFill>
                  <a:srgbClr val="C00000"/>
                </a:solidFill>
              </a:rPr>
              <a:t>fobj</a:t>
            </a:r>
            <a:r>
              <a:rPr lang="en-IN" sz="1500" b="1" dirty="0" smtClean="0">
                <a:solidFill>
                  <a:srgbClr val="C00000"/>
                </a:solidFill>
              </a:rPr>
              <a:t>=open("d:\\</a:t>
            </a:r>
            <a:r>
              <a:rPr lang="en-IN" sz="1500" b="1" dirty="0" err="1" smtClean="0">
                <a:solidFill>
                  <a:srgbClr val="C00000"/>
                </a:solidFill>
              </a:rPr>
              <a:t>message.txt","w</a:t>
            </a:r>
            <a:r>
              <a:rPr lang="en-IN" sz="1500" b="1" dirty="0" smtClean="0">
                <a:solidFill>
                  <a:srgbClr val="C00000"/>
                </a:solidFill>
              </a:rPr>
              <a:t>+")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text=input("Type your message and to stop just press ENTER on a newline\n")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lines=0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while True: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if text=="":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	break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lines+=1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err="1" smtClean="0">
                <a:solidFill>
                  <a:srgbClr val="C00000"/>
                </a:solidFill>
              </a:rPr>
              <a:t>fobj.write</a:t>
            </a:r>
            <a:r>
              <a:rPr lang="en-IN" sz="1500" b="1" dirty="0" smtClean="0">
                <a:solidFill>
                  <a:srgbClr val="C00000"/>
                </a:solidFill>
              </a:rPr>
              <a:t>(text+"\n")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text=input()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print("File saved successfully!")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print("Total lines written are :",lines)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print("Press any key to read the data:")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input()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</a:t>
            </a:r>
            <a:r>
              <a:rPr lang="en-IN" sz="1500" b="1" dirty="0" err="1" smtClean="0">
                <a:solidFill>
                  <a:srgbClr val="002060"/>
                </a:solidFill>
              </a:rPr>
              <a:t>fobj.seek</a:t>
            </a:r>
            <a:r>
              <a:rPr lang="en-IN" sz="1500" b="1" dirty="0" smtClean="0">
                <a:solidFill>
                  <a:srgbClr val="002060"/>
                </a:solidFill>
              </a:rPr>
              <a:t>(0)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</a:t>
            </a:r>
            <a:r>
              <a:rPr lang="en-IN" sz="1500" b="1" dirty="0" smtClean="0">
                <a:solidFill>
                  <a:srgbClr val="C00000"/>
                </a:solidFill>
              </a:rPr>
              <a:t>lines=0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while True: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text=</a:t>
            </a:r>
            <a:r>
              <a:rPr lang="en-IN" sz="1500" b="1" dirty="0" err="1" smtClean="0">
                <a:solidFill>
                  <a:srgbClr val="C00000"/>
                </a:solidFill>
              </a:rPr>
              <a:t>fobj.readline</a:t>
            </a:r>
            <a:r>
              <a:rPr lang="en-IN" sz="15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if text=="":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	break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lines+=1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print(</a:t>
            </a:r>
            <a:r>
              <a:rPr lang="en-IN" sz="1500" b="1" dirty="0" err="1" smtClean="0">
                <a:solidFill>
                  <a:srgbClr val="C00000"/>
                </a:solidFill>
              </a:rPr>
              <a:t>text,end</a:t>
            </a:r>
            <a:r>
              <a:rPr lang="en-IN" sz="1500" b="1" dirty="0" smtClean="0">
                <a:solidFill>
                  <a:srgbClr val="C00000"/>
                </a:solidFill>
              </a:rPr>
              <a:t>="")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print("Total lines read are :",lines)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except </a:t>
            </a:r>
            <a:r>
              <a:rPr lang="en-IN" sz="1500" b="1" dirty="0" err="1" smtClean="0">
                <a:solidFill>
                  <a:srgbClr val="002060"/>
                </a:solidFill>
              </a:rPr>
              <a:t>FileNotFoundError</a:t>
            </a:r>
            <a:r>
              <a:rPr lang="en-IN" sz="1500" b="1" dirty="0" smtClean="0">
                <a:solidFill>
                  <a:srgbClr val="002060"/>
                </a:solidFill>
              </a:rPr>
              <a:t> as ex1: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</a:t>
            </a:r>
            <a:r>
              <a:rPr lang="en-IN" sz="1500" b="1" dirty="0" smtClean="0">
                <a:solidFill>
                  <a:srgbClr val="C00000"/>
                </a:solidFill>
              </a:rPr>
              <a:t>print("Could not open the file: ",ex1)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except </a:t>
            </a:r>
            <a:r>
              <a:rPr lang="en-IN" sz="1500" b="1" dirty="0" err="1" smtClean="0">
                <a:solidFill>
                  <a:srgbClr val="002060"/>
                </a:solidFill>
              </a:rPr>
              <a:t>OSError</a:t>
            </a:r>
            <a:r>
              <a:rPr lang="en-IN" sz="1500" b="1" dirty="0" smtClean="0">
                <a:solidFill>
                  <a:srgbClr val="002060"/>
                </a:solidFill>
              </a:rPr>
              <a:t> as ex2: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</a:t>
            </a:r>
            <a:r>
              <a:rPr lang="en-IN" sz="1500" b="1" dirty="0" smtClean="0">
                <a:solidFill>
                  <a:srgbClr val="C00000"/>
                </a:solidFill>
              </a:rPr>
              <a:t>print("Error in file I/O: ",ex2)</a:t>
            </a:r>
          </a:p>
          <a:p>
            <a:pPr fontAlgn="base">
              <a:buNone/>
            </a:pPr>
            <a:endParaRPr lang="en-IN" sz="15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finally: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</a:t>
            </a:r>
            <a:r>
              <a:rPr lang="en-IN" sz="1500" b="1" dirty="0" smtClean="0">
                <a:solidFill>
                  <a:srgbClr val="C00000"/>
                </a:solidFill>
              </a:rPr>
              <a:t>if '</a:t>
            </a:r>
            <a:r>
              <a:rPr lang="en-IN" sz="1500" b="1" dirty="0" err="1" smtClean="0">
                <a:solidFill>
                  <a:srgbClr val="C00000"/>
                </a:solidFill>
              </a:rPr>
              <a:t>fobj</a:t>
            </a:r>
            <a:r>
              <a:rPr lang="en-IN" sz="1500" b="1" dirty="0" smtClean="0">
                <a:solidFill>
                  <a:srgbClr val="C00000"/>
                </a:solidFill>
              </a:rPr>
              <a:t>' in </a:t>
            </a:r>
            <a:r>
              <a:rPr lang="en-IN" sz="1500" b="1" dirty="0" err="1" smtClean="0">
                <a:solidFill>
                  <a:srgbClr val="C00000"/>
                </a:solidFill>
              </a:rPr>
              <a:t>globals</a:t>
            </a:r>
            <a:r>
              <a:rPr lang="en-IN" sz="1500" b="1" dirty="0" smtClean="0">
                <a:solidFill>
                  <a:srgbClr val="C00000"/>
                </a:solidFill>
              </a:rPr>
              <a:t>():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err="1" smtClean="0">
                <a:solidFill>
                  <a:srgbClr val="C00000"/>
                </a:solidFill>
              </a:rPr>
              <a:t>fobj.close</a:t>
            </a:r>
            <a:r>
              <a:rPr lang="en-IN" sz="15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print("File closed successfully")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Appending Data In a File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IN" sz="2400" dirty="0" smtClean="0"/>
              <a:t>We can use </a:t>
            </a:r>
            <a:r>
              <a:rPr lang="en-IN" sz="2400" b="1" dirty="0" smtClean="0">
                <a:solidFill>
                  <a:srgbClr val="C00000"/>
                </a:solidFill>
              </a:rPr>
              <a:t>"a"</a:t>
            </a:r>
            <a:r>
              <a:rPr lang="en-IN" sz="2400" dirty="0" smtClean="0"/>
              <a:t> mode to </a:t>
            </a:r>
            <a:r>
              <a:rPr lang="en-IN" sz="2400" b="1" dirty="0" smtClean="0">
                <a:solidFill>
                  <a:srgbClr val="C00000"/>
                </a:solidFill>
              </a:rPr>
              <a:t>append </a:t>
            </a:r>
            <a:r>
              <a:rPr lang="en-IN" sz="2400" dirty="0" smtClean="0"/>
              <a:t>data to end of the </a:t>
            </a:r>
            <a:r>
              <a:rPr lang="en-IN" sz="2400" b="1" dirty="0" smtClean="0">
                <a:solidFill>
                  <a:srgbClr val="C00000"/>
                </a:solidFill>
              </a:rPr>
              <a:t>file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When we open the file in </a:t>
            </a:r>
            <a:r>
              <a:rPr lang="en-US" sz="2400" b="1" dirty="0" smtClean="0">
                <a:solidFill>
                  <a:srgbClr val="C00000"/>
                </a:solidFill>
              </a:rPr>
              <a:t>“a”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C00000"/>
                </a:solidFill>
              </a:rPr>
              <a:t>“a+” </a:t>
            </a:r>
            <a:r>
              <a:rPr lang="en-US" sz="2400" dirty="0" smtClean="0"/>
              <a:t>mode , the internal </a:t>
            </a:r>
            <a:r>
              <a:rPr lang="en-US" sz="2400" b="1" dirty="0" smtClean="0">
                <a:solidFill>
                  <a:srgbClr val="C00000"/>
                </a:solidFill>
              </a:rPr>
              <a:t>file pointer </a:t>
            </a:r>
            <a:r>
              <a:rPr lang="en-US" sz="2400" dirty="0" smtClean="0"/>
              <a:t>is placed </a:t>
            </a:r>
            <a:r>
              <a:rPr lang="en-US" sz="2400" b="1" dirty="0" smtClean="0">
                <a:solidFill>
                  <a:srgbClr val="C00000"/>
                </a:solidFill>
              </a:rPr>
              <a:t>at the end </a:t>
            </a:r>
            <a:r>
              <a:rPr lang="en-US" sz="2400" dirty="0" smtClean="0"/>
              <a:t>while </a:t>
            </a:r>
            <a:r>
              <a:rPr lang="en-US" sz="2400" b="1" dirty="0" smtClean="0">
                <a:solidFill>
                  <a:srgbClr val="C00000"/>
                </a:solidFill>
              </a:rPr>
              <a:t>writing</a:t>
            </a:r>
            <a:r>
              <a:rPr lang="en-US" sz="2400" dirty="0" smtClean="0"/>
              <a:t> the new data.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Thus , the new text we write </a:t>
            </a:r>
            <a:r>
              <a:rPr lang="en-US" sz="2400" b="1" dirty="0" smtClean="0">
                <a:solidFill>
                  <a:srgbClr val="C00000"/>
                </a:solidFill>
              </a:rPr>
              <a:t>does not overwrite </a:t>
            </a:r>
            <a:r>
              <a:rPr lang="en-US" sz="2400" dirty="0" smtClean="0"/>
              <a:t>the previous contents of the file.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Moreover if the file is </a:t>
            </a:r>
            <a:r>
              <a:rPr lang="en-US" sz="2400" b="1" dirty="0" smtClean="0">
                <a:solidFill>
                  <a:srgbClr val="C00000"/>
                </a:solidFill>
              </a:rPr>
              <a:t>not present </a:t>
            </a:r>
            <a:r>
              <a:rPr lang="en-US" sz="2400" dirty="0" smtClean="0"/>
              <a:t>it gets </a:t>
            </a:r>
            <a:r>
              <a:rPr lang="en-US" sz="2400" b="1" dirty="0" smtClean="0">
                <a:solidFill>
                  <a:srgbClr val="C00000"/>
                </a:solidFill>
              </a:rPr>
              <a:t>created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14687</TotalTime>
  <Words>199</Words>
  <Application>Microsoft Office PowerPoint</Application>
  <PresentationFormat>On-screen Show (4:3)</PresentationFormat>
  <Paragraphs>186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Civic</vt:lpstr>
      <vt:lpstr>Slide 1</vt:lpstr>
      <vt:lpstr>Today’s Agenda</vt:lpstr>
      <vt:lpstr>The seek( ) Method</vt:lpstr>
      <vt:lpstr>seek( ) Examples</vt:lpstr>
      <vt:lpstr>Exercise</vt:lpstr>
      <vt:lpstr>Sample Output</vt:lpstr>
      <vt:lpstr>Solution</vt:lpstr>
      <vt:lpstr>Solution</vt:lpstr>
      <vt:lpstr> Appending Data In a File</vt:lpstr>
      <vt:lpstr> Example</vt:lpstr>
      <vt:lpstr> Example</vt:lpstr>
      <vt:lpstr> Using with Statement</vt:lpstr>
      <vt:lpstr> Important Points About with Statement</vt:lpstr>
      <vt:lpstr> Example</vt:lpstr>
      <vt:lpstr>Sample 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1794</cp:revision>
  <dcterms:created xsi:type="dcterms:W3CDTF">2015-12-21T13:46:48Z</dcterms:created>
  <dcterms:modified xsi:type="dcterms:W3CDTF">2020-05-14T08:53:22Z</dcterms:modified>
</cp:coreProperties>
</file>