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1355" r:id="rId4"/>
    <p:sldId id="1470" r:id="rId5"/>
    <p:sldId id="1449" r:id="rId6"/>
    <p:sldId id="1450" r:id="rId7"/>
    <p:sldId id="1451" r:id="rId8"/>
    <p:sldId id="1453" r:id="rId9"/>
    <p:sldId id="1452" r:id="rId10"/>
    <p:sldId id="1454" r:id="rId11"/>
    <p:sldId id="1455" r:id="rId12"/>
    <p:sldId id="1456" r:id="rId13"/>
    <p:sldId id="1457" r:id="rId14"/>
    <p:sldId id="1458" r:id="rId15"/>
    <p:sldId id="1461" r:id="rId16"/>
    <p:sldId id="1459" r:id="rId17"/>
    <p:sldId id="1462" r:id="rId18"/>
    <p:sldId id="1465" r:id="rId19"/>
    <p:sldId id="1463" r:id="rId20"/>
    <p:sldId id="1466" r:id="rId21"/>
    <p:sldId id="1467" r:id="rId22"/>
    <p:sldId id="1468" r:id="rId23"/>
    <p:sldId id="1469" r:id="rId24"/>
    <p:sldId id="1471" r:id="rId25"/>
    <p:sldId id="1472" r:id="rId26"/>
    <p:sldId id="1473" r:id="rId27"/>
    <p:sldId id="1474" r:id="rId28"/>
    <p:sldId id="1475" r:id="rId29"/>
    <p:sldId id="1476" r:id="rId30"/>
    <p:sldId id="1477" r:id="rId31"/>
    <p:sldId id="1478" r:id="rId32"/>
    <p:sldId id="1479" r:id="rId33"/>
    <p:sldId id="1480" r:id="rId34"/>
    <p:sldId id="148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</a:t>
            </a:r>
            <a:r>
              <a:rPr lang="en-US" sz="4400" dirty="0" smtClean="0">
                <a:solidFill>
                  <a:srgbClr val="FF0000"/>
                </a:solidFill>
              </a:rPr>
              <a:t>54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Second Way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(Using aliasing)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the previous example we had to prefix the name of the module called </a:t>
            </a:r>
            <a:r>
              <a:rPr lang="en-US" sz="2400" b="1" dirty="0" smtClean="0">
                <a:solidFill>
                  <a:srgbClr val="C00000"/>
                </a:solidFill>
              </a:rPr>
              <a:t>welcome</a:t>
            </a:r>
            <a:r>
              <a:rPr lang="en-US" sz="2400" dirty="0" smtClean="0"/>
              <a:t> before the name of it’s function </a:t>
            </a:r>
            <a:r>
              <a:rPr lang="en-US" sz="2400" b="1" dirty="0" smtClean="0">
                <a:solidFill>
                  <a:srgbClr val="C00000"/>
                </a:solidFill>
              </a:rPr>
              <a:t>greet()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/>
              <a:t>In order to shorten this syntax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allows us to </a:t>
            </a:r>
            <a:r>
              <a:rPr lang="en-US" sz="2400" b="1" dirty="0" smtClean="0">
                <a:solidFill>
                  <a:srgbClr val="7030A0"/>
                </a:solidFill>
              </a:rPr>
              <a:t>alias </a:t>
            </a:r>
            <a:r>
              <a:rPr lang="en-US" sz="2400" dirty="0" smtClean="0"/>
              <a:t>the module name using the keyword </a:t>
            </a:r>
            <a:r>
              <a:rPr lang="en-US" sz="2400" b="1" dirty="0" smtClean="0">
                <a:solidFill>
                  <a:srgbClr val="C00000"/>
                </a:solidFill>
              </a:rPr>
              <a:t>as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import &lt;</a:t>
            </a:r>
            <a:r>
              <a:rPr lang="en-US" sz="2000" b="1" dirty="0" err="1" smtClean="0">
                <a:solidFill>
                  <a:srgbClr val="002060"/>
                </a:solidFill>
              </a:rPr>
              <a:t>module_name</a:t>
            </a:r>
            <a:r>
              <a:rPr lang="en-US" sz="2000" b="1" dirty="0" smtClean="0">
                <a:solidFill>
                  <a:srgbClr val="002060"/>
                </a:solidFill>
              </a:rPr>
              <a:t>&gt; as &lt;</a:t>
            </a:r>
            <a:r>
              <a:rPr lang="en-US" sz="2000" b="1" dirty="0" err="1" smtClean="0">
                <a:solidFill>
                  <a:srgbClr val="002060"/>
                </a:solidFill>
              </a:rPr>
              <a:t>new_name</a:t>
            </a:r>
            <a:r>
              <a:rPr lang="en-US" sz="2000" b="1" dirty="0" smtClean="0">
                <a:solidFill>
                  <a:srgbClr val="002060"/>
                </a:solidFill>
              </a:rPr>
              <a:t>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Second Way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(Using aliasing)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r>
              <a:rPr lang="en-US" sz="2400" b="1" u="sng" dirty="0" smtClean="0"/>
              <a:t>Run: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python test.py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What is your </a:t>
            </a:r>
            <a:r>
              <a:rPr lang="en-IN" sz="2000" dirty="0" err="1" smtClean="0">
                <a:solidFill>
                  <a:srgbClr val="002060"/>
                </a:solidFill>
              </a:rPr>
              <a:t>name?Sachin</a:t>
            </a:r>
            <a:endParaRPr lang="en-IN" sz="20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Good Morning  </a:t>
            </a:r>
            <a:r>
              <a:rPr lang="en-IN" sz="2000" dirty="0" err="1" smtClean="0">
                <a:solidFill>
                  <a:srgbClr val="002060"/>
                </a:solidFill>
              </a:rPr>
              <a:t>Sachin</a:t>
            </a:r>
            <a:r>
              <a:rPr lang="en-IN" sz="2000" dirty="0" smtClean="0">
                <a:solidFill>
                  <a:srgbClr val="002060"/>
                </a:solidFill>
              </a:rPr>
              <a:t> !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4282" y="2000240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4282" y="2000240"/>
            <a:ext cx="3850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import welcome as w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name=input("What is your name?")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w.greet</a:t>
            </a:r>
            <a:r>
              <a:rPr lang="en-IN" b="1" dirty="0" smtClean="0">
                <a:solidFill>
                  <a:srgbClr val="7030A0"/>
                </a:solidFill>
              </a:rPr>
              <a:t>(name)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5918" y="164305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test.py</a:t>
            </a:r>
            <a:endParaRPr lang="en-I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r>
              <a:rPr lang="en-US" sz="2400" b="1" u="sng" dirty="0" smtClean="0"/>
              <a:t>Run: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python test.py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What is your </a:t>
            </a:r>
            <a:r>
              <a:rPr lang="en-IN" sz="2000" dirty="0" err="1" smtClean="0">
                <a:solidFill>
                  <a:srgbClr val="002060"/>
                </a:solidFill>
              </a:rPr>
              <a:t>name?Sachin</a:t>
            </a:r>
            <a:endParaRPr lang="en-IN" sz="20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FF0000"/>
                </a:solidFill>
              </a:rPr>
              <a:t>NameError</a:t>
            </a:r>
            <a:r>
              <a:rPr lang="en-IN" sz="2000" b="1" dirty="0" smtClean="0">
                <a:solidFill>
                  <a:srgbClr val="FF0000"/>
                </a:solidFill>
              </a:rPr>
              <a:t>: name 'welcome' is not defined</a:t>
            </a:r>
          </a:p>
          <a:p>
            <a:pPr>
              <a:buNone/>
            </a:pPr>
            <a:endParaRPr lang="en-IN" sz="2000" b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4282" y="2000240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4282" y="2000240"/>
            <a:ext cx="3850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import welcome as w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name=input("What is your name?")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welcome.greet</a:t>
            </a:r>
            <a:r>
              <a:rPr lang="en-IN" b="1" dirty="0" smtClean="0">
                <a:solidFill>
                  <a:srgbClr val="7030A0"/>
                </a:solidFill>
              </a:rPr>
              <a:t>(name)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5918" y="164305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test.py</a:t>
            </a:r>
            <a:endParaRPr lang="en-I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r>
              <a:rPr lang="en-US" sz="2400" b="1" u="sng" dirty="0" smtClean="0"/>
              <a:t>Run: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python test.py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What is your </a:t>
            </a:r>
            <a:r>
              <a:rPr lang="en-IN" sz="2000" dirty="0" err="1" smtClean="0">
                <a:solidFill>
                  <a:srgbClr val="002060"/>
                </a:solidFill>
              </a:rPr>
              <a:t>name?Sachin</a:t>
            </a:r>
            <a:endParaRPr lang="en-IN" sz="20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Good Morning </a:t>
            </a:r>
            <a:r>
              <a:rPr lang="en-US" sz="2000" dirty="0" err="1" smtClean="0">
                <a:solidFill>
                  <a:srgbClr val="002060"/>
                </a:solidFill>
              </a:rPr>
              <a:t>Sachin</a:t>
            </a:r>
            <a:r>
              <a:rPr lang="en-US" sz="2000" dirty="0" smtClean="0">
                <a:solidFill>
                  <a:srgbClr val="002060"/>
                </a:solidFill>
              </a:rPr>
              <a:t>!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Good Morning </a:t>
            </a:r>
            <a:r>
              <a:rPr lang="en-US" sz="2000" dirty="0" err="1" smtClean="0">
                <a:solidFill>
                  <a:srgbClr val="002060"/>
                </a:solidFill>
              </a:rPr>
              <a:t>Sachin</a:t>
            </a:r>
            <a:r>
              <a:rPr lang="en-US" sz="2000" dirty="0" smtClean="0">
                <a:solidFill>
                  <a:srgbClr val="002060"/>
                </a:solidFill>
              </a:rPr>
              <a:t>!</a:t>
            </a:r>
            <a:endParaRPr lang="en-IN" sz="2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sz="2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4282" y="2000240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4282" y="2000240"/>
            <a:ext cx="38507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import welcome</a:t>
            </a:r>
            <a:endParaRPr lang="en-IN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import welcome as w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name=input("What is your name?")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welcome.greet</a:t>
            </a:r>
            <a:r>
              <a:rPr lang="en-IN" b="1" dirty="0" smtClean="0">
                <a:solidFill>
                  <a:srgbClr val="7030A0"/>
                </a:solidFill>
              </a:rPr>
              <a:t>(name)</a:t>
            </a:r>
          </a:p>
          <a:p>
            <a:r>
              <a:rPr lang="en-IN" b="1" dirty="0" err="1" smtClean="0">
                <a:solidFill>
                  <a:srgbClr val="7030A0"/>
                </a:solidFill>
              </a:rPr>
              <a:t>w.greet</a:t>
            </a:r>
            <a:r>
              <a:rPr lang="en-IN" b="1" dirty="0" smtClean="0">
                <a:solidFill>
                  <a:srgbClr val="7030A0"/>
                </a:solidFill>
              </a:rPr>
              <a:t>(name)</a:t>
            </a:r>
          </a:p>
          <a:p>
            <a:pPr>
              <a:buNone/>
            </a:pPr>
            <a:endParaRPr lang="en-IN" b="1" dirty="0" smtClean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18" y="164305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test.py</a:t>
            </a:r>
            <a:endParaRPr lang="en-I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Third Way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we do not want to prefix the module name at all with any prefix then we must </a:t>
            </a:r>
            <a:r>
              <a:rPr lang="en-IN" sz="2400" b="1" dirty="0" smtClean="0">
                <a:solidFill>
                  <a:srgbClr val="C00000"/>
                </a:solidFill>
              </a:rPr>
              <a:t>import</a:t>
            </a:r>
            <a:r>
              <a:rPr lang="en-IN" sz="2400" dirty="0" smtClean="0"/>
              <a:t> specific members of a </a:t>
            </a:r>
            <a:r>
              <a:rPr lang="en-IN" sz="2400" b="1" dirty="0" smtClean="0">
                <a:solidFill>
                  <a:srgbClr val="C00000"/>
                </a:solidFill>
              </a:rPr>
              <a:t>module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/>
              <a:t>To do this ,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provides us </a:t>
            </a:r>
            <a:r>
              <a:rPr lang="en-US" sz="2400" b="1" dirty="0" smtClean="0">
                <a:solidFill>
                  <a:srgbClr val="C00000"/>
                </a:solidFill>
              </a:rPr>
              <a:t>from </a:t>
            </a:r>
            <a:r>
              <a:rPr lang="en-US" sz="2400" b="1" dirty="0" smtClean="0">
                <a:solidFill>
                  <a:srgbClr val="002060"/>
                </a:solidFill>
              </a:rPr>
              <a:t>keyword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modname</a:t>
            </a:r>
            <a:r>
              <a:rPr lang="en-IN" sz="2000" b="1" dirty="0" smtClean="0">
                <a:solidFill>
                  <a:srgbClr val="002060"/>
                </a:solidFill>
              </a:rPr>
              <a:t> import name1[, name2[, ... </a:t>
            </a:r>
            <a:r>
              <a:rPr lang="en-IN" sz="2000" b="1" dirty="0" err="1" smtClean="0">
                <a:solidFill>
                  <a:srgbClr val="002060"/>
                </a:solidFill>
              </a:rPr>
              <a:t>nameN</a:t>
            </a:r>
            <a:r>
              <a:rPr lang="en-IN" sz="2000" b="1" dirty="0" smtClean="0">
                <a:solidFill>
                  <a:srgbClr val="002060"/>
                </a:solidFill>
              </a:rPr>
              <a:t>]]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Third Way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r>
              <a:rPr lang="en-US" sz="2400" b="1" u="sng" dirty="0" smtClean="0"/>
              <a:t>Run: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python test.py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What is your </a:t>
            </a:r>
            <a:r>
              <a:rPr lang="en-IN" sz="2000" dirty="0" err="1" smtClean="0">
                <a:solidFill>
                  <a:srgbClr val="002060"/>
                </a:solidFill>
              </a:rPr>
              <a:t>name?Sachin</a:t>
            </a:r>
            <a:endParaRPr lang="en-IN" sz="20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Good Morning  </a:t>
            </a:r>
            <a:r>
              <a:rPr lang="en-IN" sz="2000" dirty="0" err="1" smtClean="0">
                <a:solidFill>
                  <a:srgbClr val="002060"/>
                </a:solidFill>
              </a:rPr>
              <a:t>Sachin</a:t>
            </a:r>
            <a:r>
              <a:rPr lang="en-IN" sz="2000" dirty="0" smtClean="0">
                <a:solidFill>
                  <a:srgbClr val="002060"/>
                </a:solidFill>
              </a:rPr>
              <a:t> !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4282" y="2000240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4282" y="2000240"/>
            <a:ext cx="3850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from welcome import greet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name=input("What is your name?")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greet(name)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5918" y="164305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test.py</a:t>
            </a:r>
            <a:endParaRPr lang="en-I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5720" y="2071678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5720" y="2071678"/>
            <a:ext cx="423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def </a:t>
            </a:r>
            <a:r>
              <a:rPr lang="en-IN" dirty="0" smtClean="0">
                <a:solidFill>
                  <a:srgbClr val="C00000"/>
                </a:solidFill>
              </a:rPr>
              <a:t>greet(name):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    print(</a:t>
            </a:r>
            <a:r>
              <a:rPr lang="en-IN" b="1" dirty="0" smtClean="0">
                <a:solidFill>
                  <a:srgbClr val="C00000"/>
                </a:solidFill>
              </a:rPr>
              <a:t>"Good Morning "</a:t>
            </a:r>
            <a:r>
              <a:rPr lang="en-IN" dirty="0" smtClean="0">
                <a:solidFill>
                  <a:srgbClr val="C00000"/>
                </a:solidFill>
              </a:rPr>
              <a:t>,name,</a:t>
            </a:r>
            <a:r>
              <a:rPr lang="en-IN" b="1" dirty="0" smtClean="0">
                <a:solidFill>
                  <a:srgbClr val="C00000"/>
                </a:solidFill>
              </a:rPr>
              <a:t>"!"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  <a:r>
              <a:rPr lang="en-IN" b="1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356" y="17144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m1.py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3438" y="2071678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643438" y="2071678"/>
            <a:ext cx="4156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def </a:t>
            </a:r>
            <a:r>
              <a:rPr lang="en-IN" dirty="0" smtClean="0">
                <a:solidFill>
                  <a:srgbClr val="C00000"/>
                </a:solidFill>
              </a:rPr>
              <a:t>greet(name):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    print(</a:t>
            </a:r>
            <a:r>
              <a:rPr lang="en-IN" b="1" dirty="0" smtClean="0">
                <a:solidFill>
                  <a:srgbClr val="C00000"/>
                </a:solidFill>
              </a:rPr>
              <a:t>"Good Evening "</a:t>
            </a:r>
            <a:r>
              <a:rPr lang="en-IN" dirty="0" smtClean="0">
                <a:solidFill>
                  <a:srgbClr val="C00000"/>
                </a:solidFill>
              </a:rPr>
              <a:t>,name,</a:t>
            </a:r>
            <a:r>
              <a:rPr lang="en-IN" b="1" dirty="0" smtClean="0">
                <a:solidFill>
                  <a:srgbClr val="C00000"/>
                </a:solidFill>
              </a:rPr>
              <a:t>"!"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  <a:r>
              <a:rPr lang="en-IN" b="1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5074" y="171448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m2.py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282" y="4286256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4282" y="428625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b="1" dirty="0" smtClean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5918" y="39290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test.py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4286256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572000" y="4286256"/>
            <a:ext cx="29113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u="sng" dirty="0" smtClean="0"/>
              <a:t>Run: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python test.py</a:t>
            </a:r>
          </a:p>
          <a:p>
            <a:pPr>
              <a:buNone/>
            </a:pPr>
            <a:r>
              <a:rPr lang="en-IN" b="1" u="sng" dirty="0" smtClean="0"/>
              <a:t>Output: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What is your </a:t>
            </a:r>
            <a:r>
              <a:rPr lang="en-IN" dirty="0" err="1" smtClean="0">
                <a:solidFill>
                  <a:srgbClr val="002060"/>
                </a:solidFill>
              </a:rPr>
              <a:t>name?Sachin</a:t>
            </a:r>
            <a:endParaRPr lang="en-IN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Good Evening  </a:t>
            </a:r>
            <a:r>
              <a:rPr lang="en-IN" dirty="0" err="1" smtClean="0">
                <a:solidFill>
                  <a:srgbClr val="002060"/>
                </a:solidFill>
              </a:rPr>
              <a:t>Sachin</a:t>
            </a:r>
            <a:r>
              <a:rPr lang="en-IN" dirty="0" smtClean="0">
                <a:solidFill>
                  <a:srgbClr val="002060"/>
                </a:solidFill>
              </a:rPr>
              <a:t> 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3636" y="392906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Execution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4282" y="4286256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from </a:t>
            </a:r>
            <a:r>
              <a:rPr lang="en-IN" dirty="0" smtClean="0">
                <a:solidFill>
                  <a:srgbClr val="7030A0"/>
                </a:solidFill>
              </a:rPr>
              <a:t>m1 </a:t>
            </a:r>
            <a:r>
              <a:rPr lang="en-IN" b="1" dirty="0" smtClean="0">
                <a:solidFill>
                  <a:srgbClr val="7030A0"/>
                </a:solidFill>
              </a:rPr>
              <a:t>import </a:t>
            </a:r>
            <a:r>
              <a:rPr lang="en-IN" dirty="0" smtClean="0">
                <a:solidFill>
                  <a:srgbClr val="7030A0"/>
                </a:solidFill>
              </a:rPr>
              <a:t>greet</a:t>
            </a:r>
            <a:r>
              <a:rPr lang="en-IN" dirty="0" smtClean="0">
                <a:solidFill>
                  <a:srgbClr val="C00000"/>
                </a:solidFill>
              </a:rPr>
              <a:t/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>from </a:t>
            </a:r>
            <a:r>
              <a:rPr lang="en-IN" dirty="0" smtClean="0">
                <a:solidFill>
                  <a:srgbClr val="C00000"/>
                </a:solidFill>
              </a:rPr>
              <a:t>m2 </a:t>
            </a: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dirty="0" smtClean="0">
                <a:solidFill>
                  <a:srgbClr val="C00000"/>
                </a:solidFill>
              </a:rPr>
              <a:t>greet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name=input(</a:t>
            </a:r>
            <a:r>
              <a:rPr lang="en-IN" b="1" dirty="0" smtClean="0">
                <a:solidFill>
                  <a:srgbClr val="C00000"/>
                </a:solidFill>
              </a:rPr>
              <a:t>"What is your name?"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greet(name)</a:t>
            </a:r>
            <a:endParaRPr lang="en-IN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4" grpId="0"/>
      <p:bldP spid="15" grpId="0" animBg="1"/>
      <p:bldP spid="16" grpId="0" uiExpand="1" build="allAtOnce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5720" y="2071678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5720" y="2071678"/>
            <a:ext cx="423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def </a:t>
            </a:r>
            <a:r>
              <a:rPr lang="en-IN" dirty="0" smtClean="0">
                <a:solidFill>
                  <a:srgbClr val="C00000"/>
                </a:solidFill>
              </a:rPr>
              <a:t>greet(name):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    print(</a:t>
            </a:r>
            <a:r>
              <a:rPr lang="en-IN" b="1" dirty="0" smtClean="0">
                <a:solidFill>
                  <a:srgbClr val="C00000"/>
                </a:solidFill>
              </a:rPr>
              <a:t>"Good Morning "</a:t>
            </a:r>
            <a:r>
              <a:rPr lang="en-IN" dirty="0" smtClean="0">
                <a:solidFill>
                  <a:srgbClr val="C00000"/>
                </a:solidFill>
              </a:rPr>
              <a:t>,name,</a:t>
            </a:r>
            <a:r>
              <a:rPr lang="en-IN" b="1" dirty="0" smtClean="0">
                <a:solidFill>
                  <a:srgbClr val="C00000"/>
                </a:solidFill>
              </a:rPr>
              <a:t>"!"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  <a:r>
              <a:rPr lang="en-IN" b="1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356" y="17144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m1.py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3438" y="2071678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643438" y="2071678"/>
            <a:ext cx="4156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def </a:t>
            </a:r>
            <a:r>
              <a:rPr lang="en-IN" dirty="0" smtClean="0">
                <a:solidFill>
                  <a:srgbClr val="C00000"/>
                </a:solidFill>
              </a:rPr>
              <a:t>greet(name):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    print(</a:t>
            </a:r>
            <a:r>
              <a:rPr lang="en-IN" b="1" dirty="0" smtClean="0">
                <a:solidFill>
                  <a:srgbClr val="C00000"/>
                </a:solidFill>
              </a:rPr>
              <a:t>"Good Evening "</a:t>
            </a:r>
            <a:r>
              <a:rPr lang="en-IN" dirty="0" smtClean="0">
                <a:solidFill>
                  <a:srgbClr val="C00000"/>
                </a:solidFill>
              </a:rPr>
              <a:t>,name,</a:t>
            </a:r>
            <a:r>
              <a:rPr lang="en-IN" b="1" dirty="0" smtClean="0">
                <a:solidFill>
                  <a:srgbClr val="C00000"/>
                </a:solidFill>
              </a:rPr>
              <a:t>"!"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  <a:r>
              <a:rPr lang="en-IN" b="1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5074" y="171448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m2.py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282" y="4286256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4282" y="428625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b="1" dirty="0" smtClean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5918" y="39290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test.py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4286256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572000" y="4286256"/>
            <a:ext cx="39549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u="sng" dirty="0" smtClean="0"/>
              <a:t>Run: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python test.py</a:t>
            </a:r>
          </a:p>
          <a:p>
            <a:pPr>
              <a:buNone/>
            </a:pPr>
            <a:r>
              <a:rPr lang="en-IN" b="1" u="sng" dirty="0" smtClean="0"/>
              <a:t>Output: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What is your </a:t>
            </a:r>
            <a:r>
              <a:rPr lang="en-IN" dirty="0" err="1" smtClean="0">
                <a:solidFill>
                  <a:srgbClr val="002060"/>
                </a:solidFill>
              </a:rPr>
              <a:t>name?Sachin</a:t>
            </a:r>
            <a:endParaRPr lang="en-IN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NameError</a:t>
            </a:r>
            <a:r>
              <a:rPr lang="en-IN" dirty="0" smtClean="0">
                <a:solidFill>
                  <a:srgbClr val="FF0000"/>
                </a:solidFill>
              </a:rPr>
              <a:t>: name 'm1' is not defined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3636" y="392906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Execution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4282" y="4286256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from </a:t>
            </a:r>
            <a:r>
              <a:rPr lang="en-IN" dirty="0" smtClean="0">
                <a:solidFill>
                  <a:srgbClr val="7030A0"/>
                </a:solidFill>
              </a:rPr>
              <a:t>m1 </a:t>
            </a:r>
            <a:r>
              <a:rPr lang="en-IN" b="1" dirty="0" smtClean="0">
                <a:solidFill>
                  <a:srgbClr val="7030A0"/>
                </a:solidFill>
              </a:rPr>
              <a:t>import </a:t>
            </a:r>
            <a:r>
              <a:rPr lang="en-IN" dirty="0" smtClean="0">
                <a:solidFill>
                  <a:srgbClr val="7030A0"/>
                </a:solidFill>
              </a:rPr>
              <a:t>greet</a:t>
            </a:r>
            <a:r>
              <a:rPr lang="en-IN" dirty="0" smtClean="0">
                <a:solidFill>
                  <a:srgbClr val="C00000"/>
                </a:solidFill>
              </a:rPr>
              <a:t/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>from </a:t>
            </a:r>
            <a:r>
              <a:rPr lang="en-IN" dirty="0" smtClean="0">
                <a:solidFill>
                  <a:srgbClr val="C00000"/>
                </a:solidFill>
              </a:rPr>
              <a:t>m2 </a:t>
            </a: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dirty="0" smtClean="0">
                <a:solidFill>
                  <a:srgbClr val="C00000"/>
                </a:solidFill>
              </a:rPr>
              <a:t>greet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name=input(</a:t>
            </a:r>
            <a:r>
              <a:rPr lang="en-IN" b="1" dirty="0" smtClean="0">
                <a:solidFill>
                  <a:srgbClr val="C00000"/>
                </a:solidFill>
              </a:rPr>
              <a:t>"What is your name?"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002060"/>
                </a:solidFill>
              </a:rPr>
              <a:t>m1.greet(name)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4" grpId="0"/>
      <p:bldP spid="15" grpId="0" animBg="1"/>
      <p:bldP spid="16" grpId="0" build="allAtOnce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5720" y="2071678"/>
            <a:ext cx="4429156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5720" y="2071678"/>
            <a:ext cx="44262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def </a:t>
            </a:r>
            <a:r>
              <a:rPr lang="en-IN" dirty="0" smtClean="0">
                <a:solidFill>
                  <a:srgbClr val="C00000"/>
                </a:solidFill>
              </a:rPr>
              <a:t>greet1(name):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    print(</a:t>
            </a:r>
            <a:r>
              <a:rPr lang="en-IN" b="1" dirty="0" smtClean="0">
                <a:solidFill>
                  <a:srgbClr val="C00000"/>
                </a:solidFill>
              </a:rPr>
              <a:t>"Good Morning "</a:t>
            </a:r>
            <a:r>
              <a:rPr lang="en-IN" dirty="0" smtClean="0">
                <a:solidFill>
                  <a:srgbClr val="C00000"/>
                </a:solidFill>
              </a:rPr>
              <a:t>,name,</a:t>
            </a:r>
            <a:r>
              <a:rPr lang="en-IN" b="1" dirty="0" smtClean="0">
                <a:solidFill>
                  <a:srgbClr val="C00000"/>
                </a:solidFill>
              </a:rPr>
              <a:t>"!"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  <a:br>
              <a:rPr lang="en-IN" dirty="0" smtClean="0">
                <a:solidFill>
                  <a:srgbClr val="C00000"/>
                </a:solidFill>
              </a:rPr>
            </a:b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def </a:t>
            </a:r>
            <a:r>
              <a:rPr lang="en-IN" dirty="0" smtClean="0">
                <a:solidFill>
                  <a:srgbClr val="C00000"/>
                </a:solidFill>
              </a:rPr>
              <a:t>greet2(name):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    print(</a:t>
            </a:r>
            <a:r>
              <a:rPr lang="en-IN" b="1" dirty="0" smtClean="0">
                <a:solidFill>
                  <a:srgbClr val="C00000"/>
                </a:solidFill>
              </a:rPr>
              <a:t>"Good Afternoon "</a:t>
            </a:r>
            <a:r>
              <a:rPr lang="en-IN" dirty="0" smtClean="0">
                <a:solidFill>
                  <a:srgbClr val="C00000"/>
                </a:solidFill>
              </a:rPr>
              <a:t>, name, </a:t>
            </a:r>
            <a:r>
              <a:rPr lang="en-IN" b="1" dirty="0" smtClean="0">
                <a:solidFill>
                  <a:srgbClr val="C00000"/>
                </a:solidFill>
              </a:rPr>
              <a:t>"!"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  <a:endParaRPr lang="en-IN" b="1" dirty="0" smtClean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7356" y="1714488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welcome.py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282" y="4286256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4282" y="428625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b="1" dirty="0" smtClean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5918" y="39290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test.py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4286256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572000" y="4286256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600" b="1" u="sng" dirty="0" smtClean="0"/>
              <a:t>Run:</a:t>
            </a:r>
          </a:p>
          <a:p>
            <a:pPr>
              <a:buNone/>
            </a:pPr>
            <a:r>
              <a:rPr lang="en-IN" sz="1600" dirty="0" smtClean="0">
                <a:solidFill>
                  <a:srgbClr val="002060"/>
                </a:solidFill>
              </a:rPr>
              <a:t>python test.py</a:t>
            </a:r>
          </a:p>
          <a:p>
            <a:pPr>
              <a:buNone/>
            </a:pPr>
            <a:r>
              <a:rPr lang="en-IN" sz="1600" b="1" u="sng" dirty="0" smtClean="0"/>
              <a:t>Output:</a:t>
            </a:r>
          </a:p>
          <a:p>
            <a:pPr>
              <a:buNone/>
            </a:pPr>
            <a:r>
              <a:rPr lang="en-IN" sz="1600" dirty="0" smtClean="0">
                <a:solidFill>
                  <a:srgbClr val="002060"/>
                </a:solidFill>
              </a:rPr>
              <a:t>What is your </a:t>
            </a:r>
            <a:r>
              <a:rPr lang="en-IN" sz="1600" dirty="0" err="1" smtClean="0">
                <a:solidFill>
                  <a:srgbClr val="002060"/>
                </a:solidFill>
              </a:rPr>
              <a:t>name?Sachin</a:t>
            </a:r>
            <a:endParaRPr lang="en-IN" sz="16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600" dirty="0" smtClean="0">
                <a:solidFill>
                  <a:srgbClr val="002060"/>
                </a:solidFill>
              </a:rPr>
              <a:t>Good Morning  </a:t>
            </a:r>
            <a:r>
              <a:rPr lang="en-IN" sz="1600" dirty="0" err="1" smtClean="0">
                <a:solidFill>
                  <a:srgbClr val="002060"/>
                </a:solidFill>
              </a:rPr>
              <a:t>Sachin</a:t>
            </a:r>
            <a:r>
              <a:rPr lang="en-IN" sz="1600" dirty="0" smtClean="0">
                <a:solidFill>
                  <a:srgbClr val="002060"/>
                </a:solidFill>
              </a:rPr>
              <a:t> !</a:t>
            </a:r>
          </a:p>
          <a:p>
            <a:pPr>
              <a:buNone/>
            </a:pPr>
            <a:r>
              <a:rPr lang="en-IN" sz="1600" dirty="0" err="1" smtClean="0">
                <a:solidFill>
                  <a:srgbClr val="FF0000"/>
                </a:solidFill>
              </a:rPr>
              <a:t>NameError</a:t>
            </a:r>
            <a:r>
              <a:rPr lang="en-IN" sz="1600" dirty="0" smtClean="0">
                <a:solidFill>
                  <a:srgbClr val="FF0000"/>
                </a:solidFill>
              </a:rPr>
              <a:t>: name ‘greet2' is not defined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3636" y="392906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Execution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4282" y="4286256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from </a:t>
            </a:r>
            <a:r>
              <a:rPr lang="en-IN" dirty="0" smtClean="0">
                <a:solidFill>
                  <a:srgbClr val="7030A0"/>
                </a:solidFill>
              </a:rPr>
              <a:t>welcome </a:t>
            </a:r>
            <a:r>
              <a:rPr lang="en-IN" b="1" dirty="0" smtClean="0">
                <a:solidFill>
                  <a:srgbClr val="7030A0"/>
                </a:solidFill>
              </a:rPr>
              <a:t>import </a:t>
            </a:r>
            <a:r>
              <a:rPr lang="en-IN" dirty="0" smtClean="0">
                <a:solidFill>
                  <a:srgbClr val="7030A0"/>
                </a:solidFill>
              </a:rPr>
              <a:t>greet1</a:t>
            </a:r>
            <a:r>
              <a:rPr lang="en-IN" dirty="0" smtClean="0">
                <a:solidFill>
                  <a:srgbClr val="C00000"/>
                </a:solidFill>
              </a:rPr>
              <a:t/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name=input(</a:t>
            </a:r>
            <a:r>
              <a:rPr lang="en-IN" b="1" dirty="0" smtClean="0">
                <a:solidFill>
                  <a:srgbClr val="C00000"/>
                </a:solidFill>
              </a:rPr>
              <a:t>"What is your name?"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>greet1(name)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greet2(name)</a:t>
            </a:r>
            <a:endParaRPr lang="en-IN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2" grpId="0" animBg="1"/>
      <p:bldP spid="14" grpId="0"/>
      <p:bldP spid="15" grpId="0" animBg="1"/>
      <p:bldP spid="16" grpId="0" build="allAtOnce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Fourth Way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It is also possible to </a:t>
            </a:r>
            <a:r>
              <a:rPr lang="en-IN" sz="2400" b="1" dirty="0" smtClean="0">
                <a:solidFill>
                  <a:srgbClr val="7030A0"/>
                </a:solidFill>
              </a:rPr>
              <a:t>import all names </a:t>
            </a:r>
            <a:r>
              <a:rPr lang="en-IN" sz="2400" dirty="0" smtClean="0"/>
              <a:t>from a </a:t>
            </a:r>
            <a:r>
              <a:rPr lang="en-IN" sz="2400" b="1" dirty="0" smtClean="0">
                <a:solidFill>
                  <a:srgbClr val="7030A0"/>
                </a:solidFill>
              </a:rPr>
              <a:t>module </a:t>
            </a:r>
            <a:r>
              <a:rPr lang="en-IN" sz="2400" dirty="0" smtClean="0"/>
              <a:t>into the current file by using the </a:t>
            </a:r>
            <a:r>
              <a:rPr lang="en-IN" sz="2400" b="1" dirty="0" smtClean="0">
                <a:solidFill>
                  <a:srgbClr val="7030A0"/>
                </a:solidFill>
              </a:rPr>
              <a:t>wildcard character *</a:t>
            </a: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from </a:t>
            </a:r>
            <a:r>
              <a:rPr lang="en-IN" sz="1900" b="1" dirty="0" err="1" smtClean="0">
                <a:solidFill>
                  <a:srgbClr val="002060"/>
                </a:solidFill>
              </a:rPr>
              <a:t>modname</a:t>
            </a:r>
            <a:r>
              <a:rPr lang="en-IN" sz="1900" b="1" dirty="0" smtClean="0">
                <a:solidFill>
                  <a:srgbClr val="002060"/>
                </a:solidFill>
              </a:rPr>
              <a:t> import *</a:t>
            </a:r>
          </a:p>
          <a:p>
            <a:pPr lvl="1"/>
            <a:endParaRPr lang="en-US" sz="1900" b="1" u="sng" dirty="0" smtClean="0"/>
          </a:p>
          <a:p>
            <a:endParaRPr lang="en-US" sz="2400" b="1" u="sng" dirty="0" smtClean="0"/>
          </a:p>
          <a:p>
            <a:r>
              <a:rPr lang="en-IN" sz="2400" dirty="0" smtClean="0"/>
              <a:t>This allows us to use all the items from a </a:t>
            </a:r>
            <a:r>
              <a:rPr lang="en-IN" sz="2400" b="1" dirty="0" smtClean="0">
                <a:solidFill>
                  <a:srgbClr val="7030A0"/>
                </a:solidFill>
              </a:rPr>
              <a:t>module</a:t>
            </a:r>
            <a:r>
              <a:rPr lang="en-IN" sz="2400" dirty="0" smtClean="0"/>
              <a:t> into the </a:t>
            </a:r>
            <a:r>
              <a:rPr lang="en-IN" sz="2400" b="1" dirty="0" smtClean="0">
                <a:solidFill>
                  <a:srgbClr val="7030A0"/>
                </a:solidFill>
              </a:rPr>
              <a:t>current file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Modules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a module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Different ways of importing module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concept of the variable </a:t>
            </a:r>
            <a:r>
              <a:rPr lang="en-US" b="1" dirty="0" smtClean="0">
                <a:solidFill>
                  <a:srgbClr val="C00000"/>
                </a:solidFill>
              </a:rPr>
              <a:t>__name__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Fourth Way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5720" y="2071678"/>
            <a:ext cx="4429156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5720" y="2071678"/>
            <a:ext cx="44262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def </a:t>
            </a:r>
            <a:r>
              <a:rPr lang="en-IN" dirty="0" smtClean="0">
                <a:solidFill>
                  <a:srgbClr val="C00000"/>
                </a:solidFill>
              </a:rPr>
              <a:t>greet1(name):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    print(</a:t>
            </a:r>
            <a:r>
              <a:rPr lang="en-IN" b="1" dirty="0" smtClean="0">
                <a:solidFill>
                  <a:srgbClr val="C00000"/>
                </a:solidFill>
              </a:rPr>
              <a:t>"Good Morning "</a:t>
            </a:r>
            <a:r>
              <a:rPr lang="en-IN" dirty="0" smtClean="0">
                <a:solidFill>
                  <a:srgbClr val="C00000"/>
                </a:solidFill>
              </a:rPr>
              <a:t>,name,</a:t>
            </a:r>
            <a:r>
              <a:rPr lang="en-IN" b="1" dirty="0" smtClean="0">
                <a:solidFill>
                  <a:srgbClr val="C00000"/>
                </a:solidFill>
              </a:rPr>
              <a:t>"!"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  <a:br>
              <a:rPr lang="en-IN" dirty="0" smtClean="0">
                <a:solidFill>
                  <a:srgbClr val="C00000"/>
                </a:solidFill>
              </a:rPr>
            </a:b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def </a:t>
            </a:r>
            <a:r>
              <a:rPr lang="en-IN" dirty="0" smtClean="0">
                <a:solidFill>
                  <a:srgbClr val="C00000"/>
                </a:solidFill>
              </a:rPr>
              <a:t>greet2(name):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    print(</a:t>
            </a:r>
            <a:r>
              <a:rPr lang="en-IN" b="1" dirty="0" smtClean="0">
                <a:solidFill>
                  <a:srgbClr val="C00000"/>
                </a:solidFill>
              </a:rPr>
              <a:t>"Good Afternoon "</a:t>
            </a:r>
            <a:r>
              <a:rPr lang="en-IN" dirty="0" smtClean="0">
                <a:solidFill>
                  <a:srgbClr val="C00000"/>
                </a:solidFill>
              </a:rPr>
              <a:t>, name, </a:t>
            </a:r>
            <a:r>
              <a:rPr lang="en-IN" b="1" dirty="0" smtClean="0">
                <a:solidFill>
                  <a:srgbClr val="C00000"/>
                </a:solidFill>
              </a:rPr>
              <a:t>"!"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  <a:endParaRPr lang="en-IN" b="1" dirty="0" smtClean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7356" y="1714488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welcome.py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282" y="4286256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4282" y="428625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b="1" dirty="0" smtClean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5918" y="39290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test.py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4286256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572000" y="4286256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600" b="1" u="sng" dirty="0" smtClean="0"/>
              <a:t>Run:</a:t>
            </a:r>
          </a:p>
          <a:p>
            <a:pPr>
              <a:buNone/>
            </a:pPr>
            <a:r>
              <a:rPr lang="en-IN" sz="1600" dirty="0" smtClean="0">
                <a:solidFill>
                  <a:srgbClr val="002060"/>
                </a:solidFill>
              </a:rPr>
              <a:t>python test.py</a:t>
            </a:r>
          </a:p>
          <a:p>
            <a:pPr>
              <a:buNone/>
            </a:pPr>
            <a:r>
              <a:rPr lang="en-IN" sz="1600" b="1" u="sng" dirty="0" smtClean="0"/>
              <a:t>Output:</a:t>
            </a:r>
          </a:p>
          <a:p>
            <a:pPr>
              <a:buNone/>
            </a:pPr>
            <a:r>
              <a:rPr lang="en-IN" sz="1600" dirty="0" smtClean="0">
                <a:solidFill>
                  <a:srgbClr val="002060"/>
                </a:solidFill>
              </a:rPr>
              <a:t>What is your </a:t>
            </a:r>
            <a:r>
              <a:rPr lang="en-IN" sz="1600" dirty="0" err="1" smtClean="0">
                <a:solidFill>
                  <a:srgbClr val="002060"/>
                </a:solidFill>
              </a:rPr>
              <a:t>name?Sachin</a:t>
            </a:r>
            <a:endParaRPr lang="en-IN" sz="16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600" dirty="0" smtClean="0">
                <a:solidFill>
                  <a:srgbClr val="002060"/>
                </a:solidFill>
              </a:rPr>
              <a:t>Good Morning  </a:t>
            </a:r>
            <a:r>
              <a:rPr lang="en-IN" sz="1600" dirty="0" err="1" smtClean="0">
                <a:solidFill>
                  <a:srgbClr val="002060"/>
                </a:solidFill>
              </a:rPr>
              <a:t>Sachin</a:t>
            </a:r>
            <a:r>
              <a:rPr lang="en-IN" sz="1600" dirty="0" smtClean="0">
                <a:solidFill>
                  <a:srgbClr val="002060"/>
                </a:solidFill>
              </a:rPr>
              <a:t> !</a:t>
            </a:r>
          </a:p>
          <a:p>
            <a:pPr>
              <a:buNone/>
            </a:pPr>
            <a:r>
              <a:rPr lang="en-IN" sz="1600" dirty="0" smtClean="0">
                <a:solidFill>
                  <a:srgbClr val="002060"/>
                </a:solidFill>
              </a:rPr>
              <a:t>Good Afternoon  </a:t>
            </a:r>
            <a:r>
              <a:rPr lang="en-IN" sz="1600" dirty="0" err="1" smtClean="0">
                <a:solidFill>
                  <a:srgbClr val="002060"/>
                </a:solidFill>
              </a:rPr>
              <a:t>Sachin</a:t>
            </a:r>
            <a:r>
              <a:rPr lang="en-IN" sz="1600" dirty="0" smtClean="0">
                <a:solidFill>
                  <a:srgbClr val="002060"/>
                </a:solidFill>
              </a:rPr>
              <a:t> 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3636" y="392906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Execution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4282" y="4286256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from </a:t>
            </a:r>
            <a:r>
              <a:rPr lang="en-IN" dirty="0" smtClean="0">
                <a:solidFill>
                  <a:srgbClr val="7030A0"/>
                </a:solidFill>
              </a:rPr>
              <a:t>welcome </a:t>
            </a:r>
            <a:r>
              <a:rPr lang="en-IN" b="1" dirty="0" smtClean="0">
                <a:solidFill>
                  <a:srgbClr val="7030A0"/>
                </a:solidFill>
              </a:rPr>
              <a:t>import </a:t>
            </a:r>
            <a:r>
              <a:rPr lang="en-IN" dirty="0" smtClean="0">
                <a:solidFill>
                  <a:srgbClr val="7030A0"/>
                </a:solidFill>
              </a:rPr>
              <a:t>*</a:t>
            </a:r>
            <a:r>
              <a:rPr lang="en-IN" dirty="0" smtClean="0">
                <a:solidFill>
                  <a:srgbClr val="C00000"/>
                </a:solidFill>
              </a:rPr>
              <a:t/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name=input(</a:t>
            </a:r>
            <a:r>
              <a:rPr lang="en-IN" b="1" dirty="0" smtClean="0">
                <a:solidFill>
                  <a:srgbClr val="C00000"/>
                </a:solidFill>
              </a:rPr>
              <a:t>"What is your name?"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>greet1(name)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greet2(name)</a:t>
            </a:r>
            <a:endParaRPr lang="en-IN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Defining A Class</a:t>
            </a:r>
            <a:br>
              <a:rPr lang="en-US" sz="2800" b="1" dirty="0" smtClean="0"/>
            </a:br>
            <a:r>
              <a:rPr lang="en-US" sz="2800" b="1" dirty="0" smtClean="0"/>
              <a:t>In A Module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It is also possible to </a:t>
            </a:r>
            <a:r>
              <a:rPr lang="en-US" sz="2400" dirty="0" smtClean="0"/>
              <a:t>define a </a:t>
            </a:r>
            <a:r>
              <a:rPr lang="en-US" sz="2400" b="1" dirty="0" smtClean="0">
                <a:solidFill>
                  <a:srgbClr val="C00000"/>
                </a:solidFill>
              </a:rPr>
              <a:t>class</a:t>
            </a:r>
            <a:r>
              <a:rPr lang="en-US" sz="2400" dirty="0" smtClean="0"/>
              <a:t> inside a </a:t>
            </a:r>
            <a:r>
              <a:rPr lang="en-US" sz="2400" b="1" dirty="0" smtClean="0">
                <a:solidFill>
                  <a:srgbClr val="C00000"/>
                </a:solidFill>
              </a:rPr>
              <a:t>module </a:t>
            </a:r>
            <a:r>
              <a:rPr lang="en-US" sz="2400" dirty="0" smtClean="0"/>
              <a:t>containing </a:t>
            </a:r>
            <a:r>
              <a:rPr lang="en-US" sz="2400" b="1" dirty="0" smtClean="0">
                <a:solidFill>
                  <a:srgbClr val="7030A0"/>
                </a:solidFill>
              </a:rPr>
              <a:t>attributes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methods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can be accessed in the same way like we can access functions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Defining A </a:t>
            </a:r>
            <a:r>
              <a:rPr lang="en-US" sz="2800" b="1" dirty="0" smtClean="0">
                <a:solidFill>
                  <a:srgbClr val="C00000"/>
                </a:solidFill>
              </a:rPr>
              <a:t>Class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/>
              <a:t>In A Module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5720" y="2357430"/>
            <a:ext cx="7643866" cy="2857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5720" y="1928802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shape.py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2357430"/>
            <a:ext cx="76322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import math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class Circle: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        def __init__(</a:t>
            </a:r>
            <a:r>
              <a:rPr lang="en-IN" sz="2000" b="1" dirty="0" err="1" smtClean="0">
                <a:solidFill>
                  <a:srgbClr val="C00000"/>
                </a:solidFill>
              </a:rPr>
              <a:t>self,radius</a:t>
            </a:r>
            <a:r>
              <a:rPr lang="en-IN" sz="2000" b="1" dirty="0" smtClean="0">
                <a:solidFill>
                  <a:srgbClr val="C00000"/>
                </a:solidFill>
              </a:rPr>
              <a:t>):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self.radius</a:t>
            </a:r>
            <a:r>
              <a:rPr lang="en-IN" sz="2000" b="1" dirty="0" smtClean="0">
                <a:solidFill>
                  <a:srgbClr val="C00000"/>
                </a:solidFill>
              </a:rPr>
              <a:t>=radius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        def area(self):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	print("Area </a:t>
            </a:r>
            <a:r>
              <a:rPr lang="en-IN" sz="2000" b="1" dirty="0" err="1" smtClean="0">
                <a:solidFill>
                  <a:srgbClr val="C00000"/>
                </a:solidFill>
              </a:rPr>
              <a:t>is",math.pi</a:t>
            </a:r>
            <a:r>
              <a:rPr lang="en-IN" sz="2000" b="1" dirty="0" smtClean="0">
                <a:solidFill>
                  <a:srgbClr val="C00000"/>
                </a:solidFill>
              </a:rPr>
              <a:t>*</a:t>
            </a:r>
            <a:r>
              <a:rPr lang="en-IN" sz="2000" b="1" dirty="0" err="1" smtClean="0">
                <a:solidFill>
                  <a:srgbClr val="C00000"/>
                </a:solidFill>
              </a:rPr>
              <a:t>math.pow</a:t>
            </a:r>
            <a:r>
              <a:rPr lang="en-IN" sz="2000" b="1" dirty="0" smtClean="0">
                <a:solidFill>
                  <a:srgbClr val="C00000"/>
                </a:solidFill>
              </a:rPr>
              <a:t>(self.radius,2))</a:t>
            </a:r>
          </a:p>
          <a:p>
            <a:endParaRPr lang="en-IN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687514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The </a:t>
            </a:r>
            <a:r>
              <a:rPr lang="en-US" sz="2800" b="1" dirty="0" smtClean="0">
                <a:solidFill>
                  <a:srgbClr val="C00000"/>
                </a:solidFill>
              </a:rPr>
              <a:t>Class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/>
              <a:t>Outside The Module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5720" y="2357430"/>
            <a:ext cx="4786346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5720" y="1928802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useshape.py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2357430"/>
            <a:ext cx="47708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import shape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radius=</a:t>
            </a:r>
            <a:r>
              <a:rPr lang="en-IN" sz="2000" b="1" dirty="0" err="1" smtClean="0">
                <a:solidFill>
                  <a:srgbClr val="C00000"/>
                </a:solidFill>
              </a:rPr>
              <a:t>int</a:t>
            </a:r>
            <a:r>
              <a:rPr lang="en-IN" sz="2000" b="1" dirty="0" smtClean="0">
                <a:solidFill>
                  <a:srgbClr val="C00000"/>
                </a:solidFill>
              </a:rPr>
              <a:t>(input("Enter radius:"))</a:t>
            </a:r>
          </a:p>
          <a:p>
            <a:r>
              <a:rPr lang="en-IN" sz="2000" b="1" dirty="0" err="1" smtClean="0">
                <a:solidFill>
                  <a:srgbClr val="C00000"/>
                </a:solidFill>
              </a:rPr>
              <a:t>obj</a:t>
            </a:r>
            <a:r>
              <a:rPr lang="en-IN" sz="2000" b="1" dirty="0" smtClean="0">
                <a:solidFill>
                  <a:srgbClr val="C00000"/>
                </a:solidFill>
              </a:rPr>
              <a:t>=</a:t>
            </a:r>
            <a:r>
              <a:rPr lang="en-IN" sz="2000" b="1" dirty="0" err="1" smtClean="0">
                <a:solidFill>
                  <a:srgbClr val="C00000"/>
                </a:solidFill>
              </a:rPr>
              <a:t>shape.Circle</a:t>
            </a:r>
            <a:r>
              <a:rPr lang="en-IN" sz="2000" b="1" dirty="0" smtClean="0">
                <a:solidFill>
                  <a:srgbClr val="C00000"/>
                </a:solidFill>
              </a:rPr>
              <a:t>(radius)</a:t>
            </a:r>
          </a:p>
          <a:p>
            <a:r>
              <a:rPr lang="en-IN" sz="2000" b="1" dirty="0" err="1" smtClean="0">
                <a:solidFill>
                  <a:srgbClr val="C00000"/>
                </a:solidFill>
              </a:rPr>
              <a:t>obj.area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4429132"/>
            <a:ext cx="319831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b="1" u="sng" dirty="0" smtClean="0"/>
              <a:t>Run: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python useshape.py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Enter radius:3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Area is 28.274333882308138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Concept Of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__name__==‘__main__’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after learning basics of modules , let us discuss another very important concept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All programmers who write </a:t>
            </a:r>
            <a:r>
              <a:rPr lang="en-US" sz="2400" b="1" dirty="0" smtClean="0">
                <a:solidFill>
                  <a:srgbClr val="7030A0"/>
                </a:solidFill>
              </a:rPr>
              <a:t>standard code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always include a test condition in their </a:t>
            </a:r>
            <a:r>
              <a:rPr lang="en-US" sz="2400" dirty="0" smtClean="0">
                <a:solidFill>
                  <a:srgbClr val="C00000"/>
                </a:solidFill>
              </a:rPr>
              <a:t>module</a:t>
            </a:r>
            <a:r>
              <a:rPr lang="en-US" sz="2400" dirty="0" smtClean="0"/>
              <a:t> which is something like 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if __name==‘__main__’ :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7030A0"/>
                </a:solidFill>
              </a:rPr>
              <a:t>	Some code</a:t>
            </a:r>
          </a:p>
          <a:p>
            <a:endParaRPr lang="en-US" sz="2400" dirty="0" smtClean="0"/>
          </a:p>
          <a:p>
            <a:r>
              <a:rPr lang="en-US" sz="2400" dirty="0" smtClean="0"/>
              <a:t>So let us understand what it is all about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Concept Of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__name__==‘__main__’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Before we start the discussion , guess the output of the following code: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5720" y="3143248"/>
            <a:ext cx="5143536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142976" y="2786058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calculate.py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3143248"/>
            <a:ext cx="5500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def add(a, b):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    print("Sum </a:t>
            </a:r>
            <a:r>
              <a:rPr lang="en-IN" b="1" dirty="0" err="1" smtClean="0">
                <a:solidFill>
                  <a:srgbClr val="C00000"/>
                </a:solidFill>
              </a:rPr>
              <a:t>of",a,"and",b,"is",a+b</a:t>
            </a:r>
            <a:r>
              <a:rPr lang="en-IN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def subtract(a, b):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    print("Diff of", a, "and", b, "is", a - 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4664" y="40100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5143512"/>
            <a:ext cx="216918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b="1" u="sng" dirty="0" smtClean="0"/>
              <a:t>Run: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python calculate.py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000" b="1" u="sng" dirty="0" smtClean="0"/>
          </a:p>
        </p:txBody>
      </p:sp>
      <p:sp>
        <p:nvSpPr>
          <p:cNvPr id="13" name="Rectangular Callout 12"/>
          <p:cNvSpPr/>
          <p:nvPr/>
        </p:nvSpPr>
        <p:spPr>
          <a:xfrm>
            <a:off x="6000760" y="2357430"/>
            <a:ext cx="2714644" cy="3929090"/>
          </a:xfrm>
          <a:prstGeom prst="wedgeRectCallout">
            <a:avLst>
              <a:gd name="adj1" fmla="val -49548"/>
              <a:gd name="adj2" fmla="val 16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Why did </a:t>
            </a:r>
            <a:r>
              <a:rPr lang="en-US" b="1" dirty="0" smtClean="0">
                <a:solidFill>
                  <a:schemeClr val="bg1"/>
                </a:solidFill>
              </a:rPr>
              <a:t>the code not produce any output</a:t>
            </a:r>
            <a:r>
              <a:rPr lang="en-US" b="1" dirty="0" smtClean="0"/>
              <a:t>?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This is because </a:t>
            </a:r>
            <a:r>
              <a:rPr lang="en-US" b="1" dirty="0" smtClean="0">
                <a:solidFill>
                  <a:srgbClr val="FFFF00"/>
                </a:solidFill>
              </a:rPr>
              <a:t>add() </a:t>
            </a:r>
            <a:r>
              <a:rPr lang="en-US" b="1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rgbClr val="FFFF00"/>
                </a:solidFill>
              </a:rPr>
              <a:t>subtract() </a:t>
            </a:r>
            <a:r>
              <a:rPr lang="en-US" b="1" dirty="0" smtClean="0">
                <a:solidFill>
                  <a:schemeClr val="bg1"/>
                </a:solidFill>
              </a:rPr>
              <a:t>are functions and functions are executed only when they are called . 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But since we didn’t call any of these functions so no output was produced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Concept Of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__name__==‘__main__’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Now , guess the output: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5720" y="2214554"/>
            <a:ext cx="5214974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71472" y="1928802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calculate.py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2357430"/>
            <a:ext cx="55007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def add(a, b):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    print("Sum </a:t>
            </a:r>
            <a:r>
              <a:rPr lang="en-IN" b="1" dirty="0" err="1" smtClean="0">
                <a:solidFill>
                  <a:srgbClr val="C00000"/>
                </a:solidFill>
              </a:rPr>
              <a:t>of",a,"and",b,"is",a+b</a:t>
            </a:r>
            <a:r>
              <a:rPr lang="en-IN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def subtract(a, b):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    print("Diff of", a, "and", b, "is", a - b)</a:t>
            </a: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add(10,20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subtract(10,20)</a:t>
            </a:r>
            <a:endParaRPr lang="en-IN" b="1" dirty="0" smtClean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4664" y="40100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949785"/>
            <a:ext cx="2779928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b="1" u="sng" dirty="0" smtClean="0"/>
              <a:t>Run: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python calculate.py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Sum of 10 and 20 is 30</a:t>
            </a: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Diff of 10 and 20 is -10</a:t>
            </a:r>
            <a:endParaRPr lang="en-US" sz="2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000" b="1" u="sng" dirty="0" smtClean="0"/>
          </a:p>
        </p:txBody>
      </p:sp>
      <p:sp>
        <p:nvSpPr>
          <p:cNvPr id="14" name="Rectangular Callout 13"/>
          <p:cNvSpPr/>
          <p:nvPr/>
        </p:nvSpPr>
        <p:spPr>
          <a:xfrm>
            <a:off x="6000760" y="2357430"/>
            <a:ext cx="2714644" cy="3929090"/>
          </a:xfrm>
          <a:prstGeom prst="wedgeRectCallout">
            <a:avLst>
              <a:gd name="adj1" fmla="val -49548"/>
              <a:gd name="adj2" fmla="val 16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 expected the code is showing the results of both </a:t>
            </a:r>
            <a:r>
              <a:rPr lang="en-US" b="1" dirty="0" smtClean="0">
                <a:solidFill>
                  <a:srgbClr val="FFFF00"/>
                </a:solidFill>
              </a:rPr>
              <a:t>add()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FFF00"/>
                </a:solidFill>
              </a:rPr>
              <a:t>subtract() </a:t>
            </a:r>
            <a:r>
              <a:rPr lang="en-US" b="1" dirty="0" smtClean="0"/>
              <a:t>functions as we have called both of them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Concept Of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__name__==‘__main__’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suppose we </a:t>
            </a:r>
            <a:r>
              <a:rPr lang="en-US" sz="2400" b="1" dirty="0" smtClean="0">
                <a:solidFill>
                  <a:srgbClr val="C00000"/>
                </a:solidFill>
              </a:rPr>
              <a:t>import</a:t>
            </a:r>
            <a:r>
              <a:rPr lang="en-US" sz="2400" dirty="0" smtClean="0"/>
              <a:t> </a:t>
            </a:r>
            <a:r>
              <a:rPr lang="en-US" sz="2400" smtClean="0"/>
              <a:t>the previous </a:t>
            </a:r>
            <a:r>
              <a:rPr lang="en-US" sz="2400" b="1" dirty="0" smtClean="0">
                <a:solidFill>
                  <a:srgbClr val="C00000"/>
                </a:solidFill>
              </a:rPr>
              <a:t>calculate</a:t>
            </a:r>
            <a:r>
              <a:rPr lang="en-US" sz="2400" dirty="0" smtClean="0"/>
              <a:t> module in another file and call only the </a:t>
            </a:r>
            <a:r>
              <a:rPr lang="en-US" sz="2400" b="1" dirty="0" smtClean="0">
                <a:solidFill>
                  <a:srgbClr val="C00000"/>
                </a:solidFill>
              </a:rPr>
              <a:t>add() </a:t>
            </a:r>
            <a:r>
              <a:rPr lang="en-US" sz="2400" dirty="0" smtClean="0"/>
              <a:t>function.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Can you guess the output then ?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4282" y="1785926"/>
            <a:ext cx="4857784" cy="2714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4282" y="1785926"/>
            <a:ext cx="47149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def add(a, b):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    print("Sum </a:t>
            </a:r>
            <a:r>
              <a:rPr lang="en-IN" sz="1600" b="1" dirty="0" err="1" smtClean="0">
                <a:solidFill>
                  <a:srgbClr val="C00000"/>
                </a:solidFill>
              </a:rPr>
              <a:t>of",a,"and",b,"is",a+b</a:t>
            </a:r>
            <a:r>
              <a:rPr lang="en-IN" sz="16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I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def subtract(a, b):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    print("Diff of", a, "and", b, "is", a - b)</a:t>
            </a:r>
          </a:p>
          <a:p>
            <a:pPr>
              <a:buNone/>
            </a:pPr>
            <a:endParaRPr lang="en-I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add(10, 20)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subtract(10, 20)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1428736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calculate.py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282" y="4929198"/>
            <a:ext cx="4857784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4282" y="428625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b="1" dirty="0" smtClean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450057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test.py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14942" y="1785926"/>
            <a:ext cx="3643338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214942" y="1785926"/>
            <a:ext cx="3643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u="sng" dirty="0" smtClean="0"/>
              <a:t>Run: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python test.py</a:t>
            </a:r>
          </a:p>
          <a:p>
            <a:pPr>
              <a:buNone/>
            </a:pPr>
            <a:r>
              <a:rPr lang="en-IN" b="1" u="sng" dirty="0" smtClean="0"/>
              <a:t>Output: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Sum of 10 and 20 is 30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Diff of 10 and 20 is -10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Sum of 5 and 7 is 12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00794" y="135729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Execution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2844" y="5000636"/>
            <a:ext cx="231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import calculate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calculate.add</a:t>
            </a:r>
            <a:r>
              <a:rPr lang="en-IN" b="1" dirty="0" smtClean="0">
                <a:solidFill>
                  <a:srgbClr val="7030A0"/>
                </a:solidFill>
              </a:rPr>
              <a:t>(5,7)</a:t>
            </a:r>
            <a:endParaRPr lang="en-IN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2" grpId="0" animBg="1"/>
      <p:bldP spid="14" grpId="0"/>
      <p:bldP spid="15" grpId="0" animBg="1"/>
      <p:bldP spid="16" grpId="0" build="allAtOnce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Why 3 Outputs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Whenever we import a </a:t>
            </a:r>
            <a:r>
              <a:rPr lang="en-US" sz="2400" b="1" dirty="0" smtClean="0">
                <a:solidFill>
                  <a:srgbClr val="C00000"/>
                </a:solidFill>
              </a:rPr>
              <a:t>module</a:t>
            </a:r>
            <a:r>
              <a:rPr lang="en-US" sz="2400" dirty="0" smtClean="0"/>
              <a:t> , Python immediately executes it.</a:t>
            </a:r>
          </a:p>
          <a:p>
            <a:endParaRPr lang="en-US" sz="2400" dirty="0" smtClean="0"/>
          </a:p>
          <a:p>
            <a:r>
              <a:rPr lang="en-US" sz="2400" dirty="0" smtClean="0"/>
              <a:t>So as soon as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found the statement: </a:t>
            </a:r>
          </a:p>
          <a:p>
            <a:pPr lvl="1"/>
            <a:endParaRPr lang="en-US" sz="1900" dirty="0" smtClean="0"/>
          </a:p>
          <a:p>
            <a:pPr lvl="1">
              <a:buNone/>
            </a:pPr>
            <a:r>
              <a:rPr lang="en-US" sz="1900" dirty="0" smtClean="0"/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import calculate</a:t>
            </a:r>
          </a:p>
          <a:p>
            <a:endParaRPr lang="en-US" sz="2400" dirty="0" smtClean="0"/>
          </a:p>
          <a:p>
            <a:r>
              <a:rPr lang="en-US" sz="2400" dirty="0" smtClean="0"/>
              <a:t>It imported the module </a:t>
            </a:r>
            <a:r>
              <a:rPr lang="en-US" sz="2400" b="1" dirty="0" smtClean="0">
                <a:solidFill>
                  <a:srgbClr val="C00000"/>
                </a:solidFill>
              </a:rPr>
              <a:t>calculate</a:t>
            </a:r>
            <a:r>
              <a:rPr lang="en-US" sz="2400" dirty="0" smtClean="0"/>
              <a:t> and executed all the </a:t>
            </a:r>
            <a:r>
              <a:rPr lang="en-US" sz="2400" b="1" u="sng" dirty="0" smtClean="0">
                <a:solidFill>
                  <a:srgbClr val="00B050"/>
                </a:solidFill>
              </a:rPr>
              <a:t>global statements </a:t>
            </a:r>
            <a:r>
              <a:rPr lang="en-US" sz="2400" dirty="0" smtClean="0"/>
              <a:t>in it.</a:t>
            </a:r>
          </a:p>
          <a:p>
            <a:endParaRPr lang="en-US" sz="2400" dirty="0" smtClean="0"/>
          </a:p>
          <a:p>
            <a:r>
              <a:rPr lang="en-US" sz="2400" dirty="0" smtClean="0"/>
              <a:t>And since our module </a:t>
            </a:r>
            <a:r>
              <a:rPr lang="en-US" sz="2400" b="1" dirty="0" smtClean="0">
                <a:solidFill>
                  <a:srgbClr val="C00000"/>
                </a:solidFill>
              </a:rPr>
              <a:t>calculate</a:t>
            </a:r>
            <a:r>
              <a:rPr lang="en-US" sz="2400" dirty="0" smtClean="0"/>
              <a:t> contained 2 function calls </a:t>
            </a:r>
            <a:r>
              <a:rPr lang="en-US" sz="2400" b="1" dirty="0" smtClean="0">
                <a:solidFill>
                  <a:srgbClr val="C00000"/>
                </a:solidFill>
              </a:rPr>
              <a:t>add(10,20)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subtract(10,20)</a:t>
            </a:r>
            <a:r>
              <a:rPr lang="en-US" sz="2400" dirty="0" smtClean="0"/>
              <a:t> so the overall output contains outputs of these calls also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A </a:t>
            </a:r>
            <a:r>
              <a:rPr lang="en-US" sz="2800" b="1" dirty="0" smtClean="0">
                <a:solidFill>
                  <a:srgbClr val="C00000"/>
                </a:solidFill>
              </a:rPr>
              <a:t>Module</a:t>
            </a:r>
            <a:r>
              <a:rPr lang="en-US" sz="2800" b="1" dirty="0" smtClean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Python </a:t>
            </a:r>
            <a:r>
              <a:rPr lang="en-IN" sz="2400" b="1" dirty="0" smtClean="0">
                <a:solidFill>
                  <a:srgbClr val="C00000"/>
                </a:solidFill>
              </a:rPr>
              <a:t>modules</a:t>
            </a:r>
            <a:r>
              <a:rPr lang="en-IN" sz="2400" dirty="0" smtClean="0"/>
              <a:t> are </a:t>
            </a:r>
            <a:r>
              <a:rPr lang="en-IN" sz="2400" b="1" dirty="0" smtClean="0">
                <a:solidFill>
                  <a:srgbClr val="C00000"/>
                </a:solidFill>
              </a:rPr>
              <a:t>.</a:t>
            </a:r>
            <a:r>
              <a:rPr lang="en-IN" sz="2400" b="1" dirty="0" err="1" smtClean="0">
                <a:solidFill>
                  <a:srgbClr val="C00000"/>
                </a:solidFill>
              </a:rPr>
              <a:t>py</a:t>
            </a:r>
            <a:r>
              <a:rPr lang="en-IN" sz="2400" dirty="0" smtClean="0"/>
              <a:t> files that consist of </a:t>
            </a:r>
            <a:r>
              <a:rPr lang="en-IN" sz="2400" b="1" dirty="0" smtClean="0">
                <a:solidFill>
                  <a:srgbClr val="7030A0"/>
                </a:solidFill>
              </a:rPr>
              <a:t>Python code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So all the </a:t>
            </a:r>
            <a:r>
              <a:rPr lang="en-IN" sz="2400" b="1" dirty="0" smtClean="0">
                <a:solidFill>
                  <a:srgbClr val="7030A0"/>
                </a:solidFill>
              </a:rPr>
              <a:t>Python programs </a:t>
            </a:r>
            <a:r>
              <a:rPr lang="en-IN" sz="2400" dirty="0" smtClean="0"/>
              <a:t>that we have written can be called a </a:t>
            </a:r>
            <a:r>
              <a:rPr lang="en-IN" sz="2400" b="1" dirty="0" smtClean="0">
                <a:solidFill>
                  <a:srgbClr val="C00000"/>
                </a:solidFill>
              </a:rPr>
              <a:t>module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Overcome</a:t>
            </a:r>
            <a:br>
              <a:rPr lang="en-US" sz="2800" b="1" dirty="0" smtClean="0"/>
            </a:br>
            <a:r>
              <a:rPr lang="en-US" sz="2800" b="1" dirty="0" smtClean="0"/>
              <a:t>This Problem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is where the concept of a special variable called  </a:t>
            </a:r>
            <a:r>
              <a:rPr lang="en-US" sz="2400" b="1" dirty="0" smtClean="0">
                <a:solidFill>
                  <a:srgbClr val="C00000"/>
                </a:solidFill>
              </a:rPr>
              <a:t>__name__ </a:t>
            </a:r>
            <a:r>
              <a:rPr lang="en-US" sz="2400" dirty="0" smtClean="0"/>
              <a:t>comes into picture.</a:t>
            </a:r>
          </a:p>
          <a:p>
            <a:endParaRPr lang="en-US" sz="2400" dirty="0" smtClean="0"/>
          </a:p>
          <a:p>
            <a:r>
              <a:rPr lang="en-US" sz="2400" dirty="0" smtClean="0"/>
              <a:t>For every module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creates a variable called </a:t>
            </a:r>
            <a:r>
              <a:rPr lang="en-US" sz="2400" b="1" dirty="0" smtClean="0">
                <a:solidFill>
                  <a:srgbClr val="C00000"/>
                </a:solidFill>
              </a:rPr>
              <a:t>__name__</a:t>
            </a:r>
            <a:r>
              <a:rPr lang="en-US" sz="2400" dirty="0" smtClean="0"/>
              <a:t> , which contains the </a:t>
            </a:r>
            <a:r>
              <a:rPr lang="en-US" sz="2400" b="1" dirty="0" smtClean="0">
                <a:solidFill>
                  <a:srgbClr val="7030A0"/>
                </a:solidFill>
              </a:rPr>
              <a:t>name of the module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But the point to understand is that: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When we run a module as a </a:t>
            </a:r>
            <a:r>
              <a:rPr lang="en-US" sz="1900" b="1" dirty="0" smtClean="0">
                <a:solidFill>
                  <a:srgbClr val="00B050"/>
                </a:solidFill>
              </a:rPr>
              <a:t>stand alone file </a:t>
            </a:r>
            <a:r>
              <a:rPr lang="en-US" sz="1900" b="1" dirty="0" smtClean="0">
                <a:solidFill>
                  <a:srgbClr val="002060"/>
                </a:solidFill>
              </a:rPr>
              <a:t>then this variable has the value </a:t>
            </a:r>
            <a:r>
              <a:rPr lang="en-US" sz="1900" b="1" dirty="0" smtClean="0">
                <a:solidFill>
                  <a:srgbClr val="C00000"/>
                </a:solidFill>
              </a:rPr>
              <a:t>“__main__”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B050"/>
                </a:solidFill>
              </a:rPr>
              <a:t>Otherwise</a:t>
            </a:r>
            <a:r>
              <a:rPr lang="en-US" sz="1900" b="1" dirty="0" smtClean="0">
                <a:solidFill>
                  <a:srgbClr val="002060"/>
                </a:solidFill>
              </a:rPr>
              <a:t> this variable has the </a:t>
            </a:r>
            <a:r>
              <a:rPr lang="en-US" sz="1900" b="1" dirty="0" smtClean="0">
                <a:solidFill>
                  <a:srgbClr val="00B050"/>
                </a:solidFill>
              </a:rPr>
              <a:t>name of the file </a:t>
            </a:r>
            <a:r>
              <a:rPr lang="en-US" sz="1900" b="1" dirty="0" smtClean="0">
                <a:solidFill>
                  <a:srgbClr val="002060"/>
                </a:solidFill>
              </a:rPr>
              <a:t>as it’s value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Concept Of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__name__==‘__main__’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understand the concept </a:t>
            </a:r>
            <a:r>
              <a:rPr lang="en-US" sz="2400" b="1" dirty="0" smtClean="0">
                <a:solidFill>
                  <a:srgbClr val="7030A0"/>
                </a:solidFill>
              </a:rPr>
              <a:t>look carefully </a:t>
            </a:r>
            <a:r>
              <a:rPr lang="en-US" sz="2400" dirty="0" smtClean="0"/>
              <a:t>at the output of the code: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4282" y="2786058"/>
            <a:ext cx="5643602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85720" y="242886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demo.py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2786058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print(</a:t>
            </a:r>
            <a:r>
              <a:rPr lang="en-IN" b="1" dirty="0" smtClean="0">
                <a:solidFill>
                  <a:srgbClr val="C00000"/>
                </a:solidFill>
              </a:rPr>
              <a:t>"demo.py module name is:"</a:t>
            </a:r>
            <a:r>
              <a:rPr lang="en-IN" dirty="0" smtClean="0">
                <a:solidFill>
                  <a:srgbClr val="C00000"/>
                </a:solidFill>
              </a:rPr>
              <a:t>,__name__)</a:t>
            </a:r>
            <a:endParaRPr lang="en-IN" b="1" dirty="0" smtClean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4664" y="40100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4000504"/>
            <a:ext cx="440857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b="1" u="sng" dirty="0" smtClean="0"/>
              <a:t>Run: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python demo.py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demo.py module name is: __main__</a:t>
            </a:r>
            <a:endParaRPr lang="en-US" sz="2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000" b="1" u="sng" dirty="0" smtClean="0"/>
          </a:p>
        </p:txBody>
      </p:sp>
      <p:sp>
        <p:nvSpPr>
          <p:cNvPr id="13" name="Rectangular Callout 12"/>
          <p:cNvSpPr/>
          <p:nvPr/>
        </p:nvSpPr>
        <p:spPr>
          <a:xfrm>
            <a:off x="6000760" y="2357430"/>
            <a:ext cx="2714644" cy="3929090"/>
          </a:xfrm>
          <a:prstGeom prst="wedgeRectCallout">
            <a:avLst>
              <a:gd name="adj1" fmla="val -49548"/>
              <a:gd name="adj2" fmla="val 16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Since we are running the file </a:t>
            </a:r>
            <a:r>
              <a:rPr lang="en-US" b="1" dirty="0" smtClean="0">
                <a:solidFill>
                  <a:srgbClr val="FFFF00"/>
                </a:solidFill>
              </a:rPr>
              <a:t>demo.py</a:t>
            </a:r>
            <a:r>
              <a:rPr lang="en-US" b="1" dirty="0" smtClean="0"/>
              <a:t> as a stand alone module so the variable __name__ has been set to the value </a:t>
            </a:r>
            <a:r>
              <a:rPr lang="en-US" b="1" dirty="0" smtClean="0">
                <a:solidFill>
                  <a:srgbClr val="FFFF00"/>
                </a:solidFill>
              </a:rPr>
              <a:t>“__main__”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Concept Of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__name__==‘__main__’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consider the code below and it’s output: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2357430"/>
            <a:ext cx="5643602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85720" y="207167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demo.py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2500306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print(</a:t>
            </a:r>
            <a:r>
              <a:rPr lang="en-IN" b="1" dirty="0" smtClean="0">
                <a:solidFill>
                  <a:srgbClr val="C00000"/>
                </a:solidFill>
              </a:rPr>
              <a:t>"demo.py module name is:"</a:t>
            </a:r>
            <a:r>
              <a:rPr lang="en-IN" dirty="0" smtClean="0">
                <a:solidFill>
                  <a:srgbClr val="C00000"/>
                </a:solidFill>
              </a:rPr>
              <a:t>,__name__)</a:t>
            </a:r>
            <a:endParaRPr lang="en-IN" b="1" dirty="0" smtClean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4664" y="40100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4786322"/>
            <a:ext cx="379943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b="1" u="sng" dirty="0" smtClean="0"/>
              <a:t>Run: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python sample.py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demo.py module name is: demo</a:t>
            </a:r>
            <a:endParaRPr lang="en-US" sz="2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000" b="1" u="sng" dirty="0" smtClean="0"/>
          </a:p>
        </p:txBody>
      </p:sp>
      <p:sp>
        <p:nvSpPr>
          <p:cNvPr id="13" name="Rectangular Callout 12"/>
          <p:cNvSpPr/>
          <p:nvPr/>
        </p:nvSpPr>
        <p:spPr>
          <a:xfrm>
            <a:off x="6000760" y="2357430"/>
            <a:ext cx="2714644" cy="3929090"/>
          </a:xfrm>
          <a:prstGeom prst="wedgeRectCallout">
            <a:avLst>
              <a:gd name="adj1" fmla="val -49548"/>
              <a:gd name="adj2" fmla="val 16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Now the output is different because we are importing the module </a:t>
            </a:r>
            <a:r>
              <a:rPr lang="en-US" b="1" dirty="0" smtClean="0">
                <a:solidFill>
                  <a:srgbClr val="FFFF00"/>
                </a:solidFill>
              </a:rPr>
              <a:t>demo</a:t>
            </a:r>
            <a:r>
              <a:rPr lang="en-US" b="1" dirty="0" smtClean="0"/>
              <a:t> in another module.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As mentioned previously in this case the value of the variable </a:t>
            </a:r>
            <a:r>
              <a:rPr lang="en-US" b="1" dirty="0" smtClean="0">
                <a:solidFill>
                  <a:srgbClr val="FFFF00"/>
                </a:solidFill>
              </a:rPr>
              <a:t>__name__ </a:t>
            </a:r>
            <a:r>
              <a:rPr lang="en-US" b="1" dirty="0" smtClean="0"/>
              <a:t>is the name of the file so the output is </a:t>
            </a:r>
            <a:r>
              <a:rPr lang="en-US" b="1" dirty="0" smtClean="0">
                <a:solidFill>
                  <a:srgbClr val="FFFF00"/>
                </a:solidFill>
              </a:rPr>
              <a:t>demo 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4282" y="3786190"/>
            <a:ext cx="5643602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85720" y="350043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sample.py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20" y="3929066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import demo</a:t>
            </a:r>
            <a:endParaRPr lang="en-IN" sz="20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Concept Of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__name__==‘__main__’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, we can solve our problem , so that if we run the module </a:t>
            </a:r>
            <a:r>
              <a:rPr lang="en-US" sz="2400" b="1" dirty="0" smtClean="0">
                <a:solidFill>
                  <a:srgbClr val="7030A0"/>
                </a:solidFill>
              </a:rPr>
              <a:t>calculate</a:t>
            </a:r>
            <a:r>
              <a:rPr lang="en-US" sz="2400" dirty="0" smtClean="0"/>
              <a:t> as a stand alone module then both the functions , </a:t>
            </a:r>
            <a:r>
              <a:rPr lang="en-US" sz="2400" b="1" dirty="0" smtClean="0">
                <a:solidFill>
                  <a:srgbClr val="C00000"/>
                </a:solidFill>
              </a:rPr>
              <a:t>add()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subtract() </a:t>
            </a:r>
            <a:r>
              <a:rPr lang="en-US" sz="2400" dirty="0" smtClean="0"/>
              <a:t>, should run and if we run it as a part of another module then only that function should run which we have called.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4282" y="1785926"/>
            <a:ext cx="4857784" cy="2714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4282" y="1785926"/>
            <a:ext cx="4714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def add(a, b):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    print("Sum </a:t>
            </a:r>
            <a:r>
              <a:rPr lang="en-IN" sz="1600" b="1" dirty="0" err="1" smtClean="0">
                <a:solidFill>
                  <a:srgbClr val="C00000"/>
                </a:solidFill>
              </a:rPr>
              <a:t>of",a,"and",b,"is",a+b</a:t>
            </a:r>
            <a:r>
              <a:rPr lang="en-IN" sz="16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I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def subtract(a, b):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    print("Diff of", a, "and", b, "is", a - b)</a:t>
            </a:r>
          </a:p>
          <a:p>
            <a:pPr>
              <a:buNone/>
            </a:pPr>
            <a:endParaRPr lang="en-I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if __name__=="__main__":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    add(10, 20)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    subtract(10, 20)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1428736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calculate.py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282" y="4929198"/>
            <a:ext cx="4857784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4282" y="428625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b="1" dirty="0" smtClean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450057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test.py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14942" y="1785926"/>
            <a:ext cx="3643338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214942" y="1785926"/>
            <a:ext cx="3643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u="sng" dirty="0" smtClean="0"/>
              <a:t>Run: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python test.py</a:t>
            </a:r>
          </a:p>
          <a:p>
            <a:pPr>
              <a:buNone/>
            </a:pPr>
            <a:r>
              <a:rPr lang="en-IN" b="1" u="sng" dirty="0" smtClean="0"/>
              <a:t>Output: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Sum of 5 and 7 is 12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00794" y="135729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Execution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2844" y="5000636"/>
            <a:ext cx="231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calculate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calculate.add</a:t>
            </a:r>
            <a:r>
              <a:rPr lang="en-IN" b="1" dirty="0" smtClean="0">
                <a:solidFill>
                  <a:srgbClr val="C00000"/>
                </a:solidFill>
              </a:rPr>
              <a:t>(5,7)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2" grpId="0" animBg="1"/>
      <p:bldP spid="14" grpId="0"/>
      <p:bldP spid="15" grpId="0" animBg="1"/>
      <p:bldP spid="16" grpId="0" build="allAtOnce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From Where These </a:t>
            </a:r>
            <a:r>
              <a:rPr lang="en-US" sz="2800" b="1" dirty="0" smtClean="0">
                <a:solidFill>
                  <a:srgbClr val="C00000"/>
                </a:solidFill>
              </a:rPr>
              <a:t>Modules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/>
              <a:t>Come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Modules are available in </a:t>
            </a:r>
            <a:r>
              <a:rPr lang="en-IN" sz="2400" b="1" dirty="0" smtClean="0">
                <a:solidFill>
                  <a:srgbClr val="7030A0"/>
                </a:solidFill>
              </a:rPr>
              <a:t>3 ways</a:t>
            </a:r>
            <a:r>
              <a:rPr lang="en-IN" sz="2400" dirty="0" smtClean="0"/>
              <a:t>:</a:t>
            </a:r>
          </a:p>
          <a:p>
            <a:endParaRPr lang="en-US" sz="2400" dirty="0" smtClean="0"/>
          </a:p>
          <a:p>
            <a:pPr lvl="1"/>
            <a:r>
              <a:rPr lang="en-IN" sz="2000" dirty="0" smtClean="0"/>
              <a:t>Some modules are available through the </a:t>
            </a:r>
            <a:r>
              <a:rPr lang="en-IN" sz="2000" b="1" dirty="0" smtClean="0">
                <a:solidFill>
                  <a:srgbClr val="002060"/>
                </a:solidFill>
              </a:rPr>
              <a:t>Python Standard Library</a:t>
            </a:r>
            <a:r>
              <a:rPr lang="en-IN" sz="2000" dirty="0" smtClean="0"/>
              <a:t> and are therefore installed with our Python installation. Examples of such modules are: </a:t>
            </a:r>
            <a:r>
              <a:rPr lang="en-IN" sz="2000" b="1" dirty="0" smtClean="0">
                <a:solidFill>
                  <a:srgbClr val="C00000"/>
                </a:solidFill>
              </a:rPr>
              <a:t>math</a:t>
            </a:r>
            <a:r>
              <a:rPr lang="en-IN" sz="2000" dirty="0" smtClean="0"/>
              <a:t>, </a:t>
            </a:r>
            <a:r>
              <a:rPr lang="en-IN" sz="2000" b="1" dirty="0" err="1" smtClean="0">
                <a:solidFill>
                  <a:srgbClr val="C00000"/>
                </a:solidFill>
              </a:rPr>
              <a:t>sys</a:t>
            </a:r>
            <a:r>
              <a:rPr lang="en-IN" sz="2000" dirty="0" err="1" smtClean="0"/>
              <a:t>,</a:t>
            </a:r>
            <a:r>
              <a:rPr lang="en-IN" sz="2000" b="1" dirty="0" err="1" smtClean="0">
                <a:solidFill>
                  <a:srgbClr val="C00000"/>
                </a:solidFill>
              </a:rPr>
              <a:t>random</a:t>
            </a:r>
            <a:r>
              <a:rPr lang="en-IN" sz="2000" dirty="0" smtClean="0"/>
              <a:t> </a:t>
            </a:r>
            <a:r>
              <a:rPr lang="en-IN" sz="2000" dirty="0" smtClean="0"/>
              <a:t>etc</a:t>
            </a:r>
          </a:p>
          <a:p>
            <a:pPr lvl="1"/>
            <a:endParaRPr lang="en-US" sz="1900" dirty="0" smtClean="0"/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We also can install modules developed by other programmers using  </a:t>
            </a:r>
            <a:r>
              <a:rPr lang="en-IN" sz="2000" b="1" dirty="0" smtClean="0">
                <a:solidFill>
                  <a:srgbClr val="002060"/>
                </a:solidFill>
              </a:rPr>
              <a:t>Python’s package manager</a:t>
            </a:r>
            <a:r>
              <a:rPr lang="en-IN" sz="2000" dirty="0" smtClean="0"/>
              <a:t> called </a:t>
            </a:r>
            <a:r>
              <a:rPr lang="en-IN" sz="2000" b="1" dirty="0" smtClean="0">
                <a:solidFill>
                  <a:srgbClr val="C00000"/>
                </a:solidFill>
              </a:rPr>
              <a:t>pip</a:t>
            </a:r>
            <a:r>
              <a:rPr lang="en-IN" sz="2000" dirty="0" smtClean="0"/>
              <a:t>.</a:t>
            </a:r>
          </a:p>
          <a:p>
            <a:pPr lvl="1"/>
            <a:endParaRPr lang="en-US" sz="2000" dirty="0" smtClean="0"/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Additionally, we can create </a:t>
            </a:r>
            <a:r>
              <a:rPr lang="en-IN" sz="2000" b="1" dirty="0" smtClean="0">
                <a:solidFill>
                  <a:srgbClr val="002060"/>
                </a:solidFill>
              </a:rPr>
              <a:t>our own Python modules </a:t>
            </a:r>
            <a:r>
              <a:rPr lang="en-IN" sz="2000" dirty="0" smtClean="0"/>
              <a:t>since modules are comprised of Python </a:t>
            </a:r>
            <a:r>
              <a:rPr lang="en-IN" sz="2000" b="1" dirty="0" smtClean="0">
                <a:solidFill>
                  <a:srgbClr val="C00000"/>
                </a:solidFill>
              </a:rPr>
              <a:t>.</a:t>
            </a:r>
            <a:r>
              <a:rPr lang="en-IN" sz="2000" b="1" dirty="0" err="1" smtClean="0">
                <a:solidFill>
                  <a:srgbClr val="C00000"/>
                </a:solidFill>
              </a:rPr>
              <a:t>py</a:t>
            </a:r>
            <a:r>
              <a:rPr lang="en-IN" sz="2000" dirty="0" smtClean="0"/>
              <a:t> files.</a:t>
            </a:r>
            <a:endParaRPr lang="en-IN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A </a:t>
            </a:r>
            <a:r>
              <a:rPr lang="en-US" sz="2800" b="1" dirty="0" smtClean="0">
                <a:solidFill>
                  <a:srgbClr val="C00000"/>
                </a:solidFill>
              </a:rPr>
              <a:t>Module</a:t>
            </a:r>
            <a:r>
              <a:rPr lang="en-US" sz="2800" b="1" dirty="0" smtClean="0"/>
              <a:t> Can Contain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module can contain any valid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element like: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variables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functions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classes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Defining A Module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C00000"/>
                </a:solidFill>
              </a:rPr>
              <a:t>def greet(name):</a:t>
            </a:r>
            <a:br>
              <a:rPr lang="en-IN" sz="2400" dirty="0" smtClean="0">
                <a:solidFill>
                  <a:srgbClr val="C00000"/>
                </a:solidFill>
              </a:rPr>
            </a:br>
            <a:r>
              <a:rPr lang="en-IN" sz="2400" dirty="0" smtClean="0">
                <a:solidFill>
                  <a:srgbClr val="C00000"/>
                </a:solidFill>
              </a:rPr>
              <a:t>    print("Good Morning ",name,"!")</a:t>
            </a:r>
            <a:endParaRPr lang="en-US" sz="2400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Save the above code in a file called </a:t>
            </a:r>
            <a:r>
              <a:rPr lang="en-US" sz="2400" b="1" dirty="0" smtClean="0">
                <a:solidFill>
                  <a:srgbClr val="7030A0"/>
                </a:solidFill>
              </a:rPr>
              <a:t>welcome.py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5720" y="4000504"/>
            <a:ext cx="5429288" cy="2286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5720" y="4000504"/>
            <a:ext cx="49904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C00000"/>
                </a:solidFill>
              </a:rPr>
              <a:t>def greet(name):</a:t>
            </a:r>
            <a:br>
              <a:rPr lang="en-IN" sz="2400" dirty="0" smtClean="0">
                <a:solidFill>
                  <a:srgbClr val="C00000"/>
                </a:solidFill>
              </a:rPr>
            </a:br>
            <a:r>
              <a:rPr lang="en-IN" sz="2400" dirty="0" smtClean="0">
                <a:solidFill>
                  <a:srgbClr val="C00000"/>
                </a:solidFill>
              </a:rPr>
              <a:t>    print("Good Morning ",name,"!")</a:t>
            </a:r>
            <a:endParaRPr lang="en-US" sz="2400" dirty="0" smtClean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43108" y="357187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welcome.py</a:t>
            </a:r>
            <a:endParaRPr lang="en-I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A Module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use a module we must </a:t>
            </a:r>
            <a:r>
              <a:rPr lang="en-US" sz="2400" b="1" dirty="0" smtClean="0">
                <a:solidFill>
                  <a:srgbClr val="C00000"/>
                </a:solidFill>
              </a:rPr>
              <a:t>import</a:t>
            </a:r>
            <a:r>
              <a:rPr lang="en-US" sz="2400" dirty="0" smtClean="0"/>
              <a:t> it in our program which can be done in </a:t>
            </a:r>
            <a:r>
              <a:rPr lang="en-US" sz="2400" b="1" dirty="0" smtClean="0">
                <a:solidFill>
                  <a:srgbClr val="C00000"/>
                </a:solidFill>
              </a:rPr>
              <a:t>4</a:t>
            </a:r>
            <a:r>
              <a:rPr lang="en-US" sz="2400" b="1" dirty="0" smtClean="0"/>
              <a:t> </a:t>
            </a:r>
            <a:r>
              <a:rPr lang="en-US" sz="2400" dirty="0" smtClean="0"/>
              <a:t>ways: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Using import</a:t>
            </a:r>
          </a:p>
          <a:p>
            <a:pPr lvl="1"/>
            <a:endParaRPr lang="en-US" sz="1900" dirty="0" smtClean="0">
              <a:solidFill>
                <a:srgbClr val="00206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Using aliasing</a:t>
            </a:r>
          </a:p>
          <a:p>
            <a:pPr lvl="1"/>
            <a:endParaRPr lang="en-US" sz="1900" dirty="0" smtClean="0">
              <a:solidFill>
                <a:srgbClr val="00206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Using from</a:t>
            </a:r>
          </a:p>
          <a:p>
            <a:pPr lvl="1"/>
            <a:endParaRPr lang="en-US" sz="1900" dirty="0" smtClean="0">
              <a:solidFill>
                <a:srgbClr val="00206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Using wildcard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First Way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(Direct import)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another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file called </a:t>
            </a:r>
            <a:r>
              <a:rPr lang="en-US" sz="2400" b="1" dirty="0" smtClean="0">
                <a:solidFill>
                  <a:srgbClr val="C00000"/>
                </a:solidFill>
              </a:rPr>
              <a:t>test.py</a:t>
            </a:r>
            <a:r>
              <a:rPr lang="en-US" sz="2400" dirty="0" smtClean="0"/>
              <a:t> and import the module </a:t>
            </a:r>
            <a:r>
              <a:rPr lang="en-US" sz="2400" b="1" dirty="0" smtClean="0">
                <a:solidFill>
                  <a:srgbClr val="C00000"/>
                </a:solidFill>
              </a:rPr>
              <a:t>welcome.py</a:t>
            </a:r>
            <a:r>
              <a:rPr lang="en-US" sz="2400" dirty="0" smtClean="0"/>
              <a:t> in it.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/>
              <a:t>Now we can call the function </a:t>
            </a:r>
            <a:r>
              <a:rPr lang="en-US" sz="2400" b="1" dirty="0" smtClean="0">
                <a:solidFill>
                  <a:srgbClr val="C00000"/>
                </a:solidFill>
              </a:rPr>
              <a:t>greet() </a:t>
            </a:r>
            <a:r>
              <a:rPr lang="en-US" sz="2400" dirty="0" smtClean="0"/>
              <a:t>by using the syntax as shown below: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welcome.greet</a:t>
            </a:r>
            <a:r>
              <a:rPr lang="en-US" sz="2400" b="1" dirty="0" smtClean="0">
                <a:solidFill>
                  <a:srgbClr val="002060"/>
                </a:solidFill>
              </a:rPr>
              <a:t>(&lt;</a:t>
            </a:r>
            <a:r>
              <a:rPr lang="en-US" sz="2400" b="1" dirty="0" err="1" smtClean="0">
                <a:solidFill>
                  <a:srgbClr val="002060"/>
                </a:solidFill>
              </a:rPr>
              <a:t>arg</a:t>
            </a:r>
            <a:r>
              <a:rPr lang="en-US" sz="2400" b="1" dirty="0" smtClean="0">
                <a:solidFill>
                  <a:srgbClr val="002060"/>
                </a:solidFill>
              </a:rPr>
              <a:t>&gt;)</a:t>
            </a:r>
            <a:endParaRPr lang="en-US" sz="19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First Way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(Direct import)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r>
              <a:rPr lang="en-US" sz="2400" b="1" u="sng" dirty="0" smtClean="0"/>
              <a:t>Run: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python test.py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What is your </a:t>
            </a:r>
            <a:r>
              <a:rPr lang="en-IN" sz="2000" dirty="0" err="1" smtClean="0">
                <a:solidFill>
                  <a:srgbClr val="002060"/>
                </a:solidFill>
              </a:rPr>
              <a:t>name?Sachin</a:t>
            </a:r>
            <a:endParaRPr lang="en-IN" sz="20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Good Morning  </a:t>
            </a:r>
            <a:r>
              <a:rPr lang="en-IN" sz="2000" dirty="0" err="1" smtClean="0">
                <a:solidFill>
                  <a:srgbClr val="002060"/>
                </a:solidFill>
              </a:rPr>
              <a:t>Sachin</a:t>
            </a:r>
            <a:r>
              <a:rPr lang="en-IN" sz="2000" dirty="0" smtClean="0">
                <a:solidFill>
                  <a:srgbClr val="002060"/>
                </a:solidFill>
              </a:rPr>
              <a:t> !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4282" y="2000240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4282" y="2000240"/>
            <a:ext cx="3850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import welcome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name=input("What is your name?")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welcome.greet</a:t>
            </a:r>
            <a:r>
              <a:rPr lang="en-IN" b="1" dirty="0" smtClean="0">
                <a:solidFill>
                  <a:srgbClr val="7030A0"/>
                </a:solidFill>
              </a:rPr>
              <a:t>(name)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5918" y="164305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test.py</a:t>
            </a:r>
            <a:endParaRPr lang="en-I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15554</TotalTime>
  <Words>1341</Words>
  <Application>Microsoft Office PowerPoint</Application>
  <PresentationFormat>On-screen Show (4:3)</PresentationFormat>
  <Paragraphs>429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Civic</vt:lpstr>
      <vt:lpstr>Slide 1</vt:lpstr>
      <vt:lpstr>Today’s Agenda</vt:lpstr>
      <vt:lpstr> What Is A Module ?</vt:lpstr>
      <vt:lpstr> From Where These Modules Come ?</vt:lpstr>
      <vt:lpstr> What A Module Can Contain ?</vt:lpstr>
      <vt:lpstr> Defining A Module</vt:lpstr>
      <vt:lpstr> Using A Module</vt:lpstr>
      <vt:lpstr> First Way (Direct import)</vt:lpstr>
      <vt:lpstr> First Way (Direct import)</vt:lpstr>
      <vt:lpstr> Second Way (Using aliasing)</vt:lpstr>
      <vt:lpstr> Second Way (Using aliasing)</vt:lpstr>
      <vt:lpstr> Guess The Output ?</vt:lpstr>
      <vt:lpstr> Guess The Output ?</vt:lpstr>
      <vt:lpstr> Third Way</vt:lpstr>
      <vt:lpstr> Third Way</vt:lpstr>
      <vt:lpstr> Guess The Output ?</vt:lpstr>
      <vt:lpstr> Guess The Output ?</vt:lpstr>
      <vt:lpstr> Guess The Output ?</vt:lpstr>
      <vt:lpstr> Fourth Way</vt:lpstr>
      <vt:lpstr> Fourth Way</vt:lpstr>
      <vt:lpstr> Defining A Class In A Module</vt:lpstr>
      <vt:lpstr> Defining A Class In A Module</vt:lpstr>
      <vt:lpstr> Using The Class Outside The Module</vt:lpstr>
      <vt:lpstr> The Concept Of  __name__==‘__main__’</vt:lpstr>
      <vt:lpstr> The Concept Of  __name__==‘__main__’</vt:lpstr>
      <vt:lpstr> The Concept Of  __name__==‘__main__’</vt:lpstr>
      <vt:lpstr> The Concept Of  __name__==‘__main__’</vt:lpstr>
      <vt:lpstr> Guess The Output</vt:lpstr>
      <vt:lpstr> Why 3 Outputs ?</vt:lpstr>
      <vt:lpstr> How To Overcome This Problem ?</vt:lpstr>
      <vt:lpstr> The Concept Of  __name__==‘__main__’</vt:lpstr>
      <vt:lpstr> The Concept Of  __name__==‘__main__’</vt:lpstr>
      <vt:lpstr> The Concept Of  __name__==‘__main__’</vt:lpstr>
      <vt:lpstr> Guess The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1874</cp:revision>
  <dcterms:created xsi:type="dcterms:W3CDTF">2015-12-21T13:46:48Z</dcterms:created>
  <dcterms:modified xsi:type="dcterms:W3CDTF">2020-05-14T09:28:00Z</dcterms:modified>
</cp:coreProperties>
</file>