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69" r:id="rId2"/>
    <p:sldId id="286" r:id="rId3"/>
    <p:sldId id="264" r:id="rId4"/>
    <p:sldId id="258" r:id="rId5"/>
    <p:sldId id="263" r:id="rId6"/>
    <p:sldId id="281" r:id="rId7"/>
    <p:sldId id="259" r:id="rId8"/>
    <p:sldId id="283" r:id="rId9"/>
    <p:sldId id="285" r:id="rId10"/>
    <p:sldId id="274" r:id="rId11"/>
    <p:sldId id="275" r:id="rId12"/>
    <p:sldId id="271" r:id="rId13"/>
    <p:sldId id="270" r:id="rId14"/>
    <p:sldId id="272" r:id="rId15"/>
    <p:sldId id="279" r:id="rId16"/>
    <p:sldId id="276" r:id="rId17"/>
    <p:sldId id="282"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soni811@outlook.com" initials="s" lastIdx="2" clrIdx="0">
    <p:extLst>
      <p:ext uri="{19B8F6BF-5375-455C-9EA6-DF929625EA0E}">
        <p15:presenceInfo xmlns:p15="http://schemas.microsoft.com/office/powerpoint/2012/main" userId="4e42645bcf46c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16-12-2022</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564771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3001867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980363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76560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5173325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09641-6D8D-4DC0-B378-FAD52989E003}" type="datetimeFigureOut">
              <a:rPr lang="en-IN" smtClean="0"/>
              <a:t>16-12-2022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4516102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09641-6D8D-4DC0-B378-FAD52989E00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0450643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09641-6D8D-4DC0-B378-FAD52989E003}" type="datetimeFigureOut">
              <a:rPr lang="en-IN" smtClean="0"/>
              <a:t>16-12-2022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687305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09641-6D8D-4DC0-B378-FAD52989E003}" type="datetimeFigureOut">
              <a:rPr lang="en-IN" smtClean="0"/>
              <a:t>16-12-2022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319518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9641-6D8D-4DC0-B378-FAD52989E003}" type="datetimeFigureOut">
              <a:rPr lang="en-IN" smtClean="0"/>
              <a:t>16-12-2022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955620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16-12-2022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94767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BC09641-6D8D-4DC0-B378-FAD52989E003}" type="datetimeFigureOut">
              <a:rPr lang="en-IN" smtClean="0"/>
              <a:t>16-12-2022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4057506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BC09641-6D8D-4DC0-B378-FAD52989E003}" type="datetimeFigureOut">
              <a:rPr lang="en-IN" smtClean="0"/>
              <a:t>16-12-2022</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1101F10-A3B4-44F2-BCA8-97C3257B21F0}"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59418"/>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6E6E7-22A0-6059-1509-6857A7426A1B}"/>
              </a:ext>
            </a:extLst>
          </p:cNvPr>
          <p:cNvSpPr>
            <a:spLocks noGrp="1"/>
          </p:cNvSpPr>
          <p:nvPr>
            <p:ph type="title"/>
          </p:nvPr>
        </p:nvSpPr>
        <p:spPr>
          <a:xfrm>
            <a:off x="40144" y="0"/>
            <a:ext cx="11360075" cy="1785104"/>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4000" u="sng" dirty="0">
                <a:solidFill>
                  <a:schemeClr val="bg1">
                    <a:lumMod val="95000"/>
                    <a:lumOff val="5000"/>
                  </a:schemeClr>
                </a:solidFill>
                <a:effectLst>
                  <a:outerShdw blurRad="50800" dist="63500" dir="2700000" algn="tl" rotWithShape="0">
                    <a:srgbClr val="000000">
                      <a:alpha val="44000"/>
                    </a:srgbClr>
                  </a:outerShdw>
                </a:effectLst>
              </a:rPr>
              <a:t>Department of computer Application</a:t>
            </a:r>
            <a:br>
              <a:rPr lang="en-US" sz="2800" u="sng" dirty="0">
                <a:solidFill>
                  <a:schemeClr val="tx1"/>
                </a:solidFill>
                <a:effectLst>
                  <a:outerShdw blurRad="50800" dist="63500" dir="2700000" algn="tl" rotWithShape="0">
                    <a:srgbClr val="000000">
                      <a:alpha val="44000"/>
                    </a:srgbClr>
                  </a:outerShdw>
                </a:effectLst>
              </a:rPr>
            </a:br>
            <a:br>
              <a:rPr lang="en-US" sz="2800" u="sng" dirty="0">
                <a:solidFill>
                  <a:schemeClr val="tx1"/>
                </a:solidFill>
                <a:effectLst>
                  <a:outerShdw blurRad="50800" dist="63500" dir="2700000" algn="tl" rotWithShape="0">
                    <a:srgbClr val="000000">
                      <a:alpha val="44000"/>
                    </a:srgbClr>
                  </a:outerShdw>
                </a:effectLst>
              </a:rPr>
            </a:br>
            <a:r>
              <a:rPr lang="en-US" sz="2800" b="1" dirty="0">
                <a:solidFill>
                  <a:schemeClr val="bg2">
                    <a:lumMod val="10000"/>
                  </a:schemeClr>
                </a:solidFill>
                <a:effectLst>
                  <a:outerShdw blurRad="50800" dist="63500" dir="2700000" algn="tl" rotWithShape="0">
                    <a:srgbClr val="000000">
                      <a:alpha val="44000"/>
                    </a:srgbClr>
                  </a:outerShdw>
                </a:effectLst>
              </a:rPr>
              <a:t>University </a:t>
            </a:r>
            <a:r>
              <a:rPr lang="en-IN" sz="2800" b="1" dirty="0">
                <a:solidFill>
                  <a:schemeClr val="bg2">
                    <a:lumMod val="10000"/>
                  </a:schemeClr>
                </a:solidFill>
                <a:effectLst>
                  <a:outerShdw blurRad="50800" dist="63500" dir="2700000" algn="tl" rotWithShape="0">
                    <a:srgbClr val="000000">
                      <a:alpha val="44000"/>
                    </a:srgbClr>
                  </a:outerShdw>
                </a:effectLst>
              </a:rPr>
              <a:t>Institute</a:t>
            </a:r>
            <a:r>
              <a:rPr lang="en-US" sz="2800" b="1" dirty="0">
                <a:solidFill>
                  <a:schemeClr val="bg2">
                    <a:lumMod val="10000"/>
                  </a:schemeClr>
                </a:solidFill>
                <a:effectLst>
                  <a:outerShdw blurRad="50800" dist="63500" dir="2700000" algn="tl" rotWithShape="0">
                    <a:srgbClr val="000000">
                      <a:alpha val="44000"/>
                    </a:srgbClr>
                  </a:outerShdw>
                </a:effectLst>
              </a:rPr>
              <a:t> of Technology </a:t>
            </a:r>
            <a:br>
              <a:rPr lang="en-US" sz="2800" b="1" dirty="0">
                <a:solidFill>
                  <a:schemeClr val="bg2">
                    <a:lumMod val="10000"/>
                  </a:schemeClr>
                </a:solidFill>
                <a:effectLst>
                  <a:outerShdw blurRad="50800" dist="63500" dir="2700000" algn="tl" rotWithShape="0">
                    <a:srgbClr val="000000">
                      <a:alpha val="44000"/>
                    </a:srgbClr>
                  </a:outerShdw>
                </a:effectLst>
              </a:rPr>
            </a:br>
            <a:r>
              <a:rPr lang="en-US" sz="2800" b="1" dirty="0">
                <a:solidFill>
                  <a:schemeClr val="bg2">
                    <a:lumMod val="10000"/>
                  </a:schemeClr>
                </a:solidFill>
                <a:effectLst>
                  <a:outerShdw blurRad="50800" dist="63500" dir="2700000" algn="tl" rotWithShape="0">
                    <a:srgbClr val="000000">
                      <a:alpha val="44000"/>
                    </a:srgbClr>
                  </a:outerShdw>
                </a:effectLst>
              </a:rPr>
              <a:t>Rajiv Gandhi </a:t>
            </a:r>
            <a:r>
              <a:rPr lang="en-US" sz="2800" b="1" dirty="0" err="1">
                <a:solidFill>
                  <a:schemeClr val="bg2">
                    <a:lumMod val="10000"/>
                  </a:schemeClr>
                </a:solidFill>
                <a:effectLst>
                  <a:outerShdw blurRad="50800" dist="63500" dir="2700000" algn="tl" rotWithShape="0">
                    <a:srgbClr val="000000">
                      <a:alpha val="44000"/>
                    </a:srgbClr>
                  </a:outerShdw>
                </a:effectLst>
              </a:rPr>
              <a:t>Proudyogiki</a:t>
            </a:r>
            <a:r>
              <a:rPr lang="en-US" sz="2800" b="1" dirty="0">
                <a:solidFill>
                  <a:schemeClr val="bg2">
                    <a:lumMod val="10000"/>
                  </a:schemeClr>
                </a:solidFill>
                <a:effectLst>
                  <a:outerShdw blurRad="50800" dist="63500" dir="2700000" algn="tl" rotWithShape="0">
                    <a:srgbClr val="000000">
                      <a:alpha val="44000"/>
                    </a:srgbClr>
                  </a:outerShdw>
                </a:effectLst>
              </a:rPr>
              <a:t>  </a:t>
            </a:r>
            <a:r>
              <a:rPr lang="en-US" sz="2800" b="1" dirty="0" err="1">
                <a:solidFill>
                  <a:schemeClr val="bg2">
                    <a:lumMod val="10000"/>
                  </a:schemeClr>
                </a:solidFill>
                <a:effectLst>
                  <a:outerShdw blurRad="50800" dist="63500" dir="2700000" algn="tl" rotWithShape="0">
                    <a:srgbClr val="000000">
                      <a:alpha val="44000"/>
                    </a:srgbClr>
                  </a:outerShdw>
                </a:effectLst>
              </a:rPr>
              <a:t>VishwaVidyalaya</a:t>
            </a:r>
            <a:endParaRPr lang="en-IN" b="1" dirty="0">
              <a:solidFill>
                <a:schemeClr val="bg2">
                  <a:lumMod val="10000"/>
                </a:schemeClr>
              </a:solidFill>
              <a:effectLst>
                <a:outerShdw blurRad="50800" dist="63500" dir="2700000" algn="tl" rotWithShape="0">
                  <a:srgbClr val="000000">
                    <a:alpha val="44000"/>
                  </a:srgbClr>
                </a:outerShdw>
              </a:effectLst>
            </a:endParaRPr>
          </a:p>
        </p:txBody>
      </p:sp>
      <p:sp>
        <p:nvSpPr>
          <p:cNvPr id="6" name="Text Placeholder 5">
            <a:extLst>
              <a:ext uri="{FF2B5EF4-FFF2-40B4-BE49-F238E27FC236}">
                <a16:creationId xmlns:a16="http://schemas.microsoft.com/office/drawing/2014/main" id="{F03E6F82-26C4-2902-D0F6-219192825301}"/>
              </a:ext>
            </a:extLst>
          </p:cNvPr>
          <p:cNvSpPr>
            <a:spLocks noGrp="1"/>
          </p:cNvSpPr>
          <p:nvPr>
            <p:ph type="body" sz="half" idx="2"/>
          </p:nvPr>
        </p:nvSpPr>
        <p:spPr>
          <a:xfrm>
            <a:off x="791780" y="3841268"/>
            <a:ext cx="10608439" cy="2881963"/>
          </a:xfrm>
        </p:spPr>
        <p:txBody>
          <a:bodyPr>
            <a:normAutofit/>
          </a:bodyPr>
          <a:lstStyle/>
          <a:p>
            <a:r>
              <a:rPr lang="en-US" sz="2400" b="1" dirty="0"/>
              <a:t>A MINOR PROJECT PRESENTATION ON</a:t>
            </a:r>
            <a:r>
              <a:rPr lang="en-US" b="1" dirty="0"/>
              <a:t> </a:t>
            </a:r>
          </a:p>
          <a:p>
            <a:r>
              <a:rPr lang="en-US" sz="4000" b="1" dirty="0">
                <a:solidFill>
                  <a:schemeClr val="tx2">
                    <a:lumMod val="75000"/>
                  </a:schemeClr>
                </a:solidFill>
                <a:effectLst>
                  <a:outerShdw blurRad="38100" dist="38100" dir="2700000" algn="tl">
                    <a:srgbClr val="000000">
                      <a:alpha val="43137"/>
                    </a:srgbClr>
                  </a:outerShdw>
                </a:effectLst>
              </a:rPr>
              <a:t>CLASSROOM SYSTEM</a:t>
            </a:r>
            <a:endParaRPr lang="en-IN" dirty="0"/>
          </a:p>
        </p:txBody>
      </p:sp>
      <p:pic>
        <p:nvPicPr>
          <p:cNvPr id="14" name="Content Placeholder 10">
            <a:extLst>
              <a:ext uri="{FF2B5EF4-FFF2-40B4-BE49-F238E27FC236}">
                <a16:creationId xmlns:a16="http://schemas.microsoft.com/office/drawing/2014/main" id="{3FB7F3D0-36DF-4FE3-0121-524582FD1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754" y="2108854"/>
            <a:ext cx="1993900" cy="16033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29481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16B1CE-414A-B323-4572-BEBBF4A7BC61}"/>
              </a:ext>
            </a:extLst>
          </p:cNvPr>
          <p:cNvSpPr>
            <a:spLocks noGrp="1"/>
          </p:cNvSpPr>
          <p:nvPr>
            <p:ph type="title"/>
          </p:nvPr>
        </p:nvSpPr>
        <p:spPr>
          <a:xfrm>
            <a:off x="573136" y="2590800"/>
            <a:ext cx="11376817" cy="1263568"/>
          </a:xfrm>
        </p:spPr>
        <p:txBody>
          <a:bodyPr>
            <a:normAutofit/>
          </a:bodyPr>
          <a:lstStyle/>
          <a:p>
            <a:r>
              <a:rPr lang="en-IN" sz="7200" u="sng" dirty="0"/>
              <a:t>Output screens</a:t>
            </a:r>
          </a:p>
        </p:txBody>
      </p:sp>
    </p:spTree>
    <p:extLst>
      <p:ext uri="{BB962C8B-B14F-4D97-AF65-F5344CB8AC3E}">
        <p14:creationId xmlns:p14="http://schemas.microsoft.com/office/powerpoint/2010/main" val="3978387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7E48-3C9A-AA72-5E94-FD7F61B39AC0}"/>
              </a:ext>
            </a:extLst>
          </p:cNvPr>
          <p:cNvSpPr>
            <a:spLocks noGrp="1"/>
          </p:cNvSpPr>
          <p:nvPr>
            <p:ph type="title"/>
          </p:nvPr>
        </p:nvSpPr>
        <p:spPr>
          <a:xfrm>
            <a:off x="913795" y="295836"/>
            <a:ext cx="10353761" cy="1048870"/>
          </a:xfrm>
        </p:spPr>
        <p:txBody>
          <a:bodyPr/>
          <a:lstStyle/>
          <a:p>
            <a:r>
              <a:rPr lang="en-IN" u="sng" dirty="0"/>
              <a:t>Registration page</a:t>
            </a:r>
          </a:p>
        </p:txBody>
      </p:sp>
      <p:pic>
        <p:nvPicPr>
          <p:cNvPr id="7" name="Content Placeholder 6">
            <a:extLst>
              <a:ext uri="{FF2B5EF4-FFF2-40B4-BE49-F238E27FC236}">
                <a16:creationId xmlns:a16="http://schemas.microsoft.com/office/drawing/2014/main" id="{9DACF7CC-DEF2-1645-9B82-2E93DA930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586" y="1344706"/>
            <a:ext cx="8864301" cy="4701092"/>
          </a:xfrm>
        </p:spPr>
      </p:pic>
    </p:spTree>
    <p:extLst>
      <p:ext uri="{BB962C8B-B14F-4D97-AF65-F5344CB8AC3E}">
        <p14:creationId xmlns:p14="http://schemas.microsoft.com/office/powerpoint/2010/main" val="577631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FC426A-B7A5-251D-5E4F-D4A51EF1C7A8}"/>
              </a:ext>
            </a:extLst>
          </p:cNvPr>
          <p:cNvSpPr>
            <a:spLocks noGrp="1"/>
          </p:cNvSpPr>
          <p:nvPr>
            <p:ph type="title"/>
          </p:nvPr>
        </p:nvSpPr>
        <p:spPr>
          <a:xfrm>
            <a:off x="1026999" y="448237"/>
            <a:ext cx="10155932" cy="331694"/>
          </a:xfrm>
        </p:spPr>
        <p:txBody>
          <a:bodyPr>
            <a:normAutofit fontScale="90000"/>
          </a:bodyPr>
          <a:lstStyle/>
          <a:p>
            <a:r>
              <a:rPr lang="en-IN" u="sng" dirty="0"/>
              <a:t>Login page</a:t>
            </a:r>
          </a:p>
        </p:txBody>
      </p:sp>
      <p:pic>
        <p:nvPicPr>
          <p:cNvPr id="6" name="Content Placeholder 5">
            <a:extLst>
              <a:ext uri="{FF2B5EF4-FFF2-40B4-BE49-F238E27FC236}">
                <a16:creationId xmlns:a16="http://schemas.microsoft.com/office/drawing/2014/main" id="{4738D6F7-ECBB-98B4-A1CA-02D41EE46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674" y="1036302"/>
            <a:ext cx="10036885" cy="4891162"/>
          </a:xfrm>
        </p:spPr>
      </p:pic>
    </p:spTree>
    <p:extLst>
      <p:ext uri="{BB962C8B-B14F-4D97-AF65-F5344CB8AC3E}">
        <p14:creationId xmlns:p14="http://schemas.microsoft.com/office/powerpoint/2010/main" val="3073796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3172-8FE6-852F-C94C-CD03DD243FC9}"/>
              </a:ext>
            </a:extLst>
          </p:cNvPr>
          <p:cNvSpPr>
            <a:spLocks noGrp="1"/>
          </p:cNvSpPr>
          <p:nvPr>
            <p:ph type="title"/>
          </p:nvPr>
        </p:nvSpPr>
        <p:spPr>
          <a:xfrm>
            <a:off x="833112" y="162662"/>
            <a:ext cx="10353761" cy="886210"/>
          </a:xfrm>
        </p:spPr>
        <p:txBody>
          <a:bodyPr/>
          <a:lstStyle/>
          <a:p>
            <a:r>
              <a:rPr lang="en-IN" u="sng" dirty="0"/>
              <a:t>Add assignment and </a:t>
            </a:r>
            <a:r>
              <a:rPr lang="en-IN" u="sng" dirty="0" err="1"/>
              <a:t>lectiures</a:t>
            </a:r>
            <a:endParaRPr lang="en-IN" u="sng" dirty="0"/>
          </a:p>
        </p:txBody>
      </p:sp>
      <p:pic>
        <p:nvPicPr>
          <p:cNvPr id="11" name="Content Placeholder 10">
            <a:extLst>
              <a:ext uri="{FF2B5EF4-FFF2-40B4-BE49-F238E27FC236}">
                <a16:creationId xmlns:a16="http://schemas.microsoft.com/office/drawing/2014/main" id="{A36A575A-419C-78A5-7466-CAD1F8EAC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913" y="876882"/>
            <a:ext cx="11069619" cy="5308766"/>
          </a:xfrm>
        </p:spPr>
      </p:pic>
    </p:spTree>
    <p:extLst>
      <p:ext uri="{BB962C8B-B14F-4D97-AF65-F5344CB8AC3E}">
        <p14:creationId xmlns:p14="http://schemas.microsoft.com/office/powerpoint/2010/main" val="478784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6FFD9BF-5CED-FC40-2977-8C24DA8B1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736" y="917089"/>
            <a:ext cx="10015369" cy="5023821"/>
          </a:xfrm>
        </p:spPr>
      </p:pic>
      <p:sp>
        <p:nvSpPr>
          <p:cNvPr id="7" name="TextBox 6">
            <a:extLst>
              <a:ext uri="{FF2B5EF4-FFF2-40B4-BE49-F238E27FC236}">
                <a16:creationId xmlns:a16="http://schemas.microsoft.com/office/drawing/2014/main" id="{368A2EEC-5EEC-145A-C1C7-3DE2F382EC26}"/>
              </a:ext>
            </a:extLst>
          </p:cNvPr>
          <p:cNvSpPr txBox="1"/>
          <p:nvPr/>
        </p:nvSpPr>
        <p:spPr>
          <a:xfrm flipH="1">
            <a:off x="5112570" y="155114"/>
            <a:ext cx="3611881" cy="646331"/>
          </a:xfrm>
          <a:prstGeom prst="rect">
            <a:avLst/>
          </a:prstGeom>
          <a:noFill/>
        </p:spPr>
        <p:txBody>
          <a:bodyPr wrap="square" rtlCol="0">
            <a:spAutoFit/>
          </a:bodyPr>
          <a:lstStyle/>
          <a:p>
            <a:r>
              <a:rPr lang="en-IN" sz="3600" b="1" dirty="0">
                <a:solidFill>
                  <a:schemeClr val="accent1">
                    <a:lumMod val="75000"/>
                  </a:schemeClr>
                </a:solidFill>
              </a:rPr>
              <a:t>-:Output:-</a:t>
            </a:r>
          </a:p>
        </p:txBody>
      </p:sp>
    </p:spTree>
    <p:extLst>
      <p:ext uri="{BB962C8B-B14F-4D97-AF65-F5344CB8AC3E}">
        <p14:creationId xmlns:p14="http://schemas.microsoft.com/office/powerpoint/2010/main" val="3379210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68436-E677-30C6-2CA0-844A4CDA33CF}"/>
              </a:ext>
            </a:extLst>
          </p:cNvPr>
          <p:cNvSpPr>
            <a:spLocks noGrp="1"/>
          </p:cNvSpPr>
          <p:nvPr>
            <p:ph type="title"/>
          </p:nvPr>
        </p:nvSpPr>
        <p:spPr>
          <a:xfrm>
            <a:off x="259976" y="1918446"/>
            <a:ext cx="11672047" cy="2519083"/>
          </a:xfrm>
          <a:solidFill>
            <a:srgbClr val="002060"/>
          </a:solidFill>
        </p:spPr>
        <p:txBody>
          <a:bodyPr>
            <a:noAutofit/>
          </a:bodyPr>
          <a:lstStyle/>
          <a:p>
            <a:r>
              <a:rPr lang="en-IN" sz="6000" u="sng" dirty="0"/>
              <a:t>Pros</a:t>
            </a:r>
            <a:br>
              <a:rPr lang="en-IN" sz="6000" u="sng" dirty="0"/>
            </a:br>
            <a:r>
              <a:rPr lang="en-IN" sz="6000" u="sng" dirty="0"/>
              <a:t>of</a:t>
            </a:r>
            <a:br>
              <a:rPr lang="en-IN" sz="6000" u="sng" dirty="0"/>
            </a:br>
            <a:r>
              <a:rPr lang="en-IN" sz="6000" u="sng" dirty="0"/>
              <a:t> classroom system</a:t>
            </a:r>
          </a:p>
        </p:txBody>
      </p:sp>
    </p:spTree>
    <p:extLst>
      <p:ext uri="{BB962C8B-B14F-4D97-AF65-F5344CB8AC3E}">
        <p14:creationId xmlns:p14="http://schemas.microsoft.com/office/powerpoint/2010/main" val="1108101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CE5-C26F-420C-BAE1-226BE50C4B78}"/>
              </a:ext>
            </a:extLst>
          </p:cNvPr>
          <p:cNvSpPr>
            <a:spLocks noGrp="1"/>
          </p:cNvSpPr>
          <p:nvPr>
            <p:ph type="title"/>
          </p:nvPr>
        </p:nvSpPr>
        <p:spPr>
          <a:xfrm>
            <a:off x="913795" y="484094"/>
            <a:ext cx="10353761" cy="1451827"/>
          </a:xfrm>
        </p:spPr>
        <p:txBody>
          <a:bodyPr>
            <a:normAutofit/>
          </a:bodyPr>
          <a:lstStyle/>
          <a:p>
            <a:r>
              <a:rPr lang="en-IN" sz="4400" u="sng" dirty="0">
                <a:solidFill>
                  <a:schemeClr val="accent1">
                    <a:lumMod val="75000"/>
                  </a:schemeClr>
                </a:solidFill>
              </a:rPr>
              <a:t>Pros</a:t>
            </a:r>
            <a:r>
              <a:rPr lang="en-IN" sz="4000" u="sng" dirty="0"/>
              <a:t> </a:t>
            </a:r>
          </a:p>
        </p:txBody>
      </p:sp>
      <p:sp>
        <p:nvSpPr>
          <p:cNvPr id="3" name="Content Placeholder 2">
            <a:extLst>
              <a:ext uri="{FF2B5EF4-FFF2-40B4-BE49-F238E27FC236}">
                <a16:creationId xmlns:a16="http://schemas.microsoft.com/office/drawing/2014/main" id="{7213A944-0F20-1CC0-774B-0C3D16E6B825}"/>
              </a:ext>
            </a:extLst>
          </p:cNvPr>
          <p:cNvSpPr>
            <a:spLocks noGrp="1"/>
          </p:cNvSpPr>
          <p:nvPr>
            <p:ph idx="1"/>
          </p:nvPr>
        </p:nvSpPr>
        <p:spPr>
          <a:xfrm>
            <a:off x="367553" y="1592133"/>
            <a:ext cx="10900004" cy="4907280"/>
          </a:xfrm>
        </p:spPr>
        <p:txBody>
          <a:bodyPr>
            <a:normAutofit/>
          </a:bodyPr>
          <a:lstStyle/>
          <a:p>
            <a:r>
              <a:rPr lang="en-US" sz="2800" b="1" dirty="0">
                <a:solidFill>
                  <a:schemeClr val="bg2">
                    <a:lumMod val="20000"/>
                    <a:lumOff val="80000"/>
                  </a:schemeClr>
                </a:solidFill>
                <a:effectLst/>
                <a:latin typeface="Droid Sans"/>
              </a:rPr>
              <a:t>Create and manage lectures , assignment and recorded videos.</a:t>
            </a:r>
            <a:endParaRPr lang="en-US" sz="2800" b="0" i="0" dirty="0">
              <a:solidFill>
                <a:schemeClr val="bg2">
                  <a:lumMod val="20000"/>
                  <a:lumOff val="80000"/>
                </a:schemeClr>
              </a:solidFill>
              <a:effectLst/>
              <a:latin typeface="Droid Sans"/>
            </a:endParaRPr>
          </a:p>
          <a:p>
            <a:r>
              <a:rPr lang="en-US" sz="2800" b="1" dirty="0">
                <a:solidFill>
                  <a:schemeClr val="bg2">
                    <a:lumMod val="20000"/>
                    <a:lumOff val="80000"/>
                  </a:schemeClr>
                </a:solidFill>
                <a:effectLst/>
                <a:latin typeface="Droid Sans"/>
              </a:rPr>
              <a:t>Add material to your assignment ,such as </a:t>
            </a:r>
            <a:r>
              <a:rPr lang="en-US" sz="2800" b="1" dirty="0" err="1">
                <a:solidFill>
                  <a:schemeClr val="bg2">
                    <a:lumMod val="20000"/>
                    <a:lumOff val="80000"/>
                  </a:schemeClr>
                </a:solidFill>
                <a:effectLst/>
                <a:latin typeface="Droid Sans"/>
              </a:rPr>
              <a:t>youtube</a:t>
            </a:r>
            <a:r>
              <a:rPr lang="en-US" sz="2800" b="1" dirty="0">
                <a:solidFill>
                  <a:schemeClr val="bg2">
                    <a:lumMod val="20000"/>
                    <a:lumOff val="80000"/>
                  </a:schemeClr>
                </a:solidFill>
                <a:effectLst/>
                <a:latin typeface="Droid Sans"/>
              </a:rPr>
              <a:t> videos.</a:t>
            </a:r>
          </a:p>
          <a:p>
            <a:r>
              <a:rPr lang="en-US" sz="2800" b="1" dirty="0">
                <a:solidFill>
                  <a:schemeClr val="bg2">
                    <a:lumMod val="20000"/>
                    <a:lumOff val="80000"/>
                  </a:schemeClr>
                </a:solidFill>
                <a:latin typeface="Droid Sans"/>
              </a:rPr>
              <a:t>Set up lectures and assignment.</a:t>
            </a:r>
          </a:p>
          <a:p>
            <a:r>
              <a:rPr lang="en-US" sz="2800" b="1" dirty="0">
                <a:solidFill>
                  <a:schemeClr val="bg2">
                    <a:lumMod val="20000"/>
                    <a:lumOff val="80000"/>
                  </a:schemeClr>
                </a:solidFill>
                <a:latin typeface="Droid Sans"/>
              </a:rPr>
              <a:t>Track classwork and submit assignment.</a:t>
            </a:r>
          </a:p>
          <a:p>
            <a:r>
              <a:rPr lang="en-US" sz="2800" b="1" dirty="0">
                <a:solidFill>
                  <a:schemeClr val="bg2">
                    <a:lumMod val="20000"/>
                    <a:lumOff val="80000"/>
                  </a:schemeClr>
                </a:solidFill>
                <a:effectLst/>
                <a:latin typeface="Droid Sans"/>
              </a:rPr>
              <a:t>Protect data and set permission for your users</a:t>
            </a:r>
            <a:r>
              <a:rPr lang="en-US" sz="2800" b="1" dirty="0">
                <a:solidFill>
                  <a:schemeClr val="bg2">
                    <a:lumMod val="20000"/>
                    <a:lumOff val="80000"/>
                  </a:schemeClr>
                </a:solidFill>
                <a:latin typeface="Droid Sans"/>
              </a:rPr>
              <a:t>.</a:t>
            </a:r>
          </a:p>
          <a:p>
            <a:r>
              <a:rPr lang="en-US" sz="2800" b="1" dirty="0">
                <a:solidFill>
                  <a:schemeClr val="bg2">
                    <a:lumMod val="20000"/>
                    <a:lumOff val="80000"/>
                  </a:schemeClr>
                </a:solidFill>
                <a:latin typeface="Droid Sans"/>
              </a:rPr>
              <a:t>Add and Remove users by Admin in this classroom system.</a:t>
            </a:r>
          </a:p>
          <a:p>
            <a:r>
              <a:rPr lang="en-US" sz="2800" b="1" dirty="0">
                <a:solidFill>
                  <a:schemeClr val="bg2">
                    <a:lumMod val="20000"/>
                    <a:lumOff val="80000"/>
                  </a:schemeClr>
                </a:solidFill>
                <a:effectLst/>
                <a:latin typeface="Droid Sans"/>
              </a:rPr>
              <a:t>Get 24/7 </a:t>
            </a:r>
            <a:r>
              <a:rPr lang="en-IN" sz="2800" b="1" dirty="0">
                <a:solidFill>
                  <a:schemeClr val="bg2">
                    <a:lumMod val="20000"/>
                    <a:lumOff val="80000"/>
                  </a:schemeClr>
                </a:solidFill>
                <a:latin typeface="Droid Sans"/>
              </a:rPr>
              <a:t>accessibility</a:t>
            </a:r>
            <a:r>
              <a:rPr lang="en-US" sz="2800" b="1" dirty="0">
                <a:solidFill>
                  <a:schemeClr val="bg2">
                    <a:lumMod val="20000"/>
                    <a:lumOff val="80000"/>
                  </a:schemeClr>
                </a:solidFill>
                <a:effectLst/>
                <a:latin typeface="Droid Sans"/>
              </a:rPr>
              <a:t>.</a:t>
            </a:r>
          </a:p>
        </p:txBody>
      </p:sp>
    </p:spTree>
    <p:extLst>
      <p:ext uri="{BB962C8B-B14F-4D97-AF65-F5344CB8AC3E}">
        <p14:creationId xmlns:p14="http://schemas.microsoft.com/office/powerpoint/2010/main" val="1141188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CC1C-95AE-D332-9FB4-F287C1CF6E65}"/>
              </a:ext>
            </a:extLst>
          </p:cNvPr>
          <p:cNvSpPr>
            <a:spLocks noGrp="1"/>
          </p:cNvSpPr>
          <p:nvPr>
            <p:ph type="title"/>
          </p:nvPr>
        </p:nvSpPr>
        <p:spPr>
          <a:xfrm>
            <a:off x="815184" y="134471"/>
            <a:ext cx="10353761" cy="1326321"/>
          </a:xfrm>
        </p:spPr>
        <p:txBody>
          <a:bodyPr>
            <a:normAutofit/>
          </a:bodyPr>
          <a:lstStyle/>
          <a:p>
            <a:r>
              <a:rPr lang="en-IN" sz="5400" u="sng" dirty="0">
                <a:solidFill>
                  <a:schemeClr val="accent1">
                    <a:lumMod val="75000"/>
                  </a:schemeClr>
                </a:solidFill>
              </a:rPr>
              <a:t>conclusion</a:t>
            </a:r>
          </a:p>
        </p:txBody>
      </p:sp>
      <p:sp>
        <p:nvSpPr>
          <p:cNvPr id="5" name="Content Placeholder 4">
            <a:extLst>
              <a:ext uri="{FF2B5EF4-FFF2-40B4-BE49-F238E27FC236}">
                <a16:creationId xmlns:a16="http://schemas.microsoft.com/office/drawing/2014/main" id="{5E20A708-041A-6B2B-401F-D1040B167B12}"/>
              </a:ext>
            </a:extLst>
          </p:cNvPr>
          <p:cNvSpPr>
            <a:spLocks noGrp="1"/>
          </p:cNvSpPr>
          <p:nvPr>
            <p:ph idx="1"/>
          </p:nvPr>
        </p:nvSpPr>
        <p:spPr>
          <a:xfrm>
            <a:off x="1451579" y="1366221"/>
            <a:ext cx="9822435" cy="4464423"/>
          </a:xfrm>
        </p:spPr>
        <p:txBody>
          <a:bodyPr>
            <a:normAutofit/>
          </a:bodyPr>
          <a:lstStyle/>
          <a:p>
            <a:r>
              <a:rPr lang="en-IN" dirty="0"/>
              <a:t>Simplicity is never </a:t>
            </a:r>
            <a:r>
              <a:rPr lang="en-IN" dirty="0" err="1"/>
              <a:t>simple.As</a:t>
            </a:r>
            <a:r>
              <a:rPr lang="en-IN" dirty="0"/>
              <a:t> we have seen in this project the process of creating a user friendly and straight forward platform . The most important element of CLASSROOM SYSTEM is allowing students an opportunity to understand that your rules are a part of a best education possible.</a:t>
            </a:r>
          </a:p>
          <a:p>
            <a:r>
              <a:rPr lang="en-IN" dirty="0"/>
              <a:t>Teaching is very important job and once you get your management system an order you will be enjoying teaching more .</a:t>
            </a:r>
          </a:p>
          <a:p>
            <a:r>
              <a:rPr lang="en-IN" dirty="0"/>
              <a:t>Encourages active learning processes that allow for effective teaching and learning in the classroom.</a:t>
            </a:r>
          </a:p>
          <a:p>
            <a:r>
              <a:rPr lang="en-IN" dirty="0"/>
              <a:t>Structured enough to provide a blueprint while being flexible enough to allow for individual teacher personality and teaching style.</a:t>
            </a:r>
          </a:p>
        </p:txBody>
      </p:sp>
    </p:spTree>
    <p:extLst>
      <p:ext uri="{BB962C8B-B14F-4D97-AF65-F5344CB8AC3E}">
        <p14:creationId xmlns:p14="http://schemas.microsoft.com/office/powerpoint/2010/main" val="4086726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DFCCB-2B36-665F-4838-8F67F3633BCE}"/>
              </a:ext>
            </a:extLst>
          </p:cNvPr>
          <p:cNvSpPr>
            <a:spLocks noGrp="1"/>
          </p:cNvSpPr>
          <p:nvPr>
            <p:ph type="ctrTitle"/>
          </p:nvPr>
        </p:nvSpPr>
        <p:spPr>
          <a:xfrm>
            <a:off x="1425388" y="1122363"/>
            <a:ext cx="9171343" cy="2387600"/>
          </a:xfrm>
        </p:spPr>
        <p:txBody>
          <a:bodyPr>
            <a:normAutofit/>
          </a:bodyPr>
          <a:lstStyle/>
          <a:p>
            <a:r>
              <a:rPr lang="en-US" sz="11500" u="sng" dirty="0">
                <a:solidFill>
                  <a:schemeClr val="tx2"/>
                </a:solidFill>
              </a:rPr>
              <a:t>Thank you</a:t>
            </a:r>
            <a:endParaRPr lang="en-IN" sz="11500" u="sng" dirty="0">
              <a:solidFill>
                <a:schemeClr val="tx2"/>
              </a:solidFill>
            </a:endParaRPr>
          </a:p>
        </p:txBody>
      </p:sp>
    </p:spTree>
    <p:extLst>
      <p:ext uri="{BB962C8B-B14F-4D97-AF65-F5344CB8AC3E}">
        <p14:creationId xmlns:p14="http://schemas.microsoft.com/office/powerpoint/2010/main" val="4058433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FA169D-6925-BA89-69D7-B466A27A7F7C}"/>
              </a:ext>
            </a:extLst>
          </p:cNvPr>
          <p:cNvSpPr txBox="1"/>
          <p:nvPr/>
        </p:nvSpPr>
        <p:spPr>
          <a:xfrm>
            <a:off x="627512" y="692435"/>
            <a:ext cx="10936976" cy="4647426"/>
          </a:xfrm>
          <a:prstGeom prst="rect">
            <a:avLst/>
          </a:prstGeom>
          <a:noFill/>
        </p:spPr>
        <p:txBody>
          <a:bodyPr wrap="square">
            <a:spAutoFit/>
          </a:bodyPr>
          <a:lstStyle/>
          <a:p>
            <a:pPr algn="just"/>
            <a:r>
              <a:rPr lang="en-IN" sz="3200" b="1" dirty="0">
                <a:solidFill>
                  <a:schemeClr val="accent1">
                    <a:lumMod val="75000"/>
                  </a:schemeClr>
                </a:solidFill>
              </a:rPr>
              <a:t>SUBMITTED BY                                      SUBMITTEDTO:-</a:t>
            </a:r>
          </a:p>
          <a:p>
            <a:pPr algn="just"/>
            <a:r>
              <a:rPr lang="en-IN" sz="2400" dirty="0">
                <a:solidFill>
                  <a:schemeClr val="accent1">
                    <a:lumMod val="75000"/>
                  </a:schemeClr>
                </a:solidFill>
              </a:rPr>
              <a:t>DEPARTMENT OF COMPUTER APPLICATION </a:t>
            </a:r>
            <a:r>
              <a:rPr lang="en-IN" sz="2400" dirty="0">
                <a:solidFill>
                  <a:schemeClr val="bg2">
                    <a:lumMod val="20000"/>
                    <a:lumOff val="80000"/>
                  </a:schemeClr>
                </a:solidFill>
              </a:rPr>
              <a:t>:-</a:t>
            </a:r>
          </a:p>
          <a:p>
            <a:pPr algn="just"/>
            <a:r>
              <a:rPr lang="en-IN" sz="2400" dirty="0">
                <a:solidFill>
                  <a:schemeClr val="accent1">
                    <a:lumMod val="75000"/>
                  </a:schemeClr>
                </a:solidFill>
              </a:rPr>
              <a:t>PROJECT GUIDANCE BY:-</a:t>
            </a:r>
          </a:p>
          <a:p>
            <a:pPr algn="just"/>
            <a:endParaRPr lang="en-IN" sz="2400" dirty="0">
              <a:solidFill>
                <a:schemeClr val="accent1">
                  <a:lumMod val="75000"/>
                </a:schemeClr>
              </a:solidFill>
            </a:endParaRPr>
          </a:p>
          <a:p>
            <a:pPr algn="just"/>
            <a:r>
              <a:rPr lang="en-IN" sz="2400" dirty="0">
                <a:solidFill>
                  <a:schemeClr val="bg2">
                    <a:lumMod val="20000"/>
                    <a:lumOff val="80000"/>
                  </a:schemeClr>
                </a:solidFill>
              </a:rPr>
              <a:t>MR.JAYNARAYAN THAKRE                                                AMITA NAGWANSHI</a:t>
            </a:r>
          </a:p>
          <a:p>
            <a:pPr algn="just"/>
            <a:r>
              <a:rPr lang="en-IN" sz="2400" dirty="0">
                <a:solidFill>
                  <a:schemeClr val="bg2">
                    <a:lumMod val="20000"/>
                    <a:lumOff val="80000"/>
                  </a:schemeClr>
                </a:solidFill>
              </a:rPr>
              <a:t>                                                                                                    </a:t>
            </a:r>
            <a:r>
              <a:rPr lang="en-IN" sz="2400" dirty="0">
                <a:solidFill>
                  <a:schemeClr val="accent1">
                    <a:lumMod val="75000"/>
                  </a:schemeClr>
                </a:solidFill>
              </a:rPr>
              <a:t>0101CA211007</a:t>
            </a:r>
          </a:p>
          <a:p>
            <a:pPr algn="just"/>
            <a:r>
              <a:rPr lang="en-IN" sz="2400" dirty="0">
                <a:solidFill>
                  <a:schemeClr val="bg2">
                    <a:lumMod val="20000"/>
                    <a:lumOff val="80000"/>
                  </a:schemeClr>
                </a:solidFill>
              </a:rPr>
              <a:t>ATUL PANDEY                                                                     HIMANSHU JHARIYA</a:t>
            </a:r>
          </a:p>
          <a:p>
            <a:pPr algn="just"/>
            <a:r>
              <a:rPr lang="en-IN" sz="2400" dirty="0">
                <a:solidFill>
                  <a:schemeClr val="bg2">
                    <a:lumMod val="20000"/>
                    <a:lumOff val="80000"/>
                  </a:schemeClr>
                </a:solidFill>
              </a:rPr>
              <a:t>                                                                                                    </a:t>
            </a:r>
            <a:r>
              <a:rPr lang="en-IN" sz="2400" dirty="0">
                <a:solidFill>
                  <a:schemeClr val="accent1">
                    <a:lumMod val="75000"/>
                  </a:schemeClr>
                </a:solidFill>
              </a:rPr>
              <a:t>0101CA211024</a:t>
            </a:r>
          </a:p>
          <a:p>
            <a:pPr algn="just"/>
            <a:r>
              <a:rPr lang="en-IN" sz="2400" dirty="0">
                <a:solidFill>
                  <a:schemeClr val="bg2">
                    <a:lumMod val="20000"/>
                    <a:lumOff val="80000"/>
                  </a:schemeClr>
                </a:solidFill>
              </a:rPr>
              <a:t>ANJANA PATNEY                                                                         ISHA JAIN</a:t>
            </a:r>
          </a:p>
          <a:p>
            <a:pPr algn="just"/>
            <a:r>
              <a:rPr lang="en-IN" sz="2400" dirty="0">
                <a:solidFill>
                  <a:schemeClr val="bg2">
                    <a:lumMod val="20000"/>
                    <a:lumOff val="80000"/>
                  </a:schemeClr>
                </a:solidFill>
              </a:rPr>
              <a:t>                                                                                                    </a:t>
            </a:r>
            <a:r>
              <a:rPr lang="en-IN" sz="2400" dirty="0">
                <a:solidFill>
                  <a:schemeClr val="accent1">
                    <a:lumMod val="75000"/>
                  </a:schemeClr>
                </a:solidFill>
              </a:rPr>
              <a:t>0101CA211026</a:t>
            </a:r>
          </a:p>
          <a:p>
            <a:pPr algn="just"/>
            <a:r>
              <a:rPr lang="en-IN" sz="2400" dirty="0">
                <a:solidFill>
                  <a:schemeClr val="bg2">
                    <a:lumMod val="20000"/>
                    <a:lumOff val="80000"/>
                  </a:schemeClr>
                </a:solidFill>
              </a:rPr>
              <a:t>DHEERESH KUSHWAH</a:t>
            </a:r>
          </a:p>
          <a:p>
            <a:pPr algn="just"/>
            <a:r>
              <a:rPr lang="en-IN" sz="2400" dirty="0">
                <a:solidFill>
                  <a:schemeClr val="bg2">
                    <a:lumMod val="20000"/>
                    <a:lumOff val="80000"/>
                  </a:schemeClr>
                </a:solidFill>
              </a:rPr>
              <a:t>                                                                                               </a:t>
            </a:r>
            <a:r>
              <a:rPr lang="en-IN" sz="2400" dirty="0">
                <a:solidFill>
                  <a:schemeClr val="accent1">
                    <a:lumMod val="75000"/>
                  </a:schemeClr>
                </a:solidFill>
              </a:rPr>
              <a:t>CLASS:-MCA 3</a:t>
            </a:r>
            <a:r>
              <a:rPr lang="en-IN" sz="2400" baseline="30000" dirty="0">
                <a:solidFill>
                  <a:schemeClr val="accent1">
                    <a:lumMod val="75000"/>
                  </a:schemeClr>
                </a:solidFill>
              </a:rPr>
              <a:t>rd</a:t>
            </a:r>
            <a:r>
              <a:rPr lang="en-IN" sz="2400" dirty="0">
                <a:solidFill>
                  <a:schemeClr val="accent1">
                    <a:lumMod val="75000"/>
                  </a:schemeClr>
                </a:solidFill>
              </a:rPr>
              <a:t> SEM</a:t>
            </a:r>
          </a:p>
        </p:txBody>
      </p:sp>
      <p:sp>
        <p:nvSpPr>
          <p:cNvPr id="8" name="Text Placeholder 7">
            <a:extLst>
              <a:ext uri="{FF2B5EF4-FFF2-40B4-BE49-F238E27FC236}">
                <a16:creationId xmlns:a16="http://schemas.microsoft.com/office/drawing/2014/main" id="{F81B8B85-A189-0905-DE4A-37C66525B26F}"/>
              </a:ext>
            </a:extLst>
          </p:cNvPr>
          <p:cNvSpPr>
            <a:spLocks noGrp="1"/>
          </p:cNvSpPr>
          <p:nvPr>
            <p:ph type="body" sz="half" idx="2"/>
          </p:nvPr>
        </p:nvSpPr>
        <p:spPr/>
        <p:txBody>
          <a:bodyPr/>
          <a:lstStyle/>
          <a:p>
            <a:r>
              <a:rPr lang="en-IN" dirty="0"/>
              <a:t>.</a:t>
            </a:r>
          </a:p>
        </p:txBody>
      </p:sp>
      <p:sp>
        <p:nvSpPr>
          <p:cNvPr id="10" name="Title 9">
            <a:extLst>
              <a:ext uri="{FF2B5EF4-FFF2-40B4-BE49-F238E27FC236}">
                <a16:creationId xmlns:a16="http://schemas.microsoft.com/office/drawing/2014/main" id="{E662E6EF-F506-4574-6263-54154C378C54}"/>
              </a:ext>
            </a:extLst>
          </p:cNvPr>
          <p:cNvSpPr>
            <a:spLocks noGrp="1"/>
          </p:cNvSpPr>
          <p:nvPr>
            <p:ph type="title"/>
          </p:nvPr>
        </p:nvSpPr>
        <p:spPr>
          <a:xfrm>
            <a:off x="913806" y="5018049"/>
            <a:ext cx="10367564" cy="90678"/>
          </a:xfrm>
        </p:spPr>
        <p:txBody>
          <a:bodyPr>
            <a:normAutofit fontScale="90000"/>
          </a:bodyPr>
          <a:lstStyle/>
          <a:p>
            <a:r>
              <a:rPr lang="en-IN" dirty="0"/>
              <a:t>.</a:t>
            </a:r>
          </a:p>
        </p:txBody>
      </p:sp>
    </p:spTree>
    <p:extLst>
      <p:ext uri="{BB962C8B-B14F-4D97-AF65-F5344CB8AC3E}">
        <p14:creationId xmlns:p14="http://schemas.microsoft.com/office/powerpoint/2010/main" val="17065662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29C534-0A11-AAB2-EE60-7B065154F077}"/>
              </a:ext>
            </a:extLst>
          </p:cNvPr>
          <p:cNvSpPr>
            <a:spLocks noGrp="1"/>
          </p:cNvSpPr>
          <p:nvPr>
            <p:ph type="title"/>
          </p:nvPr>
        </p:nvSpPr>
        <p:spPr>
          <a:xfrm>
            <a:off x="689677" y="143435"/>
            <a:ext cx="10353761" cy="1182886"/>
          </a:xfrm>
        </p:spPr>
        <p:txBody>
          <a:bodyPr>
            <a:normAutofit/>
          </a:bodyPr>
          <a:lstStyle/>
          <a:p>
            <a:r>
              <a:rPr lang="en-US" sz="6600" dirty="0">
                <a:solidFill>
                  <a:schemeClr val="tx2"/>
                </a:solidFill>
              </a:rPr>
              <a:t>Index</a:t>
            </a:r>
            <a:endParaRPr lang="en-IN" sz="6600" dirty="0">
              <a:solidFill>
                <a:schemeClr val="tx2"/>
              </a:solidFill>
            </a:endParaRPr>
          </a:p>
        </p:txBody>
      </p:sp>
      <p:sp>
        <p:nvSpPr>
          <p:cNvPr id="5" name="Content Placeholder 4">
            <a:extLst>
              <a:ext uri="{FF2B5EF4-FFF2-40B4-BE49-F238E27FC236}">
                <a16:creationId xmlns:a16="http://schemas.microsoft.com/office/drawing/2014/main" id="{40754053-BA59-0F6F-049F-41DC29428C29}"/>
              </a:ext>
            </a:extLst>
          </p:cNvPr>
          <p:cNvSpPr>
            <a:spLocks noGrp="1"/>
          </p:cNvSpPr>
          <p:nvPr>
            <p:ph idx="1"/>
          </p:nvPr>
        </p:nvSpPr>
        <p:spPr>
          <a:xfrm>
            <a:off x="913795" y="1703295"/>
            <a:ext cx="10353762" cy="4634752"/>
          </a:xfrm>
        </p:spPr>
        <p:txBody>
          <a:bodyPr>
            <a:normAutofit fontScale="40000" lnSpcReduction="20000"/>
          </a:bodyPr>
          <a:lstStyle/>
          <a:p>
            <a:r>
              <a:rPr lang="en-US" sz="8000" u="sng" dirty="0"/>
              <a:t>Introduction</a:t>
            </a:r>
          </a:p>
          <a:p>
            <a:r>
              <a:rPr lang="en-US" sz="8000" u="sng" dirty="0"/>
              <a:t>Features</a:t>
            </a:r>
          </a:p>
          <a:p>
            <a:r>
              <a:rPr lang="en-US" sz="8000" u="sng" dirty="0"/>
              <a:t>Tools and Technologies used</a:t>
            </a:r>
          </a:p>
          <a:p>
            <a:r>
              <a:rPr lang="en-US" sz="8000" u="sng" dirty="0"/>
              <a:t>Use Case Diagram</a:t>
            </a:r>
          </a:p>
          <a:p>
            <a:r>
              <a:rPr lang="en-US" sz="8000" u="sng" dirty="0"/>
              <a:t>Output Screens</a:t>
            </a:r>
          </a:p>
          <a:p>
            <a:r>
              <a:rPr lang="en-US" sz="8000" u="sng" dirty="0"/>
              <a:t>Pros </a:t>
            </a:r>
          </a:p>
          <a:p>
            <a:r>
              <a:rPr lang="en-US" sz="8000" u="sng" dirty="0"/>
              <a:t>Conclusion</a:t>
            </a:r>
          </a:p>
          <a:p>
            <a:endParaRPr lang="en-US" sz="3200" u="sng" dirty="0"/>
          </a:p>
          <a:p>
            <a:endParaRPr lang="en-US" sz="3200" u="sng" dirty="0"/>
          </a:p>
          <a:p>
            <a:endParaRPr lang="en-IN" dirty="0"/>
          </a:p>
        </p:txBody>
      </p:sp>
    </p:spTree>
    <p:extLst>
      <p:ext uri="{BB962C8B-B14F-4D97-AF65-F5344CB8AC3E}">
        <p14:creationId xmlns:p14="http://schemas.microsoft.com/office/powerpoint/2010/main" val="1096942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EC3-4B4E-CC42-5D72-351DA607A7CD}"/>
              </a:ext>
            </a:extLst>
          </p:cNvPr>
          <p:cNvSpPr>
            <a:spLocks noGrp="1"/>
          </p:cNvSpPr>
          <p:nvPr>
            <p:ph type="title"/>
          </p:nvPr>
        </p:nvSpPr>
        <p:spPr>
          <a:xfrm>
            <a:off x="788894" y="223144"/>
            <a:ext cx="10353761" cy="1326321"/>
          </a:xfrm>
        </p:spPr>
        <p:txBody>
          <a:bodyPr>
            <a:normAutofit/>
          </a:bodyPr>
          <a:lstStyle/>
          <a:p>
            <a:r>
              <a:rPr lang="en-IN" sz="6000" u="sng" dirty="0">
                <a:solidFill>
                  <a:schemeClr val="tx2"/>
                </a:solidFill>
              </a:rPr>
              <a:t>Introduction</a:t>
            </a:r>
          </a:p>
        </p:txBody>
      </p:sp>
      <p:sp>
        <p:nvSpPr>
          <p:cNvPr id="3" name="Content Placeholder 2">
            <a:extLst>
              <a:ext uri="{FF2B5EF4-FFF2-40B4-BE49-F238E27FC236}">
                <a16:creationId xmlns:a16="http://schemas.microsoft.com/office/drawing/2014/main" id="{3B147BB6-485E-A6BC-3020-77250BB43D5C}"/>
              </a:ext>
            </a:extLst>
          </p:cNvPr>
          <p:cNvSpPr>
            <a:spLocks noGrp="1"/>
          </p:cNvSpPr>
          <p:nvPr>
            <p:ph idx="1"/>
          </p:nvPr>
        </p:nvSpPr>
        <p:spPr>
          <a:xfrm>
            <a:off x="502025" y="1559403"/>
            <a:ext cx="11403104" cy="5065513"/>
          </a:xfrm>
        </p:spPr>
        <p:txBody>
          <a:bodyPr>
            <a:normAutofit/>
          </a:bodyPr>
          <a:lstStyle/>
          <a:p>
            <a:pPr marL="0" indent="0" algn="just" fontAlgn="base">
              <a:buNone/>
            </a:pPr>
            <a:r>
              <a:rPr lang="en-US" sz="2800" b="1" i="0" dirty="0">
                <a:solidFill>
                  <a:schemeClr val="accent1">
                    <a:lumMod val="75000"/>
                  </a:schemeClr>
                </a:solidFill>
                <a:effectLst/>
                <a:latin typeface="Trebuchet MS" panose="020B0603020202020204" pitchFamily="34" charset="0"/>
              </a:rPr>
              <a:t>An organized and systematic office solution is essential for all universities and organizations. There are many departments of administration for the maintenance of college information and student databases in any institution. All these departments provide various records regarding students. Most of these track records need to maintain information about the students. This information could be the general details like student name, address, performance, attendance </a:t>
            </a:r>
            <a:r>
              <a:rPr lang="en-US" sz="2800" b="1" i="0" dirty="0" err="1">
                <a:solidFill>
                  <a:schemeClr val="accent1">
                    <a:lumMod val="75000"/>
                  </a:schemeClr>
                </a:solidFill>
                <a:effectLst/>
                <a:latin typeface="Trebuchet MS" panose="020B0603020202020204" pitchFamily="34" charset="0"/>
              </a:rPr>
              <a:t>etc</a:t>
            </a:r>
            <a:r>
              <a:rPr lang="en-US" sz="2800" b="1" i="0" dirty="0">
                <a:solidFill>
                  <a:schemeClr val="accent1">
                    <a:lumMod val="75000"/>
                  </a:schemeClr>
                </a:solidFill>
                <a:effectLst/>
                <a:latin typeface="Trebuchet MS" panose="020B0603020202020204" pitchFamily="34" charset="0"/>
              </a:rPr>
              <a:t> or specific information related to departments like collection of data. </a:t>
            </a:r>
          </a:p>
          <a:p>
            <a:endParaRPr lang="en-IN" dirty="0"/>
          </a:p>
        </p:txBody>
      </p:sp>
    </p:spTree>
    <p:extLst>
      <p:ext uri="{BB962C8B-B14F-4D97-AF65-F5344CB8AC3E}">
        <p14:creationId xmlns:p14="http://schemas.microsoft.com/office/powerpoint/2010/main" val="2858491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88C4-ACD9-75F0-1FE5-172E6C350C7E}"/>
              </a:ext>
            </a:extLst>
          </p:cNvPr>
          <p:cNvSpPr>
            <a:spLocks noGrp="1"/>
          </p:cNvSpPr>
          <p:nvPr>
            <p:ph type="title"/>
          </p:nvPr>
        </p:nvSpPr>
        <p:spPr>
          <a:xfrm>
            <a:off x="721896" y="134470"/>
            <a:ext cx="10353761" cy="1326321"/>
          </a:xfrm>
        </p:spPr>
        <p:txBody>
          <a:bodyPr>
            <a:normAutofit/>
          </a:bodyPr>
          <a:lstStyle/>
          <a:p>
            <a:r>
              <a:rPr lang="en-US" sz="5400" u="sng" dirty="0">
                <a:solidFill>
                  <a:schemeClr val="tx2"/>
                </a:solidFill>
              </a:rPr>
              <a:t>Features</a:t>
            </a:r>
            <a:endParaRPr lang="en-IN" sz="5400" u="sng" dirty="0">
              <a:solidFill>
                <a:schemeClr val="tx2"/>
              </a:solidFill>
            </a:endParaRPr>
          </a:p>
        </p:txBody>
      </p:sp>
      <p:sp>
        <p:nvSpPr>
          <p:cNvPr id="3" name="Content Placeholder 2">
            <a:extLst>
              <a:ext uri="{FF2B5EF4-FFF2-40B4-BE49-F238E27FC236}">
                <a16:creationId xmlns:a16="http://schemas.microsoft.com/office/drawing/2014/main" id="{68AAF454-EB44-9778-FB76-16CFDA004101}"/>
              </a:ext>
            </a:extLst>
          </p:cNvPr>
          <p:cNvSpPr>
            <a:spLocks noGrp="1"/>
          </p:cNvSpPr>
          <p:nvPr>
            <p:ph idx="1"/>
          </p:nvPr>
        </p:nvSpPr>
        <p:spPr>
          <a:xfrm>
            <a:off x="188258" y="1460792"/>
            <a:ext cx="11627224" cy="5029656"/>
          </a:xfrm>
        </p:spPr>
        <p:txBody>
          <a:bodyPr>
            <a:normAutofit fontScale="92500"/>
          </a:bodyPr>
          <a:lstStyle/>
          <a:p>
            <a:pPr marL="0" lvl="0" indent="0">
              <a:lnSpc>
                <a:spcPct val="150000"/>
              </a:lnSpc>
              <a:spcAft>
                <a:spcPts val="1000"/>
              </a:spcAft>
              <a:buNone/>
              <a:tabLst>
                <a:tab pos="457200" algn="l"/>
              </a:tabLst>
            </a:pPr>
            <a:r>
              <a:rPr lang="en-US" sz="3300" b="1" u="sng" dirty="0">
                <a:effectLst/>
                <a:latin typeface="Bell MT" panose="02020503060305020303" pitchFamily="18" charset="0"/>
                <a:ea typeface="Times New Roman" panose="02020603050405020304" pitchFamily="18" charset="0"/>
                <a:cs typeface="Mangal" panose="02040503050203030202" pitchFamily="18" charset="0"/>
              </a:rPr>
              <a:t>Easy Accessibility:</a:t>
            </a:r>
            <a:endParaRPr lang="en-IN" sz="3300" b="1" dirty="0">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3300" dirty="0">
                <a:effectLst/>
                <a:latin typeface="Bell MT" panose="02020503060305020303" pitchFamily="18" charset="0"/>
                <a:ea typeface="Times New Roman" panose="02020603050405020304" pitchFamily="18" charset="0"/>
                <a:cs typeface="Mangal" panose="02040503050203030202" pitchFamily="18" charset="0"/>
              </a:rPr>
              <a:t>Records can be easily accessed and store and other information respectively</a:t>
            </a:r>
            <a:r>
              <a:rPr lang="en-US" sz="2800" dirty="0">
                <a:effectLst/>
                <a:latin typeface="Bell MT" panose="02020503060305020303" pitchFamily="18" charset="0"/>
                <a:ea typeface="Times New Roman" panose="02020603050405020304" pitchFamily="18" charset="0"/>
                <a:cs typeface="Mangal" panose="02040503050203030202" pitchFamily="18" charset="0"/>
              </a:rPr>
              <a:t>.  </a:t>
            </a:r>
            <a:endParaRPr lang="en-IN" sz="2800" dirty="0">
              <a:effectLst/>
              <a:latin typeface="Bell MT" panose="02020503060305020303" pitchFamily="18" charset="0"/>
              <a:ea typeface="Times New Roman" panose="02020603050405020304" pitchFamily="18" charset="0"/>
              <a:cs typeface="Mangal" panose="02040503050203030202" pitchFamily="18" charset="0"/>
            </a:endParaRPr>
          </a:p>
          <a:p>
            <a:pPr indent="0">
              <a:lnSpc>
                <a:spcPct val="150000"/>
              </a:lnSpc>
              <a:spcAft>
                <a:spcPts val="1000"/>
              </a:spcAft>
              <a:buNone/>
            </a:pPr>
            <a:r>
              <a:rPr lang="en-US" sz="3300" b="1" u="sng" dirty="0">
                <a:effectLst/>
                <a:latin typeface="Bell MT" panose="02020503060305020303" pitchFamily="18" charset="0"/>
                <a:ea typeface="Times New Roman" panose="02020603050405020304" pitchFamily="18" charset="0"/>
                <a:cs typeface="Mangal" panose="02040503050203030202" pitchFamily="18" charset="0"/>
              </a:rPr>
              <a:t>User Friendly:</a:t>
            </a:r>
            <a:endParaRPr lang="en-IN" sz="3300" b="1" dirty="0">
              <a:effectLst/>
              <a:latin typeface="Bell MT" panose="02020503060305020303" pitchFamily="18" charset="0"/>
              <a:ea typeface="Times New Roman" panose="02020603050405020304" pitchFamily="18" charset="0"/>
              <a:cs typeface="Mangal" panose="02040503050203030202" pitchFamily="18" charset="0"/>
            </a:endParaRPr>
          </a:p>
          <a:p>
            <a:pPr>
              <a:lnSpc>
                <a:spcPct val="150000"/>
              </a:lnSpc>
              <a:spcAft>
                <a:spcPts val="1000"/>
              </a:spcAft>
            </a:pPr>
            <a:r>
              <a:rPr lang="en-US" sz="2800" dirty="0">
                <a:effectLst/>
                <a:latin typeface="Bell MT" panose="02020503060305020303" pitchFamily="18" charset="0"/>
                <a:ea typeface="Times New Roman" panose="02020603050405020304" pitchFamily="18" charset="0"/>
                <a:cs typeface="Mangal" panose="02040503050203030202" pitchFamily="18" charset="0"/>
              </a:rPr>
              <a:t>       </a:t>
            </a:r>
            <a:r>
              <a:rPr lang="en-US" sz="3300" dirty="0">
                <a:effectLst/>
                <a:latin typeface="Bell MT" panose="02020503060305020303" pitchFamily="18" charset="0"/>
                <a:ea typeface="Times New Roman" panose="02020603050405020304" pitchFamily="18" charset="0"/>
                <a:cs typeface="Mangal" panose="02040503050203030202" pitchFamily="18" charset="0"/>
              </a:rPr>
              <a:t>The app will be giving a very user-friendly approach for all user.</a:t>
            </a:r>
            <a:endParaRPr lang="en-IN" sz="3300" dirty="0">
              <a:effectLst/>
              <a:latin typeface="Bell MT" panose="02020503060305020303" pitchFamily="18" charset="0"/>
              <a:ea typeface="Times New Roman" panose="02020603050405020304" pitchFamily="18" charset="0"/>
              <a:cs typeface="Mangal" panose="02040503050203030202" pitchFamily="18" charset="0"/>
            </a:endParaRPr>
          </a:p>
          <a:p>
            <a:pPr marL="0" indent="0" algn="l" fontAlgn="base">
              <a:buNone/>
            </a:pPr>
            <a:endParaRPr lang="en-US" sz="3200" b="0" i="0" dirty="0">
              <a:solidFill>
                <a:srgbClr val="FFFFFF"/>
              </a:solidFill>
              <a:effectLst/>
              <a:latin typeface="urw-din"/>
            </a:endParaRPr>
          </a:p>
          <a:p>
            <a:pPr marL="0" indent="0">
              <a:buNone/>
            </a:pPr>
            <a:endParaRPr lang="en-IN" dirty="0"/>
          </a:p>
        </p:txBody>
      </p:sp>
    </p:spTree>
    <p:extLst>
      <p:ext uri="{BB962C8B-B14F-4D97-AF65-F5344CB8AC3E}">
        <p14:creationId xmlns:p14="http://schemas.microsoft.com/office/powerpoint/2010/main" val="3971685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3602DB-C963-1FB7-53FC-1DE5D9BF4463}"/>
              </a:ext>
            </a:extLst>
          </p:cNvPr>
          <p:cNvSpPr>
            <a:spLocks noGrp="1"/>
          </p:cNvSpPr>
          <p:nvPr>
            <p:ph idx="1"/>
          </p:nvPr>
        </p:nvSpPr>
        <p:spPr>
          <a:xfrm>
            <a:off x="466165" y="394447"/>
            <a:ext cx="11412069" cy="5934635"/>
          </a:xfrm>
        </p:spPr>
        <p:txBody>
          <a:bodyPr>
            <a:normAutofit/>
          </a:bodyPr>
          <a:lstStyle/>
          <a:p>
            <a:pPr marL="0" lvl="0" indent="0" algn="ctr">
              <a:lnSpc>
                <a:spcPct val="150000"/>
              </a:lnSpc>
              <a:spcAft>
                <a:spcPts val="1000"/>
              </a:spcAft>
              <a:buNone/>
              <a:tabLst>
                <a:tab pos="457200" algn="l"/>
              </a:tabLst>
            </a:pPr>
            <a:r>
              <a:rPr lang="en-US" sz="8000" u="sng" dirty="0">
                <a:effectLst/>
                <a:latin typeface="Bell MT" panose="02020503060305020303" pitchFamily="18" charset="0"/>
                <a:ea typeface="Times New Roman" panose="02020603050405020304" pitchFamily="18" charset="0"/>
                <a:cs typeface="Mangal" panose="02040503050203030202" pitchFamily="18" charset="0"/>
              </a:rPr>
              <a:t>Easy maintenance:</a:t>
            </a:r>
            <a:endParaRPr lang="en-IN" sz="8000" u="sng" dirty="0">
              <a:effectLst/>
              <a:latin typeface="Bell MT" panose="02020503060305020303" pitchFamily="18" charset="0"/>
              <a:ea typeface="Times New Roman" panose="02020603050405020304" pitchFamily="18" charset="0"/>
              <a:cs typeface="Mangal" panose="02040503050203030202" pitchFamily="18" charset="0"/>
            </a:endParaRPr>
          </a:p>
          <a:p>
            <a:pPr indent="0" algn="ctr">
              <a:lnSpc>
                <a:spcPct val="150000"/>
              </a:lnSpc>
              <a:spcAft>
                <a:spcPts val="1000"/>
              </a:spcAft>
              <a:buNone/>
            </a:pPr>
            <a:r>
              <a:rPr lang="en-US" sz="5400" dirty="0">
                <a:latin typeface="Bell MT" panose="02020503060305020303" pitchFamily="18" charset="0"/>
                <a:ea typeface="Times New Roman" panose="02020603050405020304" pitchFamily="18" charset="0"/>
                <a:cs typeface="Mangal" panose="02040503050203030202" pitchFamily="18" charset="0"/>
              </a:rPr>
              <a:t>Classroom system </a:t>
            </a:r>
            <a:r>
              <a:rPr lang="en-US" sz="5400" dirty="0">
                <a:effectLst/>
                <a:latin typeface="Bell MT" panose="02020503060305020303" pitchFamily="18" charset="0"/>
                <a:ea typeface="Times New Roman" panose="02020603050405020304" pitchFamily="18" charset="0"/>
                <a:cs typeface="Mangal" panose="02040503050203030202" pitchFamily="18" charset="0"/>
              </a:rPr>
              <a:t>design as easy way. So maintenance is also easy.</a:t>
            </a:r>
            <a:endParaRPr lang="en-IN" sz="5400" dirty="0">
              <a:effectLst/>
              <a:latin typeface="Bell MT" panose="02020503060305020303"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840783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E567-065F-9B0F-D368-B3358B850773}"/>
              </a:ext>
            </a:extLst>
          </p:cNvPr>
          <p:cNvSpPr>
            <a:spLocks noGrp="1"/>
          </p:cNvSpPr>
          <p:nvPr>
            <p:ph type="title"/>
          </p:nvPr>
        </p:nvSpPr>
        <p:spPr/>
        <p:txBody>
          <a:bodyPr>
            <a:normAutofit fontScale="90000"/>
          </a:bodyPr>
          <a:lstStyle/>
          <a:p>
            <a:r>
              <a:rPr lang="en-IN" sz="5400" u="sng" dirty="0">
                <a:solidFill>
                  <a:schemeClr val="tx2"/>
                </a:solidFill>
              </a:rPr>
              <a:t>Tools and technologies</a:t>
            </a:r>
          </a:p>
        </p:txBody>
      </p:sp>
      <p:sp>
        <p:nvSpPr>
          <p:cNvPr id="3" name="Content Placeholder 2">
            <a:extLst>
              <a:ext uri="{FF2B5EF4-FFF2-40B4-BE49-F238E27FC236}">
                <a16:creationId xmlns:a16="http://schemas.microsoft.com/office/drawing/2014/main" id="{A66C82E7-E9C8-00A3-79E1-6EEF65F6BAED}"/>
              </a:ext>
            </a:extLst>
          </p:cNvPr>
          <p:cNvSpPr>
            <a:spLocks noGrp="1"/>
          </p:cNvSpPr>
          <p:nvPr>
            <p:ph idx="1"/>
          </p:nvPr>
        </p:nvSpPr>
        <p:spPr>
          <a:xfrm>
            <a:off x="913795" y="2339788"/>
            <a:ext cx="10353762" cy="3783106"/>
          </a:xfrm>
        </p:spPr>
        <p:txBody>
          <a:bodyPr>
            <a:normAutofit/>
          </a:bodyPr>
          <a:lstStyle/>
          <a:p>
            <a:pPr marL="0" indent="0">
              <a:buNone/>
            </a:pPr>
            <a:endParaRPr lang="en-US" sz="3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Ø"/>
            </a:pPr>
            <a:r>
              <a:rPr lang="en-US" sz="3600" dirty="0">
                <a:effectLst/>
                <a:latin typeface="Segoe UI" panose="020B0502040204020203" pitchFamily="34" charset="0"/>
                <a:ea typeface="Times New Roman" panose="02020603050405020304" pitchFamily="18" charset="0"/>
                <a:cs typeface="Mangal" panose="02040503050203030202" pitchFamily="18" charset="0"/>
              </a:rPr>
              <a:t> </a:t>
            </a:r>
            <a:r>
              <a:rPr lang="en-US" sz="3600" dirty="0">
                <a:latin typeface="Segoe UI" panose="020B0502040204020203" pitchFamily="34" charset="0"/>
                <a:ea typeface="Times New Roman" panose="02020603050405020304" pitchFamily="18" charset="0"/>
                <a:cs typeface="Mangal" panose="02040503050203030202" pitchFamily="18" charset="0"/>
              </a:rPr>
              <a:t>HTML</a:t>
            </a:r>
            <a:endParaRPr lang="en-US" sz="3600" dirty="0">
              <a:effectLst/>
              <a:latin typeface="Segoe UI" panose="020B0502040204020203" pitchFamily="34" charset="0"/>
              <a:ea typeface="Times New Roman" panose="02020603050405020304" pitchFamily="18" charset="0"/>
              <a:cs typeface="Mangal" panose="02040503050203030202" pitchFamily="18" charset="0"/>
            </a:endParaRPr>
          </a:p>
          <a:p>
            <a:pPr>
              <a:buFont typeface="Wingdings" panose="05000000000000000000" pitchFamily="2" charset="2"/>
              <a:buChar char="Ø"/>
            </a:pPr>
            <a:r>
              <a:rPr lang="en-US" sz="3600" dirty="0">
                <a:effectLst/>
                <a:latin typeface="Segoe UI" panose="020B0502040204020203" pitchFamily="34" charset="0"/>
                <a:ea typeface="Times New Roman" panose="02020603050405020304" pitchFamily="18" charset="0"/>
                <a:cs typeface="Mangal" panose="02040503050203030202" pitchFamily="18" charset="0"/>
              </a:rPr>
              <a:t> </a:t>
            </a:r>
            <a:r>
              <a:rPr lang="en-US" sz="3600" dirty="0">
                <a:latin typeface="Segoe UI" panose="020B0502040204020203" pitchFamily="34" charset="0"/>
                <a:ea typeface="Times New Roman" panose="02020603050405020304" pitchFamily="18" charset="0"/>
                <a:cs typeface="Mangal" panose="02040503050203030202" pitchFamily="18" charset="0"/>
              </a:rPr>
              <a:t>CSS</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a:p>
            <a:pPr>
              <a:buFont typeface="Wingdings" panose="05000000000000000000" pitchFamily="2" charset="2"/>
              <a:buChar char="Ø"/>
            </a:pPr>
            <a:r>
              <a:rPr lang="en-IN" sz="3600" dirty="0">
                <a:effectLst/>
                <a:latin typeface="Calibri" panose="020F0502020204030204" pitchFamily="34" charset="0"/>
                <a:ea typeface="Calibri" panose="020F0502020204030204" pitchFamily="34" charset="0"/>
                <a:cs typeface="Mangal" panose="02040503050203030202" pitchFamily="18" charset="0"/>
              </a:rPr>
              <a:t> </a:t>
            </a:r>
            <a:r>
              <a:rPr lang="en-IN" sz="3600" dirty="0">
                <a:latin typeface="Calibri" panose="020F0502020204030204" pitchFamily="34" charset="0"/>
                <a:ea typeface="Calibri" panose="020F0502020204030204" pitchFamily="34" charset="0"/>
                <a:cs typeface="Mangal" panose="02040503050203030202" pitchFamily="18" charset="0"/>
              </a:rPr>
              <a:t>JAVASCRIPT</a:t>
            </a: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Ø"/>
            </a:pPr>
            <a:endParaRPr lang="en-IN" sz="3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254681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676F-8FA1-B171-09CE-DB33B7C21D02}"/>
              </a:ext>
            </a:extLst>
          </p:cNvPr>
          <p:cNvSpPr>
            <a:spLocks noGrp="1"/>
          </p:cNvSpPr>
          <p:nvPr>
            <p:ph type="title"/>
          </p:nvPr>
        </p:nvSpPr>
        <p:spPr>
          <a:xfrm>
            <a:off x="776518" y="181832"/>
            <a:ext cx="10353761" cy="1326321"/>
          </a:xfrm>
        </p:spPr>
        <p:txBody>
          <a:bodyPr>
            <a:normAutofit/>
          </a:bodyPr>
          <a:lstStyle/>
          <a:p>
            <a:r>
              <a:rPr lang="en-IN" sz="6000" u="sng" dirty="0"/>
              <a:t>Use case diagram</a:t>
            </a:r>
          </a:p>
        </p:txBody>
      </p:sp>
      <p:sp>
        <p:nvSpPr>
          <p:cNvPr id="4" name="Flowchart: Connector 3">
            <a:extLst>
              <a:ext uri="{FF2B5EF4-FFF2-40B4-BE49-F238E27FC236}">
                <a16:creationId xmlns:a16="http://schemas.microsoft.com/office/drawing/2014/main" id="{7B6AACCF-69EF-1BBD-3186-9A4AF4AD2C9E}"/>
              </a:ext>
            </a:extLst>
          </p:cNvPr>
          <p:cNvSpPr/>
          <p:nvPr/>
        </p:nvSpPr>
        <p:spPr>
          <a:xfrm>
            <a:off x="3251182" y="2989757"/>
            <a:ext cx="782936" cy="667385"/>
          </a:xfrm>
          <a:prstGeom prst="flowChartConnec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a:extLst>
              <a:ext uri="{FF2B5EF4-FFF2-40B4-BE49-F238E27FC236}">
                <a16:creationId xmlns:a16="http://schemas.microsoft.com/office/drawing/2014/main" id="{97E5210D-24BD-4E8A-EFDC-549D355E78E1}"/>
              </a:ext>
            </a:extLst>
          </p:cNvPr>
          <p:cNvCxnSpPr>
            <a:cxnSpLocks/>
          </p:cNvCxnSpPr>
          <p:nvPr/>
        </p:nvCxnSpPr>
        <p:spPr>
          <a:xfrm>
            <a:off x="3642649" y="3620159"/>
            <a:ext cx="0" cy="67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55B8CF-8E88-CB2C-D330-655AB86BC50F}"/>
              </a:ext>
            </a:extLst>
          </p:cNvPr>
          <p:cNvCxnSpPr>
            <a:cxnSpLocks/>
          </p:cNvCxnSpPr>
          <p:nvPr/>
        </p:nvCxnSpPr>
        <p:spPr>
          <a:xfrm flipV="1">
            <a:off x="3217069" y="3955558"/>
            <a:ext cx="851161" cy="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214773-BBFD-3EA6-D9C5-D0A380204B98}"/>
              </a:ext>
            </a:extLst>
          </p:cNvPr>
          <p:cNvCxnSpPr>
            <a:cxnSpLocks/>
          </p:cNvCxnSpPr>
          <p:nvPr/>
        </p:nvCxnSpPr>
        <p:spPr>
          <a:xfrm flipH="1">
            <a:off x="3282757" y="4308691"/>
            <a:ext cx="359335" cy="439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3D8BA-09C1-7730-07F8-365CC4B54557}"/>
              </a:ext>
            </a:extLst>
          </p:cNvPr>
          <p:cNvCxnSpPr>
            <a:cxnSpLocks/>
          </p:cNvCxnSpPr>
          <p:nvPr/>
        </p:nvCxnSpPr>
        <p:spPr>
          <a:xfrm>
            <a:off x="3642278" y="4287544"/>
            <a:ext cx="442637" cy="448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10">
            <a:extLst>
              <a:ext uri="{FF2B5EF4-FFF2-40B4-BE49-F238E27FC236}">
                <a16:creationId xmlns:a16="http://schemas.microsoft.com/office/drawing/2014/main" id="{AE0351DB-E725-0785-606E-7F7163C1B992}"/>
              </a:ext>
            </a:extLst>
          </p:cNvPr>
          <p:cNvSpPr>
            <a:spLocks noChangeArrowheads="1"/>
          </p:cNvSpPr>
          <p:nvPr/>
        </p:nvSpPr>
        <p:spPr bwMode="auto">
          <a:xfrm>
            <a:off x="7241666" y="5683966"/>
            <a:ext cx="2574287" cy="704961"/>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latin typeface="Calibri" panose="020F0502020204030204" pitchFamily="34" charset="0"/>
                <a:ea typeface="Times New Roman" panose="02020603050405020304" pitchFamily="18" charset="0"/>
                <a:cs typeface="Mangal" panose="02040503050203030202" pitchFamily="18" charset="0"/>
              </a:rPr>
              <a:t>QUIZ</a:t>
            </a:r>
            <a:r>
              <a:rPr lang="en-US" altLang="en-US" b="1"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RECORDED VIDEO</a:t>
            </a:r>
            <a:endParaRPr kumimoji="0" lang="en-US" altLang="en-US" sz="4000" b="1" i="0" u="sng" strike="noStrike" cap="none" normalizeH="0" baseline="0" dirty="0">
              <a:ln>
                <a:noFill/>
              </a:ln>
              <a:solidFill>
                <a:schemeClr val="bg1"/>
              </a:solidFill>
              <a:effectLst/>
              <a:latin typeface="Arial" panose="020B0604020202020204" pitchFamily="34" charset="0"/>
            </a:endParaRPr>
          </a:p>
        </p:txBody>
      </p:sp>
      <p:sp>
        <p:nvSpPr>
          <p:cNvPr id="10" name="Oval 11">
            <a:extLst>
              <a:ext uri="{FF2B5EF4-FFF2-40B4-BE49-F238E27FC236}">
                <a16:creationId xmlns:a16="http://schemas.microsoft.com/office/drawing/2014/main" id="{7544983D-D30E-779B-478F-1B06E1391796}"/>
              </a:ext>
            </a:extLst>
          </p:cNvPr>
          <p:cNvSpPr>
            <a:spLocks noChangeArrowheads="1"/>
          </p:cNvSpPr>
          <p:nvPr/>
        </p:nvSpPr>
        <p:spPr bwMode="auto">
          <a:xfrm>
            <a:off x="7319501" y="2483495"/>
            <a:ext cx="2415684" cy="73445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800" b="1" dirty="0">
                <a:latin typeface="Calibri" panose="020F0502020204030204" pitchFamily="34" charset="0"/>
                <a:cs typeface="Mangal" panose="02040503050203030202" pitchFamily="18" charset="0"/>
              </a:rPr>
              <a:t> </a:t>
            </a:r>
            <a:r>
              <a:rPr lang="en-US" altLang="en-US" b="1" dirty="0">
                <a:solidFill>
                  <a:schemeClr val="bg1">
                    <a:lumMod val="95000"/>
                    <a:lumOff val="5000"/>
                  </a:schemeClr>
                </a:solidFill>
                <a:latin typeface="Calibri" panose="020F0502020204030204" pitchFamily="34" charset="0"/>
                <a:cs typeface="Mangal" panose="02040503050203030202" pitchFamily="18" charset="0"/>
              </a:rPr>
              <a:t>USER LOGIN</a:t>
            </a:r>
            <a:r>
              <a:rPr lang="en-US" altLang="en-US" sz="1800" b="1" dirty="0">
                <a:latin typeface="Calibri" panose="020F0502020204030204" pitchFamily="34" charset="0"/>
                <a:cs typeface="Mangal" panose="02040503050203030202" pitchFamily="18" charset="0"/>
              </a:rPr>
              <a:t>OGIN </a:t>
            </a:r>
            <a:endParaRPr kumimoji="0" lang="en-US" altLang="en-US" sz="1800" b="1" i="0" strike="noStrike" cap="none" normalizeH="0" baseline="0" dirty="0">
              <a:ln>
                <a:noFill/>
              </a:ln>
              <a:effectLst/>
              <a:latin typeface="Arial" panose="020B0604020202020204" pitchFamily="34" charset="0"/>
            </a:endParaRPr>
          </a:p>
        </p:txBody>
      </p:sp>
      <p:sp>
        <p:nvSpPr>
          <p:cNvPr id="11" name="Oval 12">
            <a:extLst>
              <a:ext uri="{FF2B5EF4-FFF2-40B4-BE49-F238E27FC236}">
                <a16:creationId xmlns:a16="http://schemas.microsoft.com/office/drawing/2014/main" id="{978387E9-B0AE-0911-F4C1-7818F0D3851F}"/>
              </a:ext>
            </a:extLst>
          </p:cNvPr>
          <p:cNvSpPr>
            <a:spLocks noChangeArrowheads="1"/>
          </p:cNvSpPr>
          <p:nvPr/>
        </p:nvSpPr>
        <p:spPr bwMode="auto">
          <a:xfrm>
            <a:off x="6873472" y="4725981"/>
            <a:ext cx="2576160" cy="70496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chemeClr val="bg1">
                    <a:lumMod val="95000"/>
                    <a:lumOff val="5000"/>
                  </a:schemeClr>
                </a:solidFill>
                <a:latin typeface="Arial" panose="020B0604020202020204" pitchFamily="34" charset="0"/>
              </a:rPr>
              <a:t>LECTURES</a:t>
            </a:r>
            <a:endParaRPr kumimoji="0" lang="en-US" altLang="en-US" b="0" i="0" strike="noStrike" cap="none" normalizeH="0" baseline="0" dirty="0">
              <a:ln>
                <a:noFill/>
              </a:ln>
              <a:solidFill>
                <a:schemeClr val="bg1">
                  <a:lumMod val="95000"/>
                  <a:lumOff val="5000"/>
                </a:schemeClr>
              </a:solidFill>
              <a:effectLst/>
              <a:latin typeface="Arial" panose="020B0604020202020204" pitchFamily="34" charset="0"/>
            </a:endParaRPr>
          </a:p>
        </p:txBody>
      </p:sp>
      <p:sp>
        <p:nvSpPr>
          <p:cNvPr id="13" name="Oval 14">
            <a:extLst>
              <a:ext uri="{FF2B5EF4-FFF2-40B4-BE49-F238E27FC236}">
                <a16:creationId xmlns:a16="http://schemas.microsoft.com/office/drawing/2014/main" id="{D9B447AF-C245-9314-6CFE-E7A24A1964B5}"/>
              </a:ext>
            </a:extLst>
          </p:cNvPr>
          <p:cNvSpPr>
            <a:spLocks noChangeArrowheads="1"/>
          </p:cNvSpPr>
          <p:nvPr/>
        </p:nvSpPr>
        <p:spPr bwMode="auto">
          <a:xfrm>
            <a:off x="7562164" y="3583854"/>
            <a:ext cx="2413766" cy="784890"/>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just" defTabSz="914400" eaLnBrk="0" fontAlgn="base" hangingPunct="0">
              <a:spcBef>
                <a:spcPct val="0"/>
              </a:spcBef>
              <a:spcAft>
                <a:spcPct val="0"/>
              </a:spcAft>
            </a:pPr>
            <a:r>
              <a:rPr lang="en-US" altLang="en-US" sz="1600" dirty="0">
                <a:latin typeface="Calibri" panose="020F0502020204030204" pitchFamily="34" charset="0"/>
                <a:cs typeface="Mangal" panose="02040503050203030202" pitchFamily="18" charset="0"/>
              </a:rPr>
              <a:t>VIEW </a:t>
            </a:r>
            <a:r>
              <a:rPr lang="en-US" altLang="en-US" b="1" dirty="0">
                <a:solidFill>
                  <a:schemeClr val="bg1">
                    <a:lumMod val="95000"/>
                    <a:lumOff val="5000"/>
                  </a:schemeClr>
                </a:solidFill>
                <a:latin typeface="Calibri" panose="020F0502020204030204" pitchFamily="34" charset="0"/>
                <a:cs typeface="Mangal" panose="02040503050203030202" pitchFamily="18" charset="0"/>
              </a:rPr>
              <a:t>ASSIGNMENT</a:t>
            </a:r>
            <a:r>
              <a:rPr lang="en-US" altLang="en-US" sz="1600" b="1" dirty="0">
                <a:latin typeface="Calibri" panose="020F0502020204030204" pitchFamily="34" charset="0"/>
                <a:cs typeface="Mangal" panose="02040503050203030202" pitchFamily="18" charset="0"/>
              </a:rPr>
              <a:t> </a:t>
            </a:r>
            <a:r>
              <a:rPr lang="en-US" altLang="en-US" sz="1600" dirty="0">
                <a:latin typeface="Calibri" panose="020F0502020204030204" pitchFamily="34" charset="0"/>
                <a:cs typeface="Mangal" panose="02040503050203030202" pitchFamily="18" charset="0"/>
              </a:rPr>
              <a:t>VID</a:t>
            </a:r>
            <a:endParaRPr kumimoji="0" lang="en-US" altLang="en-US" sz="1600" b="0" i="0" u="sng" strike="noStrike" cap="none" normalizeH="0" baseline="0" dirty="0">
              <a:ln>
                <a:noFill/>
              </a:ln>
              <a:solidFill>
                <a:schemeClr val="bg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F66B7126-FA6F-8C00-C58D-45D413766C4A}"/>
              </a:ext>
            </a:extLst>
          </p:cNvPr>
          <p:cNvCxnSpPr>
            <a:cxnSpLocks/>
            <a:endCxn id="10" idx="2"/>
          </p:cNvCxnSpPr>
          <p:nvPr/>
        </p:nvCxnSpPr>
        <p:spPr>
          <a:xfrm flipV="1">
            <a:off x="4511174" y="2850724"/>
            <a:ext cx="2808327" cy="534491"/>
          </a:xfrm>
          <a:prstGeom prst="line">
            <a:avLst/>
          </a:prstGeom>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EB28438-E26F-DA43-71CC-E859ACB41690}"/>
              </a:ext>
            </a:extLst>
          </p:cNvPr>
          <p:cNvCxnSpPr>
            <a:cxnSpLocks/>
          </p:cNvCxnSpPr>
          <p:nvPr/>
        </p:nvCxnSpPr>
        <p:spPr>
          <a:xfrm>
            <a:off x="4333009" y="3761509"/>
            <a:ext cx="2699440" cy="170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C234E-1309-0534-0E3B-374031012A9E}"/>
              </a:ext>
            </a:extLst>
          </p:cNvPr>
          <p:cNvCxnSpPr>
            <a:cxnSpLocks/>
            <a:endCxn id="11" idx="1"/>
          </p:cNvCxnSpPr>
          <p:nvPr/>
        </p:nvCxnSpPr>
        <p:spPr>
          <a:xfrm>
            <a:off x="4207518" y="4119406"/>
            <a:ext cx="3043224" cy="7098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C41F2C-9563-34F2-DD15-F49815A1EDEB}"/>
              </a:ext>
            </a:extLst>
          </p:cNvPr>
          <p:cNvCxnSpPr>
            <a:cxnSpLocks/>
          </p:cNvCxnSpPr>
          <p:nvPr/>
        </p:nvCxnSpPr>
        <p:spPr>
          <a:xfrm>
            <a:off x="3984928" y="4313358"/>
            <a:ext cx="3334573" cy="15747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7C29B-9D1C-D424-AB4B-B98BD222CBB0}"/>
              </a:ext>
            </a:extLst>
          </p:cNvPr>
          <p:cNvCxnSpPr>
            <a:cxnSpLocks/>
          </p:cNvCxnSpPr>
          <p:nvPr/>
        </p:nvCxnSpPr>
        <p:spPr>
          <a:xfrm>
            <a:off x="3742265" y="4684794"/>
            <a:ext cx="2005897" cy="1427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C132AE13-8FAC-E970-354A-948E04468E86}"/>
              </a:ext>
            </a:extLst>
          </p:cNvPr>
          <p:cNvSpPr>
            <a:spLocks noChangeArrowheads="1"/>
          </p:cNvSpPr>
          <p:nvPr/>
        </p:nvSpPr>
        <p:spPr bwMode="auto">
          <a:xfrm>
            <a:off x="2890306" y="5785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0">
            <a:extLst>
              <a:ext uri="{FF2B5EF4-FFF2-40B4-BE49-F238E27FC236}">
                <a16:creationId xmlns:a16="http://schemas.microsoft.com/office/drawing/2014/main" id="{D094D15C-061C-CEC7-9174-A33D6D44AEDA}"/>
              </a:ext>
            </a:extLst>
          </p:cNvPr>
          <p:cNvSpPr>
            <a:spLocks noChangeArrowheads="1"/>
          </p:cNvSpPr>
          <p:nvPr/>
        </p:nvSpPr>
        <p:spPr bwMode="auto">
          <a:xfrm>
            <a:off x="457200" y="-97542"/>
            <a:ext cx="31931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a:extLst>
              <a:ext uri="{FF2B5EF4-FFF2-40B4-BE49-F238E27FC236}">
                <a16:creationId xmlns:a16="http://schemas.microsoft.com/office/drawing/2014/main" id="{45E9184E-ED09-7821-8FA8-EF17D2885AB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B7F0C57-AA5A-F969-1CF0-87897BCB5768}"/>
              </a:ext>
            </a:extLst>
          </p:cNvPr>
          <p:cNvSpPr txBox="1"/>
          <p:nvPr/>
        </p:nvSpPr>
        <p:spPr>
          <a:xfrm>
            <a:off x="1382752" y="3200257"/>
            <a:ext cx="1107302" cy="523220"/>
          </a:xfrm>
          <a:prstGeom prst="rect">
            <a:avLst/>
          </a:prstGeom>
          <a:noFill/>
        </p:spPr>
        <p:txBody>
          <a:bodyPr wrap="square" rtlCol="0">
            <a:spAutoFit/>
          </a:bodyPr>
          <a:lstStyle/>
          <a:p>
            <a:r>
              <a:rPr lang="en-IN" sz="2800" u="sng" dirty="0">
                <a:solidFill>
                  <a:schemeClr val="accent1">
                    <a:lumMod val="75000"/>
                  </a:schemeClr>
                </a:solidFill>
              </a:rPr>
              <a:t>User</a:t>
            </a:r>
            <a:endParaRPr lang="en-IN" u="sng" dirty="0">
              <a:solidFill>
                <a:schemeClr val="accent1">
                  <a:lumMod val="75000"/>
                </a:schemeClr>
              </a:solidFill>
            </a:endParaRPr>
          </a:p>
        </p:txBody>
      </p:sp>
      <p:sp>
        <p:nvSpPr>
          <p:cNvPr id="31" name="Oval 11">
            <a:extLst>
              <a:ext uri="{FF2B5EF4-FFF2-40B4-BE49-F238E27FC236}">
                <a16:creationId xmlns:a16="http://schemas.microsoft.com/office/drawing/2014/main" id="{AE5F42BD-F906-48A3-50AE-AD1D2DBDAAE9}"/>
              </a:ext>
            </a:extLst>
          </p:cNvPr>
          <p:cNvSpPr>
            <a:spLocks noChangeArrowheads="1"/>
          </p:cNvSpPr>
          <p:nvPr/>
        </p:nvSpPr>
        <p:spPr bwMode="auto">
          <a:xfrm>
            <a:off x="7066560" y="1422395"/>
            <a:ext cx="2415685"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IN" b="1" dirty="0">
                <a:solidFill>
                  <a:schemeClr val="bg2">
                    <a:lumMod val="50000"/>
                  </a:schemeClr>
                </a:solidFill>
                <a:latin typeface="Calibri" panose="020F0502020204030204" pitchFamily="34" charset="0"/>
                <a:ea typeface="Times New Roman" panose="02020603050405020304" pitchFamily="18" charset="0"/>
                <a:cs typeface="Mangal" panose="02040503050203030202" pitchFamily="18" charset="0"/>
              </a:rPr>
              <a:t>USER REGISTRATION</a:t>
            </a:r>
            <a:endParaRPr lang="en-IN" sz="1800" b="1" dirty="0">
              <a:solidFill>
                <a:schemeClr val="bg2">
                  <a:lumMod val="50000"/>
                </a:schemeClr>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Oval 2">
            <a:extLst>
              <a:ext uri="{FF2B5EF4-FFF2-40B4-BE49-F238E27FC236}">
                <a16:creationId xmlns:a16="http://schemas.microsoft.com/office/drawing/2014/main" id="{DB4FF36C-E709-856F-6A1A-33023510F961}"/>
              </a:ext>
            </a:extLst>
          </p:cNvPr>
          <p:cNvSpPr/>
          <p:nvPr/>
        </p:nvSpPr>
        <p:spPr>
          <a:xfrm>
            <a:off x="4872499" y="6051375"/>
            <a:ext cx="2447002" cy="874317"/>
          </a:xfrm>
          <a:prstGeom prst="ellips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LOGOUT</a:t>
            </a:r>
          </a:p>
        </p:txBody>
      </p:sp>
      <p:cxnSp>
        <p:nvCxnSpPr>
          <p:cNvPr id="33" name="Straight Connector 32">
            <a:extLst>
              <a:ext uri="{FF2B5EF4-FFF2-40B4-BE49-F238E27FC236}">
                <a16:creationId xmlns:a16="http://schemas.microsoft.com/office/drawing/2014/main" id="{FB04745F-FAF1-87BA-6486-4351C0DAFB26}"/>
              </a:ext>
            </a:extLst>
          </p:cNvPr>
          <p:cNvCxnSpPr>
            <a:cxnSpLocks/>
          </p:cNvCxnSpPr>
          <p:nvPr/>
        </p:nvCxnSpPr>
        <p:spPr>
          <a:xfrm flipH="1">
            <a:off x="4010891" y="1950825"/>
            <a:ext cx="3055669" cy="917066"/>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4213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7B6AACCF-69EF-1BBD-3186-9A4AF4AD2C9E}"/>
              </a:ext>
            </a:extLst>
          </p:cNvPr>
          <p:cNvSpPr/>
          <p:nvPr/>
        </p:nvSpPr>
        <p:spPr>
          <a:xfrm>
            <a:off x="3251182" y="2989757"/>
            <a:ext cx="782936" cy="667385"/>
          </a:xfrm>
          <a:prstGeom prst="flowChartConnec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a:extLst>
              <a:ext uri="{FF2B5EF4-FFF2-40B4-BE49-F238E27FC236}">
                <a16:creationId xmlns:a16="http://schemas.microsoft.com/office/drawing/2014/main" id="{97E5210D-24BD-4E8A-EFDC-549D355E78E1}"/>
              </a:ext>
            </a:extLst>
          </p:cNvPr>
          <p:cNvCxnSpPr>
            <a:cxnSpLocks/>
          </p:cNvCxnSpPr>
          <p:nvPr/>
        </p:nvCxnSpPr>
        <p:spPr>
          <a:xfrm>
            <a:off x="3642649" y="3620159"/>
            <a:ext cx="0" cy="67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55B8CF-8E88-CB2C-D330-655AB86BC50F}"/>
              </a:ext>
            </a:extLst>
          </p:cNvPr>
          <p:cNvCxnSpPr>
            <a:cxnSpLocks/>
          </p:cNvCxnSpPr>
          <p:nvPr/>
        </p:nvCxnSpPr>
        <p:spPr>
          <a:xfrm flipV="1">
            <a:off x="3217069" y="3955558"/>
            <a:ext cx="851161" cy="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214773-BBFD-3EA6-D9C5-D0A380204B98}"/>
              </a:ext>
            </a:extLst>
          </p:cNvPr>
          <p:cNvCxnSpPr>
            <a:cxnSpLocks/>
          </p:cNvCxnSpPr>
          <p:nvPr/>
        </p:nvCxnSpPr>
        <p:spPr>
          <a:xfrm flipH="1">
            <a:off x="3271359" y="4271595"/>
            <a:ext cx="359335" cy="439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3D8BA-09C1-7730-07F8-365CC4B54557}"/>
              </a:ext>
            </a:extLst>
          </p:cNvPr>
          <p:cNvCxnSpPr>
            <a:cxnSpLocks/>
          </p:cNvCxnSpPr>
          <p:nvPr/>
        </p:nvCxnSpPr>
        <p:spPr>
          <a:xfrm>
            <a:off x="3625593" y="4267268"/>
            <a:ext cx="442637" cy="448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10">
            <a:extLst>
              <a:ext uri="{FF2B5EF4-FFF2-40B4-BE49-F238E27FC236}">
                <a16:creationId xmlns:a16="http://schemas.microsoft.com/office/drawing/2014/main" id="{AE0351DB-E725-0785-606E-7F7163C1B992}"/>
              </a:ext>
            </a:extLst>
          </p:cNvPr>
          <p:cNvSpPr>
            <a:spLocks noChangeArrowheads="1"/>
          </p:cNvSpPr>
          <p:nvPr/>
        </p:nvSpPr>
        <p:spPr bwMode="auto">
          <a:xfrm>
            <a:off x="6391647" y="5957093"/>
            <a:ext cx="2286187" cy="53335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a:t>
            </a:r>
            <a:r>
              <a:rPr lang="en-US" altLang="en-US" sz="2000"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Log</a:t>
            </a:r>
            <a:r>
              <a:rPr lang="en-US" altLang="en-US" sz="2000"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Out</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sp>
        <p:nvSpPr>
          <p:cNvPr id="10" name="Oval 11">
            <a:extLst>
              <a:ext uri="{FF2B5EF4-FFF2-40B4-BE49-F238E27FC236}">
                <a16:creationId xmlns:a16="http://schemas.microsoft.com/office/drawing/2014/main" id="{7544983D-D30E-779B-478F-1B06E1391796}"/>
              </a:ext>
            </a:extLst>
          </p:cNvPr>
          <p:cNvSpPr>
            <a:spLocks noChangeArrowheads="1"/>
          </p:cNvSpPr>
          <p:nvPr/>
        </p:nvSpPr>
        <p:spPr bwMode="auto">
          <a:xfrm rot="21166092">
            <a:off x="7818695" y="2601735"/>
            <a:ext cx="2570690" cy="74950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800" b="0" i="0" u="sng" strike="noStrike" cap="none" normalizeH="0" baseline="0" dirty="0">
                <a:ln>
                  <a:noFill/>
                </a:ln>
                <a:solidFill>
                  <a:schemeClr val="bg1">
                    <a:lumMod val="95000"/>
                    <a:lumOff val="5000"/>
                  </a:schemeClr>
                </a:solidFill>
                <a:effectLst/>
                <a:latin typeface="Arial" panose="020B0604020202020204" pitchFamily="34" charset="0"/>
              </a:rPr>
              <a:t>Add lectures</a:t>
            </a:r>
          </a:p>
        </p:txBody>
      </p:sp>
      <p:sp>
        <p:nvSpPr>
          <p:cNvPr id="11" name="Oval 12">
            <a:extLst>
              <a:ext uri="{FF2B5EF4-FFF2-40B4-BE49-F238E27FC236}">
                <a16:creationId xmlns:a16="http://schemas.microsoft.com/office/drawing/2014/main" id="{978387E9-B0AE-0911-F4C1-7818F0D3851F}"/>
              </a:ext>
            </a:extLst>
          </p:cNvPr>
          <p:cNvSpPr>
            <a:spLocks noChangeArrowheads="1"/>
          </p:cNvSpPr>
          <p:nvPr/>
        </p:nvSpPr>
        <p:spPr bwMode="auto">
          <a:xfrm>
            <a:off x="7484112" y="4929402"/>
            <a:ext cx="2574288" cy="70496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a:solidFill>
                  <a:schemeClr val="bg1"/>
                </a:solidFill>
                <a:latin typeface="Calibri" panose="020F0502020204030204" pitchFamily="34" charset="0"/>
                <a:cs typeface="Mangal" panose="02040503050203030202" pitchFamily="18" charset="0"/>
              </a:rPr>
              <a:t>Remove users</a:t>
            </a:r>
            <a:endParaRPr kumimoji="0" lang="en-US" altLang="en-US" sz="4000" b="0" i="0" u="sng" strike="noStrike" cap="none" normalizeH="0" baseline="0" dirty="0">
              <a:ln>
                <a:noFill/>
              </a:ln>
              <a:solidFill>
                <a:schemeClr val="bg1"/>
              </a:solidFill>
              <a:effectLst/>
              <a:latin typeface="Arial" panose="020B0604020202020204" pitchFamily="34" charset="0"/>
            </a:endParaRPr>
          </a:p>
        </p:txBody>
      </p:sp>
      <p:sp>
        <p:nvSpPr>
          <p:cNvPr id="13" name="Oval 14">
            <a:extLst>
              <a:ext uri="{FF2B5EF4-FFF2-40B4-BE49-F238E27FC236}">
                <a16:creationId xmlns:a16="http://schemas.microsoft.com/office/drawing/2014/main" id="{D9B447AF-C245-9314-6CFE-E7A24A1964B5}"/>
              </a:ext>
            </a:extLst>
          </p:cNvPr>
          <p:cNvSpPr>
            <a:spLocks noChangeArrowheads="1"/>
          </p:cNvSpPr>
          <p:nvPr/>
        </p:nvSpPr>
        <p:spPr bwMode="auto">
          <a:xfrm>
            <a:off x="8549352" y="3815380"/>
            <a:ext cx="2297942" cy="73840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u="sng" dirty="0">
                <a:solidFill>
                  <a:schemeClr val="bg1"/>
                </a:solidFill>
                <a:latin typeface="Arial" panose="020B0604020202020204" pitchFamily="34" charset="0"/>
              </a:rPr>
              <a:t>User list </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F66B7126-FA6F-8C00-C58D-45D413766C4A}"/>
              </a:ext>
            </a:extLst>
          </p:cNvPr>
          <p:cNvCxnSpPr>
            <a:cxnSpLocks/>
          </p:cNvCxnSpPr>
          <p:nvPr/>
        </p:nvCxnSpPr>
        <p:spPr>
          <a:xfrm flipV="1">
            <a:off x="4258235" y="2496602"/>
            <a:ext cx="1989530" cy="9017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B28438-E26F-DA43-71CC-E859ACB41690}"/>
              </a:ext>
            </a:extLst>
          </p:cNvPr>
          <p:cNvCxnSpPr>
            <a:cxnSpLocks/>
          </p:cNvCxnSpPr>
          <p:nvPr/>
        </p:nvCxnSpPr>
        <p:spPr>
          <a:xfrm flipV="1">
            <a:off x="4331750" y="3257332"/>
            <a:ext cx="3152362" cy="51242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C234E-1309-0534-0E3B-374031012A9E}"/>
              </a:ext>
            </a:extLst>
          </p:cNvPr>
          <p:cNvCxnSpPr>
            <a:cxnSpLocks/>
          </p:cNvCxnSpPr>
          <p:nvPr/>
        </p:nvCxnSpPr>
        <p:spPr>
          <a:xfrm>
            <a:off x="4400607" y="4159052"/>
            <a:ext cx="3874080" cy="19124"/>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C41F2C-9563-34F2-DD15-F49815A1EDEB}"/>
              </a:ext>
            </a:extLst>
          </p:cNvPr>
          <p:cNvCxnSpPr>
            <a:cxnSpLocks/>
            <a:endCxn id="11" idx="2"/>
          </p:cNvCxnSpPr>
          <p:nvPr/>
        </p:nvCxnSpPr>
        <p:spPr>
          <a:xfrm>
            <a:off x="4400607" y="4477133"/>
            <a:ext cx="3083505" cy="80475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7C29B-9D1C-D424-AB4B-B98BD222CBB0}"/>
              </a:ext>
            </a:extLst>
          </p:cNvPr>
          <p:cNvCxnSpPr>
            <a:cxnSpLocks/>
          </p:cNvCxnSpPr>
          <p:nvPr/>
        </p:nvCxnSpPr>
        <p:spPr>
          <a:xfrm>
            <a:off x="4331750" y="4796624"/>
            <a:ext cx="2005897" cy="142714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C132AE13-8FAC-E970-354A-948E04468E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0">
            <a:extLst>
              <a:ext uri="{FF2B5EF4-FFF2-40B4-BE49-F238E27FC236}">
                <a16:creationId xmlns:a16="http://schemas.microsoft.com/office/drawing/2014/main" id="{D094D15C-061C-CEC7-9174-A33D6D44AEDA}"/>
              </a:ext>
            </a:extLst>
          </p:cNvPr>
          <p:cNvSpPr>
            <a:spLocks noChangeArrowheads="1"/>
          </p:cNvSpPr>
          <p:nvPr/>
        </p:nvSpPr>
        <p:spPr bwMode="auto">
          <a:xfrm>
            <a:off x="457200" y="-97542"/>
            <a:ext cx="31931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a:extLst>
              <a:ext uri="{FF2B5EF4-FFF2-40B4-BE49-F238E27FC236}">
                <a16:creationId xmlns:a16="http://schemas.microsoft.com/office/drawing/2014/main" id="{45E9184E-ED09-7821-8FA8-EF17D2885AB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B7F0C57-AA5A-F969-1CF0-87897BCB5768}"/>
              </a:ext>
            </a:extLst>
          </p:cNvPr>
          <p:cNvSpPr txBox="1"/>
          <p:nvPr/>
        </p:nvSpPr>
        <p:spPr>
          <a:xfrm>
            <a:off x="1155735" y="3414589"/>
            <a:ext cx="1566388" cy="523220"/>
          </a:xfrm>
          <a:prstGeom prst="rect">
            <a:avLst/>
          </a:prstGeom>
          <a:noFill/>
        </p:spPr>
        <p:txBody>
          <a:bodyPr wrap="square" rtlCol="0">
            <a:spAutoFit/>
          </a:bodyPr>
          <a:lstStyle/>
          <a:p>
            <a:r>
              <a:rPr lang="en-IN" sz="2800" b="1" u="sng" dirty="0">
                <a:solidFill>
                  <a:schemeClr val="accent1">
                    <a:lumMod val="75000"/>
                  </a:schemeClr>
                </a:solidFill>
              </a:rPr>
              <a:t>Admin</a:t>
            </a:r>
            <a:endParaRPr lang="en-IN" b="1" u="sng" dirty="0">
              <a:solidFill>
                <a:schemeClr val="accent1">
                  <a:lumMod val="75000"/>
                </a:schemeClr>
              </a:solidFill>
            </a:endParaRPr>
          </a:p>
        </p:txBody>
      </p:sp>
      <p:sp>
        <p:nvSpPr>
          <p:cNvPr id="31" name="Oval 11">
            <a:extLst>
              <a:ext uri="{FF2B5EF4-FFF2-40B4-BE49-F238E27FC236}">
                <a16:creationId xmlns:a16="http://schemas.microsoft.com/office/drawing/2014/main" id="{AE5F42BD-F906-48A3-50AE-AD1D2DBDAAE9}"/>
              </a:ext>
            </a:extLst>
          </p:cNvPr>
          <p:cNvSpPr>
            <a:spLocks noChangeArrowheads="1"/>
          </p:cNvSpPr>
          <p:nvPr/>
        </p:nvSpPr>
        <p:spPr bwMode="auto">
          <a:xfrm rot="21009794">
            <a:off x="6433678" y="1802619"/>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Add assignment</a:t>
            </a:r>
            <a:endPar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to </a:t>
            </a: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dor</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11">
            <a:extLst>
              <a:ext uri="{FF2B5EF4-FFF2-40B4-BE49-F238E27FC236}">
                <a16:creationId xmlns:a16="http://schemas.microsoft.com/office/drawing/2014/main" id="{84EB3CEC-5D57-7377-DC70-AE6F813C0731}"/>
              </a:ext>
            </a:extLst>
          </p:cNvPr>
          <p:cNvSpPr>
            <a:spLocks noChangeArrowheads="1"/>
          </p:cNvSpPr>
          <p:nvPr/>
        </p:nvSpPr>
        <p:spPr bwMode="auto">
          <a:xfrm rot="20745692">
            <a:off x="5299322" y="1017899"/>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Admin login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Oval 14">
            <a:extLst>
              <a:ext uri="{FF2B5EF4-FFF2-40B4-BE49-F238E27FC236}">
                <a16:creationId xmlns:a16="http://schemas.microsoft.com/office/drawing/2014/main" id="{6B7B55B5-34C5-42A6-FDCA-363F8DEE63B0}"/>
              </a:ext>
            </a:extLst>
          </p:cNvPr>
          <p:cNvSpPr>
            <a:spLocks noChangeArrowheads="1"/>
          </p:cNvSpPr>
          <p:nvPr/>
        </p:nvSpPr>
        <p:spPr bwMode="auto">
          <a:xfrm rot="20067376">
            <a:off x="4750922" y="352889"/>
            <a:ext cx="2314017" cy="66942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800" b="0" i="0" u="sng" strike="noStrike" cap="none" normalizeH="0" baseline="0" dirty="0">
                <a:ln>
                  <a:noFill/>
                </a:ln>
                <a:solidFill>
                  <a:schemeClr val="bg1"/>
                </a:solidFill>
                <a:effectLst/>
                <a:latin typeface="Arial" panose="020B0604020202020204" pitchFamily="34" charset="0"/>
              </a:rPr>
              <a:t>Admin signup</a:t>
            </a:r>
          </a:p>
        </p:txBody>
      </p:sp>
      <p:cxnSp>
        <p:nvCxnSpPr>
          <p:cNvPr id="25" name="Straight Connector 24">
            <a:extLst>
              <a:ext uri="{FF2B5EF4-FFF2-40B4-BE49-F238E27FC236}">
                <a16:creationId xmlns:a16="http://schemas.microsoft.com/office/drawing/2014/main" id="{76E48BFF-3ECC-20DA-EC9D-D891884B7CAF}"/>
              </a:ext>
            </a:extLst>
          </p:cNvPr>
          <p:cNvCxnSpPr>
            <a:cxnSpLocks/>
          </p:cNvCxnSpPr>
          <p:nvPr/>
        </p:nvCxnSpPr>
        <p:spPr>
          <a:xfrm flipV="1">
            <a:off x="4127702" y="1944982"/>
            <a:ext cx="1146403" cy="998577"/>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3601A5-1072-2108-7EE5-7787E7C8FA1B}"/>
              </a:ext>
            </a:extLst>
          </p:cNvPr>
          <p:cNvCxnSpPr>
            <a:cxnSpLocks/>
          </p:cNvCxnSpPr>
          <p:nvPr/>
        </p:nvCxnSpPr>
        <p:spPr>
          <a:xfrm flipV="1">
            <a:off x="3836853" y="1394976"/>
            <a:ext cx="918114" cy="131897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699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1432</TotalTime>
  <Words>448</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Bell MT</vt:lpstr>
      <vt:lpstr>Calibri</vt:lpstr>
      <vt:lpstr>Droid Sans</vt:lpstr>
      <vt:lpstr>Rockwell</vt:lpstr>
      <vt:lpstr>Segoe UI</vt:lpstr>
      <vt:lpstr>Times New Roman</vt:lpstr>
      <vt:lpstr>Trebuchet MS</vt:lpstr>
      <vt:lpstr>urw-din</vt:lpstr>
      <vt:lpstr>Wingdings</vt:lpstr>
      <vt:lpstr>Gallery</vt:lpstr>
      <vt:lpstr>Department of computer Application  University Institute of Technology  Rajiv Gandhi Proudyogiki  VishwaVidyalaya</vt:lpstr>
      <vt:lpstr>.</vt:lpstr>
      <vt:lpstr>Index</vt:lpstr>
      <vt:lpstr>Introduction</vt:lpstr>
      <vt:lpstr>Features</vt:lpstr>
      <vt:lpstr>PowerPoint Presentation</vt:lpstr>
      <vt:lpstr>Tools and technologies</vt:lpstr>
      <vt:lpstr>Use case diagram</vt:lpstr>
      <vt:lpstr>PowerPoint Presentation</vt:lpstr>
      <vt:lpstr>Output screens</vt:lpstr>
      <vt:lpstr>Registration page</vt:lpstr>
      <vt:lpstr>Login page</vt:lpstr>
      <vt:lpstr>Add assignment and lectiures</vt:lpstr>
      <vt:lpstr>PowerPoint Presentation</vt:lpstr>
      <vt:lpstr>Pros of  classroom system</vt:lpstr>
      <vt:lpstr>Pros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Scheduler  app</dc:title>
  <dc:creator>shwetasoni811@outlook.com</dc:creator>
  <cp:lastModifiedBy>hp hp</cp:lastModifiedBy>
  <cp:revision>33</cp:revision>
  <dcterms:created xsi:type="dcterms:W3CDTF">2022-10-08T10:13:18Z</dcterms:created>
  <dcterms:modified xsi:type="dcterms:W3CDTF">2022-12-16T06:51:29Z</dcterms:modified>
</cp:coreProperties>
</file>