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sldIdLst>
    <p:sldId id="269" r:id="rId2"/>
    <p:sldId id="264" r:id="rId3"/>
    <p:sldId id="258" r:id="rId4"/>
    <p:sldId id="263" r:id="rId5"/>
    <p:sldId id="281" r:id="rId6"/>
    <p:sldId id="277" r:id="rId7"/>
    <p:sldId id="278" r:id="rId8"/>
    <p:sldId id="259" r:id="rId9"/>
    <p:sldId id="267" r:id="rId10"/>
    <p:sldId id="266" r:id="rId11"/>
    <p:sldId id="283" r:id="rId12"/>
    <p:sldId id="285" r:id="rId13"/>
    <p:sldId id="274" r:id="rId14"/>
    <p:sldId id="275" r:id="rId15"/>
    <p:sldId id="271" r:id="rId16"/>
    <p:sldId id="270" r:id="rId17"/>
    <p:sldId id="272" r:id="rId18"/>
    <p:sldId id="273" r:id="rId19"/>
    <p:sldId id="279" r:id="rId20"/>
    <p:sldId id="276" r:id="rId21"/>
    <p:sldId id="280" r:id="rId22"/>
    <p:sldId id="282" r:id="rId23"/>
    <p:sldId id="261"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wetasoni811@outlook.com" initials="s" lastIdx="2" clrIdx="0">
    <p:extLst>
      <p:ext uri="{19B8F6BF-5375-455C-9EA6-DF929625EA0E}">
        <p15:presenceInfo xmlns:p15="http://schemas.microsoft.com/office/powerpoint/2012/main" userId="4e42645bcf46c1c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861" autoAdjust="0"/>
    <p:restoredTop sz="94660"/>
  </p:normalViewPr>
  <p:slideViewPr>
    <p:cSldViewPr snapToGrid="0">
      <p:cViewPr varScale="1">
        <p:scale>
          <a:sx n="85" d="100"/>
          <a:sy n="85" d="100"/>
        </p:scale>
        <p:origin x="41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BC09641-6D8D-4DC0-B378-FAD52989E003}" type="datetimeFigureOut">
              <a:rPr lang="en-IN" smtClean="0"/>
              <a:t>11-12-2022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101F10-A3B4-44F2-BCA8-97C3257B21F0}" type="slidenum">
              <a:rPr lang="en-IN" smtClean="0"/>
              <a:t>‹#›</a:t>
            </a:fld>
            <a:endParaRPr lang="en-IN"/>
          </a:p>
        </p:txBody>
      </p:sp>
    </p:spTree>
    <p:extLst>
      <p:ext uri="{BB962C8B-B14F-4D97-AF65-F5344CB8AC3E}">
        <p14:creationId xmlns:p14="http://schemas.microsoft.com/office/powerpoint/2010/main" val="111483744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C09641-6D8D-4DC0-B378-FAD52989E003}" type="datetimeFigureOut">
              <a:rPr lang="en-IN" smtClean="0"/>
              <a:t>11-12-2022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101F10-A3B4-44F2-BCA8-97C3257B21F0}" type="slidenum">
              <a:rPr lang="en-IN" smtClean="0"/>
              <a:t>‹#›</a:t>
            </a:fld>
            <a:endParaRPr lang="en-IN"/>
          </a:p>
        </p:txBody>
      </p:sp>
    </p:spTree>
    <p:extLst>
      <p:ext uri="{BB962C8B-B14F-4D97-AF65-F5344CB8AC3E}">
        <p14:creationId xmlns:p14="http://schemas.microsoft.com/office/powerpoint/2010/main" val="381272220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C09641-6D8D-4DC0-B378-FAD52989E003}" type="datetimeFigureOut">
              <a:rPr lang="en-IN" smtClean="0"/>
              <a:t>11-12-2022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101F10-A3B4-44F2-BCA8-97C3257B21F0}" type="slidenum">
              <a:rPr lang="en-IN" smtClean="0"/>
              <a:t>‹#›</a:t>
            </a:fld>
            <a:endParaRPr lang="en-IN"/>
          </a:p>
        </p:txBody>
      </p:sp>
    </p:spTree>
    <p:extLst>
      <p:ext uri="{BB962C8B-B14F-4D97-AF65-F5344CB8AC3E}">
        <p14:creationId xmlns:p14="http://schemas.microsoft.com/office/powerpoint/2010/main" val="385455030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C09641-6D8D-4DC0-B378-FAD52989E003}" type="datetimeFigureOut">
              <a:rPr lang="en-IN" smtClean="0"/>
              <a:t>11-12-2022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101F10-A3B4-44F2-BCA8-97C3257B21F0}"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57827139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C09641-6D8D-4DC0-B378-FAD52989E003}" type="datetimeFigureOut">
              <a:rPr lang="en-IN" smtClean="0"/>
              <a:t>11-12-2022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101F10-A3B4-44F2-BCA8-97C3257B21F0}" type="slidenum">
              <a:rPr lang="en-IN" smtClean="0"/>
              <a:t>‹#›</a:t>
            </a:fld>
            <a:endParaRPr lang="en-IN"/>
          </a:p>
        </p:txBody>
      </p:sp>
    </p:spTree>
    <p:extLst>
      <p:ext uri="{BB962C8B-B14F-4D97-AF65-F5344CB8AC3E}">
        <p14:creationId xmlns:p14="http://schemas.microsoft.com/office/powerpoint/2010/main" val="282024208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BC09641-6D8D-4DC0-B378-FAD52989E003}" type="datetimeFigureOut">
              <a:rPr lang="en-IN" smtClean="0"/>
              <a:t>11-12-2022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1101F10-A3B4-44F2-BCA8-97C3257B21F0}" type="slidenum">
              <a:rPr lang="en-IN" smtClean="0"/>
              <a:t>‹#›</a:t>
            </a:fld>
            <a:endParaRPr lang="en-IN"/>
          </a:p>
        </p:txBody>
      </p:sp>
    </p:spTree>
    <p:extLst>
      <p:ext uri="{BB962C8B-B14F-4D97-AF65-F5344CB8AC3E}">
        <p14:creationId xmlns:p14="http://schemas.microsoft.com/office/powerpoint/2010/main" val="29851532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BC09641-6D8D-4DC0-B378-FAD52989E003}" type="datetimeFigureOut">
              <a:rPr lang="en-IN" smtClean="0"/>
              <a:t>11-12-2022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1101F10-A3B4-44F2-BCA8-97C3257B21F0}" type="slidenum">
              <a:rPr lang="en-IN" smtClean="0"/>
              <a:t>‹#›</a:t>
            </a:fld>
            <a:endParaRPr lang="en-IN"/>
          </a:p>
        </p:txBody>
      </p:sp>
    </p:spTree>
    <p:extLst>
      <p:ext uri="{BB962C8B-B14F-4D97-AF65-F5344CB8AC3E}">
        <p14:creationId xmlns:p14="http://schemas.microsoft.com/office/powerpoint/2010/main" val="100248865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C09641-6D8D-4DC0-B378-FAD52989E003}" type="datetimeFigureOut">
              <a:rPr lang="en-IN" smtClean="0"/>
              <a:t>11-12-2022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101F10-A3B4-44F2-BCA8-97C3257B21F0}" type="slidenum">
              <a:rPr lang="en-IN" smtClean="0"/>
              <a:t>‹#›</a:t>
            </a:fld>
            <a:endParaRPr lang="en-IN"/>
          </a:p>
        </p:txBody>
      </p:sp>
    </p:spTree>
    <p:extLst>
      <p:ext uri="{BB962C8B-B14F-4D97-AF65-F5344CB8AC3E}">
        <p14:creationId xmlns:p14="http://schemas.microsoft.com/office/powerpoint/2010/main" val="233304747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C09641-6D8D-4DC0-B378-FAD52989E003}" type="datetimeFigureOut">
              <a:rPr lang="en-IN" smtClean="0"/>
              <a:t>11-12-2022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101F10-A3B4-44F2-BCA8-97C3257B21F0}" type="slidenum">
              <a:rPr lang="en-IN" smtClean="0"/>
              <a:t>‹#›</a:t>
            </a:fld>
            <a:endParaRPr lang="en-IN"/>
          </a:p>
        </p:txBody>
      </p:sp>
    </p:spTree>
    <p:extLst>
      <p:ext uri="{BB962C8B-B14F-4D97-AF65-F5344CB8AC3E}">
        <p14:creationId xmlns:p14="http://schemas.microsoft.com/office/powerpoint/2010/main" val="222871748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C09641-6D8D-4DC0-B378-FAD52989E003}" type="datetimeFigureOut">
              <a:rPr lang="en-IN" smtClean="0"/>
              <a:t>11-12-2022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101F10-A3B4-44F2-BCA8-97C3257B21F0}" type="slidenum">
              <a:rPr lang="en-IN" smtClean="0"/>
              <a:t>‹#›</a:t>
            </a:fld>
            <a:endParaRPr lang="en-IN"/>
          </a:p>
        </p:txBody>
      </p:sp>
    </p:spTree>
    <p:extLst>
      <p:ext uri="{BB962C8B-B14F-4D97-AF65-F5344CB8AC3E}">
        <p14:creationId xmlns:p14="http://schemas.microsoft.com/office/powerpoint/2010/main" val="156173316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C09641-6D8D-4DC0-B378-FAD52989E003}" type="datetimeFigureOut">
              <a:rPr lang="en-IN" smtClean="0"/>
              <a:t>11-12-2022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101F10-A3B4-44F2-BCA8-97C3257B21F0}" type="slidenum">
              <a:rPr lang="en-IN" smtClean="0"/>
              <a:t>‹#›</a:t>
            </a:fld>
            <a:endParaRPr lang="en-IN"/>
          </a:p>
        </p:txBody>
      </p:sp>
    </p:spTree>
    <p:extLst>
      <p:ext uri="{BB962C8B-B14F-4D97-AF65-F5344CB8AC3E}">
        <p14:creationId xmlns:p14="http://schemas.microsoft.com/office/powerpoint/2010/main" val="56624568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C09641-6D8D-4DC0-B378-FAD52989E003}" type="datetimeFigureOut">
              <a:rPr lang="en-IN" smtClean="0"/>
              <a:t>11-12-2022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101F10-A3B4-44F2-BCA8-97C3257B21F0}" type="slidenum">
              <a:rPr lang="en-IN" smtClean="0"/>
              <a:t>‹#›</a:t>
            </a:fld>
            <a:endParaRPr lang="en-IN"/>
          </a:p>
        </p:txBody>
      </p:sp>
    </p:spTree>
    <p:extLst>
      <p:ext uri="{BB962C8B-B14F-4D97-AF65-F5344CB8AC3E}">
        <p14:creationId xmlns:p14="http://schemas.microsoft.com/office/powerpoint/2010/main" val="267416663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BC09641-6D8D-4DC0-B378-FAD52989E003}" type="datetimeFigureOut">
              <a:rPr lang="en-IN" smtClean="0"/>
              <a:t>11-12-2022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1101F10-A3B4-44F2-BCA8-97C3257B21F0}" type="slidenum">
              <a:rPr lang="en-IN" smtClean="0"/>
              <a:t>‹#›</a:t>
            </a:fld>
            <a:endParaRPr lang="en-IN"/>
          </a:p>
        </p:txBody>
      </p:sp>
    </p:spTree>
    <p:extLst>
      <p:ext uri="{BB962C8B-B14F-4D97-AF65-F5344CB8AC3E}">
        <p14:creationId xmlns:p14="http://schemas.microsoft.com/office/powerpoint/2010/main" val="151508024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C09641-6D8D-4DC0-B378-FAD52989E003}" type="datetimeFigureOut">
              <a:rPr lang="en-IN" smtClean="0"/>
              <a:t>11-12-2022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1101F10-A3B4-44F2-BCA8-97C3257B21F0}" type="slidenum">
              <a:rPr lang="en-IN" smtClean="0"/>
              <a:t>‹#›</a:t>
            </a:fld>
            <a:endParaRPr lang="en-IN"/>
          </a:p>
        </p:txBody>
      </p:sp>
    </p:spTree>
    <p:extLst>
      <p:ext uri="{BB962C8B-B14F-4D97-AF65-F5344CB8AC3E}">
        <p14:creationId xmlns:p14="http://schemas.microsoft.com/office/powerpoint/2010/main" val="57767606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C09641-6D8D-4DC0-B378-FAD52989E003}" type="datetimeFigureOut">
              <a:rPr lang="en-IN" smtClean="0"/>
              <a:t>11-12-2022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1101F10-A3B4-44F2-BCA8-97C3257B21F0}" type="slidenum">
              <a:rPr lang="en-IN" smtClean="0"/>
              <a:t>‹#›</a:t>
            </a:fld>
            <a:endParaRPr lang="en-IN"/>
          </a:p>
        </p:txBody>
      </p:sp>
    </p:spTree>
    <p:extLst>
      <p:ext uri="{BB962C8B-B14F-4D97-AF65-F5344CB8AC3E}">
        <p14:creationId xmlns:p14="http://schemas.microsoft.com/office/powerpoint/2010/main" val="356738533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C09641-6D8D-4DC0-B378-FAD52989E003}" type="datetimeFigureOut">
              <a:rPr lang="en-IN" smtClean="0"/>
              <a:t>11-12-2022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101F10-A3B4-44F2-BCA8-97C3257B21F0}" type="slidenum">
              <a:rPr lang="en-IN" smtClean="0"/>
              <a:t>‹#›</a:t>
            </a:fld>
            <a:endParaRPr lang="en-IN"/>
          </a:p>
        </p:txBody>
      </p:sp>
    </p:spTree>
    <p:extLst>
      <p:ext uri="{BB962C8B-B14F-4D97-AF65-F5344CB8AC3E}">
        <p14:creationId xmlns:p14="http://schemas.microsoft.com/office/powerpoint/2010/main" val="224647106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C09641-6D8D-4DC0-B378-FAD52989E003}" type="datetimeFigureOut">
              <a:rPr lang="en-IN" smtClean="0"/>
              <a:t>11-12-2022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101F10-A3B4-44F2-BCA8-97C3257B21F0}" type="slidenum">
              <a:rPr lang="en-IN" smtClean="0"/>
              <a:t>‹#›</a:t>
            </a:fld>
            <a:endParaRPr lang="en-IN"/>
          </a:p>
        </p:txBody>
      </p:sp>
    </p:spTree>
    <p:extLst>
      <p:ext uri="{BB962C8B-B14F-4D97-AF65-F5344CB8AC3E}">
        <p14:creationId xmlns:p14="http://schemas.microsoft.com/office/powerpoint/2010/main" val="320863055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8BC09641-6D8D-4DC0-B378-FAD52989E003}" type="datetimeFigureOut">
              <a:rPr lang="en-IN" smtClean="0"/>
              <a:t>11-12-2022</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1101F10-A3B4-44F2-BCA8-97C3257B21F0}" type="slidenum">
              <a:rPr lang="en-IN" smtClean="0"/>
              <a:t>‹#›</a:t>
            </a:fld>
            <a:endParaRPr lang="en-IN"/>
          </a:p>
        </p:txBody>
      </p:sp>
    </p:spTree>
    <p:extLst>
      <p:ext uri="{BB962C8B-B14F-4D97-AF65-F5344CB8AC3E}">
        <p14:creationId xmlns:p14="http://schemas.microsoft.com/office/powerpoint/2010/main" val="3799615050"/>
      </p:ext>
    </p:extLst>
  </p:cSld>
  <p:clrMap bg1="dk1" tx1="lt1" bg2="dk2" tx2="lt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 id="2147483865" r:id="rId13"/>
    <p:sldLayoutId id="2147483866" r:id="rId14"/>
    <p:sldLayoutId id="2147483867" r:id="rId15"/>
    <p:sldLayoutId id="2147483868" r:id="rId16"/>
    <p:sldLayoutId id="2147483869" r:id="rId17"/>
  </p:sldLayoutIdLst>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F03E6F82-26C4-2902-D0F6-219192825301}"/>
              </a:ext>
            </a:extLst>
          </p:cNvPr>
          <p:cNvSpPr>
            <a:spLocks noGrp="1"/>
          </p:cNvSpPr>
          <p:nvPr>
            <p:ph type="body" sz="half" idx="2"/>
          </p:nvPr>
        </p:nvSpPr>
        <p:spPr>
          <a:xfrm>
            <a:off x="791780" y="3841268"/>
            <a:ext cx="10608439" cy="2881963"/>
          </a:xfrm>
        </p:spPr>
        <p:txBody>
          <a:bodyPr>
            <a:normAutofit/>
          </a:bodyPr>
          <a:lstStyle/>
          <a:p>
            <a:r>
              <a:rPr lang="en-US" sz="2400" b="1" dirty="0"/>
              <a:t>A MINOR PROJECT PRESENTATION ON</a:t>
            </a:r>
            <a:r>
              <a:rPr lang="en-US" b="1" dirty="0"/>
              <a:t> </a:t>
            </a:r>
          </a:p>
          <a:p>
            <a:r>
              <a:rPr lang="en-US" sz="2400" b="1" u="sng" dirty="0">
                <a:solidFill>
                  <a:schemeClr val="bg2">
                    <a:lumMod val="20000"/>
                    <a:lumOff val="80000"/>
                  </a:schemeClr>
                </a:solidFill>
              </a:rPr>
              <a:t>TASK SCHEDULER APP</a:t>
            </a:r>
            <a:endParaRPr lang="en-US" sz="2400" b="1" dirty="0">
              <a:solidFill>
                <a:schemeClr val="bg2">
                  <a:lumMod val="20000"/>
                  <a:lumOff val="80000"/>
                </a:schemeClr>
              </a:solidFill>
            </a:endParaRPr>
          </a:p>
          <a:p>
            <a:endParaRPr lang="en-IN" dirty="0"/>
          </a:p>
        </p:txBody>
      </p:sp>
      <p:sp>
        <p:nvSpPr>
          <p:cNvPr id="4" name="Title 3">
            <a:extLst>
              <a:ext uri="{FF2B5EF4-FFF2-40B4-BE49-F238E27FC236}">
                <a16:creationId xmlns:a16="http://schemas.microsoft.com/office/drawing/2014/main" id="{37A6E6E7-22A0-6059-1509-6857A7426A1B}"/>
              </a:ext>
            </a:extLst>
          </p:cNvPr>
          <p:cNvSpPr>
            <a:spLocks noGrp="1"/>
          </p:cNvSpPr>
          <p:nvPr>
            <p:ph type="title"/>
          </p:nvPr>
        </p:nvSpPr>
        <p:spPr>
          <a:xfrm>
            <a:off x="415962" y="95884"/>
            <a:ext cx="11360075" cy="1785104"/>
          </a:xfrm>
        </p:spPr>
        <p:style>
          <a:lnRef idx="1">
            <a:schemeClr val="accent3"/>
          </a:lnRef>
          <a:fillRef idx="2">
            <a:schemeClr val="accent3"/>
          </a:fillRef>
          <a:effectRef idx="1">
            <a:schemeClr val="accent3"/>
          </a:effectRef>
          <a:fontRef idx="minor">
            <a:schemeClr val="dk1"/>
          </a:fontRef>
        </p:style>
        <p:txBody>
          <a:bodyPr>
            <a:normAutofit/>
          </a:bodyPr>
          <a:lstStyle/>
          <a:p>
            <a:r>
              <a:rPr lang="en-US" sz="2800" u="sng" dirty="0">
                <a:solidFill>
                  <a:schemeClr val="bg2">
                    <a:lumMod val="50000"/>
                  </a:schemeClr>
                </a:solidFill>
                <a:effectLst>
                  <a:outerShdw blurRad="50800" dist="63500" dir="2700000" algn="tl" rotWithShape="0">
                    <a:srgbClr val="000000">
                      <a:alpha val="44000"/>
                    </a:srgbClr>
                  </a:outerShdw>
                </a:effectLst>
              </a:rPr>
              <a:t>Department of computer Application</a:t>
            </a:r>
            <a:br>
              <a:rPr lang="en-US" sz="2800" u="sng" dirty="0">
                <a:solidFill>
                  <a:schemeClr val="bg2">
                    <a:lumMod val="50000"/>
                  </a:schemeClr>
                </a:solidFill>
                <a:effectLst>
                  <a:outerShdw blurRad="50800" dist="63500" dir="2700000" algn="tl" rotWithShape="0">
                    <a:srgbClr val="000000">
                      <a:alpha val="44000"/>
                    </a:srgbClr>
                  </a:outerShdw>
                </a:effectLst>
              </a:rPr>
            </a:br>
            <a:br>
              <a:rPr lang="en-US" sz="2800" u="sng" dirty="0">
                <a:effectLst>
                  <a:outerShdw blurRad="50800" dist="63500" dir="2700000" algn="tl" rotWithShape="0">
                    <a:srgbClr val="000000">
                      <a:alpha val="44000"/>
                    </a:srgbClr>
                  </a:outerShdw>
                </a:effectLst>
              </a:rPr>
            </a:br>
            <a:r>
              <a:rPr lang="en-US" sz="2800" dirty="0">
                <a:solidFill>
                  <a:schemeClr val="bg1"/>
                </a:solidFill>
                <a:effectLst>
                  <a:outerShdw blurRad="50800" dist="63500" dir="2700000" algn="tl" rotWithShape="0">
                    <a:srgbClr val="000000">
                      <a:alpha val="44000"/>
                    </a:srgbClr>
                  </a:outerShdw>
                </a:effectLst>
              </a:rPr>
              <a:t>University Institute of Technology </a:t>
            </a:r>
            <a:br>
              <a:rPr lang="en-US" sz="2800" dirty="0">
                <a:solidFill>
                  <a:schemeClr val="bg1"/>
                </a:solidFill>
                <a:effectLst>
                  <a:outerShdw blurRad="50800" dist="63500" dir="2700000" algn="tl" rotWithShape="0">
                    <a:srgbClr val="000000">
                      <a:alpha val="44000"/>
                    </a:srgbClr>
                  </a:outerShdw>
                </a:effectLst>
              </a:rPr>
            </a:br>
            <a:r>
              <a:rPr lang="en-US" sz="2800" dirty="0">
                <a:solidFill>
                  <a:schemeClr val="bg1"/>
                </a:solidFill>
                <a:effectLst>
                  <a:outerShdw blurRad="50800" dist="63500" dir="2700000" algn="tl" rotWithShape="0">
                    <a:srgbClr val="000000">
                      <a:alpha val="44000"/>
                    </a:srgbClr>
                  </a:outerShdw>
                </a:effectLst>
              </a:rPr>
              <a:t>Rajiv Gandhi </a:t>
            </a:r>
            <a:r>
              <a:rPr lang="en-US" sz="2800" dirty="0" err="1">
                <a:solidFill>
                  <a:schemeClr val="bg1"/>
                </a:solidFill>
                <a:effectLst>
                  <a:outerShdw blurRad="50800" dist="63500" dir="2700000" algn="tl" rotWithShape="0">
                    <a:srgbClr val="000000">
                      <a:alpha val="44000"/>
                    </a:srgbClr>
                  </a:outerShdw>
                </a:effectLst>
              </a:rPr>
              <a:t>Proudyogiki</a:t>
            </a:r>
            <a:r>
              <a:rPr lang="en-US" sz="2800" dirty="0">
                <a:solidFill>
                  <a:schemeClr val="bg1"/>
                </a:solidFill>
                <a:effectLst>
                  <a:outerShdw blurRad="50800" dist="63500" dir="2700000" algn="tl" rotWithShape="0">
                    <a:srgbClr val="000000">
                      <a:alpha val="44000"/>
                    </a:srgbClr>
                  </a:outerShdw>
                </a:effectLst>
              </a:rPr>
              <a:t>  </a:t>
            </a:r>
            <a:r>
              <a:rPr lang="en-US" sz="2800" dirty="0" err="1">
                <a:solidFill>
                  <a:schemeClr val="bg1"/>
                </a:solidFill>
                <a:effectLst>
                  <a:outerShdw blurRad="50800" dist="63500" dir="2700000" algn="tl" rotWithShape="0">
                    <a:srgbClr val="000000">
                      <a:alpha val="44000"/>
                    </a:srgbClr>
                  </a:outerShdw>
                </a:effectLst>
              </a:rPr>
              <a:t>VishwaVidyalaya</a:t>
            </a:r>
            <a:endParaRPr lang="en-IN" dirty="0">
              <a:solidFill>
                <a:schemeClr val="bg1"/>
              </a:solidFill>
              <a:effectLst>
                <a:outerShdw blurRad="50800" dist="63500" dir="2700000" algn="tl" rotWithShape="0">
                  <a:srgbClr val="000000">
                    <a:alpha val="44000"/>
                  </a:srgbClr>
                </a:outerShdw>
              </a:effectLst>
            </a:endParaRPr>
          </a:p>
        </p:txBody>
      </p:sp>
      <p:sp>
        <p:nvSpPr>
          <p:cNvPr id="12" name="TextBox 11">
            <a:extLst>
              <a:ext uri="{FF2B5EF4-FFF2-40B4-BE49-F238E27FC236}">
                <a16:creationId xmlns:a16="http://schemas.microsoft.com/office/drawing/2014/main" id="{DC66D7E7-DB25-FB32-4437-101BD5D5CC10}"/>
              </a:ext>
            </a:extLst>
          </p:cNvPr>
          <p:cNvSpPr txBox="1"/>
          <p:nvPr/>
        </p:nvSpPr>
        <p:spPr>
          <a:xfrm flipH="1">
            <a:off x="259976" y="4849907"/>
            <a:ext cx="11833412" cy="1785104"/>
          </a:xfrm>
          <a:prstGeom prst="rect">
            <a:avLst/>
          </a:prstGeom>
          <a:noFill/>
        </p:spPr>
        <p:txBody>
          <a:bodyPr wrap="square" rtlCol="0">
            <a:spAutoFit/>
          </a:bodyPr>
          <a:lstStyle/>
          <a:p>
            <a:r>
              <a:rPr lang="en-US" b="1" u="sng" dirty="0">
                <a:solidFill>
                  <a:schemeClr val="tx2"/>
                </a:solidFill>
              </a:rPr>
              <a:t>SUBMITTED TO : </a:t>
            </a:r>
            <a:r>
              <a:rPr lang="en-US" b="1" dirty="0">
                <a:solidFill>
                  <a:schemeClr val="tx2"/>
                </a:solidFill>
              </a:rPr>
              <a:t>                                                                                                                             </a:t>
            </a:r>
            <a:r>
              <a:rPr lang="en-US" b="1" u="sng" dirty="0">
                <a:solidFill>
                  <a:schemeClr val="tx2"/>
                </a:solidFill>
              </a:rPr>
              <a:t>SUBMITTED BY:</a:t>
            </a:r>
          </a:p>
          <a:p>
            <a:endParaRPr lang="en-US" b="1" dirty="0">
              <a:solidFill>
                <a:schemeClr val="tx2"/>
              </a:solidFill>
            </a:endParaRPr>
          </a:p>
          <a:p>
            <a:r>
              <a:rPr lang="en-US" dirty="0"/>
              <a:t>DEPARTMENT OF COMPUTER APPLICATION                                                                               </a:t>
            </a:r>
            <a:r>
              <a:rPr lang="en-US" dirty="0">
                <a:solidFill>
                  <a:schemeClr val="bg2">
                    <a:lumMod val="20000"/>
                    <a:lumOff val="80000"/>
                  </a:schemeClr>
                </a:solidFill>
              </a:rPr>
              <a:t>AMRITA SONI</a:t>
            </a:r>
            <a:r>
              <a:rPr lang="en-US" dirty="0"/>
              <a:t>                                                         </a:t>
            </a:r>
            <a:br>
              <a:rPr lang="en-US" dirty="0"/>
            </a:br>
            <a:r>
              <a:rPr lang="en-US" dirty="0"/>
              <a:t>PROJECT GUIDED BY                                                                                                                          </a:t>
            </a:r>
            <a:r>
              <a:rPr lang="en-US" dirty="0">
                <a:solidFill>
                  <a:schemeClr val="bg2">
                    <a:lumMod val="20000"/>
                    <a:lumOff val="80000"/>
                  </a:schemeClr>
                </a:solidFill>
              </a:rPr>
              <a:t>NIDHI VERMA </a:t>
            </a:r>
          </a:p>
          <a:p>
            <a:r>
              <a:rPr lang="en-US" u="sng" dirty="0">
                <a:solidFill>
                  <a:schemeClr val="bg2">
                    <a:lumMod val="20000"/>
                    <a:lumOff val="80000"/>
                  </a:schemeClr>
                </a:solidFill>
              </a:rPr>
              <a:t>MR. JAY NARAYAN THAKRE </a:t>
            </a:r>
            <a:r>
              <a:rPr lang="en-US" dirty="0">
                <a:solidFill>
                  <a:schemeClr val="bg2">
                    <a:lumMod val="20000"/>
                    <a:lumOff val="80000"/>
                  </a:schemeClr>
                </a:solidFill>
              </a:rPr>
              <a:t>                                                                                                              ABHISHEK ARYA</a:t>
            </a:r>
          </a:p>
          <a:p>
            <a:r>
              <a:rPr lang="en-US" sz="1600" dirty="0">
                <a:solidFill>
                  <a:schemeClr val="bg2">
                    <a:lumMod val="20000"/>
                    <a:lumOff val="80000"/>
                  </a:schemeClr>
                </a:solidFill>
              </a:rPr>
              <a:t>   ASSISTANT PROFESSOR</a:t>
            </a:r>
            <a:r>
              <a:rPr lang="en-US" dirty="0">
                <a:solidFill>
                  <a:schemeClr val="bg2">
                    <a:lumMod val="20000"/>
                    <a:lumOff val="80000"/>
                  </a:schemeClr>
                </a:solidFill>
              </a:rPr>
              <a:t> </a:t>
            </a:r>
            <a:r>
              <a:rPr lang="en-US" sz="2000" dirty="0">
                <a:solidFill>
                  <a:schemeClr val="bg2">
                    <a:lumMod val="20000"/>
                    <a:lumOff val="80000"/>
                  </a:schemeClr>
                </a:solidFill>
              </a:rPr>
              <a:t>                                                                                                           </a:t>
            </a:r>
            <a:r>
              <a:rPr lang="en-US" dirty="0">
                <a:solidFill>
                  <a:schemeClr val="bg2">
                    <a:lumMod val="20000"/>
                    <a:lumOff val="80000"/>
                  </a:schemeClr>
                </a:solidFill>
              </a:rPr>
              <a:t>CLASS :- MCA 3</a:t>
            </a:r>
            <a:r>
              <a:rPr lang="en-US" baseline="30000" dirty="0">
                <a:solidFill>
                  <a:schemeClr val="bg2">
                    <a:lumMod val="20000"/>
                    <a:lumOff val="80000"/>
                  </a:schemeClr>
                </a:solidFill>
              </a:rPr>
              <a:t>rd</a:t>
            </a:r>
            <a:r>
              <a:rPr lang="en-US" dirty="0">
                <a:solidFill>
                  <a:schemeClr val="bg2">
                    <a:lumMod val="20000"/>
                    <a:lumOff val="80000"/>
                  </a:schemeClr>
                </a:solidFill>
              </a:rPr>
              <a:t>  SEM</a:t>
            </a:r>
            <a:endParaRPr lang="en-IN" dirty="0">
              <a:solidFill>
                <a:schemeClr val="bg2">
                  <a:lumMod val="20000"/>
                  <a:lumOff val="80000"/>
                </a:schemeClr>
              </a:solidFill>
            </a:endParaRPr>
          </a:p>
        </p:txBody>
      </p:sp>
      <p:pic>
        <p:nvPicPr>
          <p:cNvPr id="14" name="Content Placeholder 10">
            <a:extLst>
              <a:ext uri="{FF2B5EF4-FFF2-40B4-BE49-F238E27FC236}">
                <a16:creationId xmlns:a16="http://schemas.microsoft.com/office/drawing/2014/main" id="{3FB7F3D0-36DF-4FE3-0121-524582FD1F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19754" y="2108854"/>
            <a:ext cx="1993900" cy="1603375"/>
          </a:xfrm>
          <a:prstGeom prst="ellipse">
            <a:avLst/>
          </a:prstGeom>
          <a:ln w="190500" cap="rnd">
            <a:solidFill>
              <a:srgbClr val="C8C6BD"/>
            </a:solidFill>
            <a:prstDash val="solid"/>
          </a:ln>
          <a:effectLst>
            <a:outerShdw blurRad="127000" algn="bl" rotWithShape="0">
              <a:srgbClr val="000000"/>
            </a:outerShdw>
          </a:effectLst>
          <a:scene3d>
            <a:camera prst="perspectiveFront" fov="5400000"/>
            <a:lightRig rig="threePt" dir="t">
              <a:rot lat="0" lon="0" rev="19200000"/>
            </a:lightRig>
          </a:scene3d>
          <a:sp3d extrusionH="25400">
            <a:bevelT w="304800" h="152400" prst="hardEdge"/>
            <a:extrusionClr>
              <a:srgbClr val="000000"/>
            </a:extrusionClr>
          </a:sp3d>
        </p:spPr>
      </p:pic>
    </p:spTree>
    <p:extLst>
      <p:ext uri="{BB962C8B-B14F-4D97-AF65-F5344CB8AC3E}">
        <p14:creationId xmlns:p14="http://schemas.microsoft.com/office/powerpoint/2010/main" val="272948194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090574-7C75-EA47-C691-3C4EAC5B70F4}"/>
              </a:ext>
            </a:extLst>
          </p:cNvPr>
          <p:cNvSpPr>
            <a:spLocks noGrp="1"/>
          </p:cNvSpPr>
          <p:nvPr>
            <p:ph type="title"/>
          </p:nvPr>
        </p:nvSpPr>
        <p:spPr/>
        <p:txBody>
          <a:bodyPr>
            <a:normAutofit/>
          </a:bodyPr>
          <a:lstStyle/>
          <a:p>
            <a:r>
              <a:rPr lang="en-US" sz="4800" dirty="0">
                <a:solidFill>
                  <a:schemeClr val="tx2"/>
                </a:solidFill>
              </a:rPr>
              <a:t>Hardware Requirements</a:t>
            </a:r>
            <a:endParaRPr lang="en-IN" sz="4800" dirty="0">
              <a:solidFill>
                <a:schemeClr val="tx2"/>
              </a:solidFill>
            </a:endParaRPr>
          </a:p>
        </p:txBody>
      </p:sp>
      <p:sp>
        <p:nvSpPr>
          <p:cNvPr id="3" name="Content Placeholder 2">
            <a:extLst>
              <a:ext uri="{FF2B5EF4-FFF2-40B4-BE49-F238E27FC236}">
                <a16:creationId xmlns:a16="http://schemas.microsoft.com/office/drawing/2014/main" id="{3D9A107D-B49E-4756-A6C5-4102E350B77B}"/>
              </a:ext>
            </a:extLst>
          </p:cNvPr>
          <p:cNvSpPr>
            <a:spLocks noGrp="1"/>
          </p:cNvSpPr>
          <p:nvPr>
            <p:ph idx="1"/>
          </p:nvPr>
        </p:nvSpPr>
        <p:spPr/>
        <p:txBody>
          <a:bodyPr/>
          <a:lstStyle/>
          <a:p>
            <a:pPr>
              <a:buFont typeface="Wingdings" panose="05000000000000000000" pitchFamily="2" charset="2"/>
              <a:buChar char="Ø"/>
            </a:pPr>
            <a:r>
              <a:rPr lang="en-US" sz="4400" dirty="0"/>
              <a:t> i3 Processor</a:t>
            </a:r>
          </a:p>
          <a:p>
            <a:pPr>
              <a:buFont typeface="Wingdings" panose="05000000000000000000" pitchFamily="2" charset="2"/>
              <a:buChar char="Ø"/>
            </a:pPr>
            <a:r>
              <a:rPr lang="en-US" sz="4400" dirty="0"/>
              <a:t> 2-GB RAM or Above</a:t>
            </a:r>
          </a:p>
          <a:p>
            <a:pPr>
              <a:buFont typeface="Wingdings" panose="05000000000000000000" pitchFamily="2" charset="2"/>
              <a:buChar char="Ø"/>
            </a:pPr>
            <a:r>
              <a:rPr lang="en-US" sz="4400" dirty="0"/>
              <a:t> 200 GB Hard-disk or Above</a:t>
            </a:r>
          </a:p>
          <a:p>
            <a:endParaRPr lang="en-IN" dirty="0"/>
          </a:p>
        </p:txBody>
      </p:sp>
    </p:spTree>
    <p:extLst>
      <p:ext uri="{BB962C8B-B14F-4D97-AF65-F5344CB8AC3E}">
        <p14:creationId xmlns:p14="http://schemas.microsoft.com/office/powerpoint/2010/main" val="311434861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B676F-8FA1-B171-09CE-DB33B7C21D02}"/>
              </a:ext>
            </a:extLst>
          </p:cNvPr>
          <p:cNvSpPr>
            <a:spLocks noGrp="1"/>
          </p:cNvSpPr>
          <p:nvPr>
            <p:ph type="title"/>
          </p:nvPr>
        </p:nvSpPr>
        <p:spPr>
          <a:xfrm>
            <a:off x="776518" y="181832"/>
            <a:ext cx="10353761" cy="1326321"/>
          </a:xfrm>
        </p:spPr>
        <p:txBody>
          <a:bodyPr>
            <a:normAutofit/>
          </a:bodyPr>
          <a:lstStyle/>
          <a:p>
            <a:r>
              <a:rPr lang="en-IN" sz="6000" u="sng" dirty="0">
                <a:solidFill>
                  <a:schemeClr val="bg2">
                    <a:lumMod val="60000"/>
                    <a:lumOff val="40000"/>
                  </a:schemeClr>
                </a:solidFill>
              </a:rPr>
              <a:t>Use case diagram</a:t>
            </a:r>
          </a:p>
        </p:txBody>
      </p:sp>
      <p:sp>
        <p:nvSpPr>
          <p:cNvPr id="4" name="Flowchart: Connector 3">
            <a:extLst>
              <a:ext uri="{FF2B5EF4-FFF2-40B4-BE49-F238E27FC236}">
                <a16:creationId xmlns:a16="http://schemas.microsoft.com/office/drawing/2014/main" id="{7B6AACCF-69EF-1BBD-3186-9A4AF4AD2C9E}"/>
              </a:ext>
            </a:extLst>
          </p:cNvPr>
          <p:cNvSpPr/>
          <p:nvPr/>
        </p:nvSpPr>
        <p:spPr>
          <a:xfrm>
            <a:off x="3251182" y="2989757"/>
            <a:ext cx="782936" cy="667385"/>
          </a:xfrm>
          <a:prstGeom prst="flowChartConnector">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5" name="Straight Connector 4">
            <a:extLst>
              <a:ext uri="{FF2B5EF4-FFF2-40B4-BE49-F238E27FC236}">
                <a16:creationId xmlns:a16="http://schemas.microsoft.com/office/drawing/2014/main" id="{97E5210D-24BD-4E8A-EFDC-549D355E78E1}"/>
              </a:ext>
            </a:extLst>
          </p:cNvPr>
          <p:cNvCxnSpPr>
            <a:cxnSpLocks/>
          </p:cNvCxnSpPr>
          <p:nvPr/>
        </p:nvCxnSpPr>
        <p:spPr>
          <a:xfrm>
            <a:off x="3642649" y="3620159"/>
            <a:ext cx="0" cy="6707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1455B8CF-8E88-CB2C-D330-655AB86BC50F}"/>
              </a:ext>
            </a:extLst>
          </p:cNvPr>
          <p:cNvCxnSpPr>
            <a:cxnSpLocks/>
          </p:cNvCxnSpPr>
          <p:nvPr/>
        </p:nvCxnSpPr>
        <p:spPr>
          <a:xfrm flipV="1">
            <a:off x="3217069" y="3955558"/>
            <a:ext cx="851161" cy="59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8214773-BBFD-3EA6-D9C5-D0A380204B98}"/>
              </a:ext>
            </a:extLst>
          </p:cNvPr>
          <p:cNvCxnSpPr>
            <a:cxnSpLocks/>
          </p:cNvCxnSpPr>
          <p:nvPr/>
        </p:nvCxnSpPr>
        <p:spPr>
          <a:xfrm flipH="1">
            <a:off x="3271359" y="4271595"/>
            <a:ext cx="359335" cy="4393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143D8BA-09C1-7730-07F8-365CC4B54557}"/>
              </a:ext>
            </a:extLst>
          </p:cNvPr>
          <p:cNvCxnSpPr>
            <a:cxnSpLocks/>
          </p:cNvCxnSpPr>
          <p:nvPr/>
        </p:nvCxnSpPr>
        <p:spPr>
          <a:xfrm>
            <a:off x="3625593" y="4267268"/>
            <a:ext cx="442637" cy="4480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Oval 10">
            <a:extLst>
              <a:ext uri="{FF2B5EF4-FFF2-40B4-BE49-F238E27FC236}">
                <a16:creationId xmlns:a16="http://schemas.microsoft.com/office/drawing/2014/main" id="{AE0351DB-E725-0785-606E-7F7163C1B992}"/>
              </a:ext>
            </a:extLst>
          </p:cNvPr>
          <p:cNvSpPr>
            <a:spLocks noChangeArrowheads="1"/>
          </p:cNvSpPr>
          <p:nvPr/>
        </p:nvSpPr>
        <p:spPr bwMode="auto">
          <a:xfrm>
            <a:off x="6391647" y="5957093"/>
            <a:ext cx="2286187" cy="533354"/>
          </a:xfrm>
          <a:prstGeom prst="ellipse">
            <a:avLst/>
          </a:prstGeom>
          <a:solidFill>
            <a:srgbClr val="FFFFFF"/>
          </a:solidFill>
          <a:ln w="25400">
            <a:solidFill>
              <a:srgbClr val="F79646"/>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Mangal" panose="02040503050203030202" pitchFamily="18" charset="0"/>
              </a:rPr>
              <a:t>R</a:t>
            </a:r>
            <a:r>
              <a:rPr lang="en-US" altLang="en-US" sz="2000" u="sng" dirty="0" err="1">
                <a:solidFill>
                  <a:schemeClr val="bg1"/>
                </a:solidFill>
                <a:latin typeface="Calibri" panose="020F0502020204030204" pitchFamily="34" charset="0"/>
                <a:ea typeface="Times New Roman" panose="02020603050405020304" pitchFamily="18" charset="0"/>
                <a:cs typeface="Mangal" panose="02040503050203030202" pitchFamily="18" charset="0"/>
              </a:rPr>
              <a:t>Log</a:t>
            </a:r>
            <a:r>
              <a:rPr lang="en-US" altLang="en-US" sz="2000" u="sng" dirty="0">
                <a:solidFill>
                  <a:schemeClr val="bg1"/>
                </a:solidFill>
                <a:latin typeface="Calibri" panose="020F0502020204030204" pitchFamily="34" charset="0"/>
                <a:ea typeface="Times New Roman" panose="02020603050405020304" pitchFamily="18" charset="0"/>
                <a:cs typeface="Mangal" panose="02040503050203030202" pitchFamily="18" charset="0"/>
              </a:rPr>
              <a:t> Out</a:t>
            </a:r>
            <a:endParaRPr kumimoji="0" lang="en-US" altLang="en-US" sz="1800" b="0" i="0" u="sng" strike="noStrike" cap="none" normalizeH="0" baseline="0" dirty="0">
              <a:ln>
                <a:noFill/>
              </a:ln>
              <a:solidFill>
                <a:schemeClr val="bg1"/>
              </a:solidFill>
              <a:effectLst/>
              <a:latin typeface="Arial" panose="020B0604020202020204" pitchFamily="34" charset="0"/>
            </a:endParaRPr>
          </a:p>
        </p:txBody>
      </p:sp>
      <p:sp>
        <p:nvSpPr>
          <p:cNvPr id="10" name="Oval 11">
            <a:extLst>
              <a:ext uri="{FF2B5EF4-FFF2-40B4-BE49-F238E27FC236}">
                <a16:creationId xmlns:a16="http://schemas.microsoft.com/office/drawing/2014/main" id="{7544983D-D30E-779B-478F-1B06E1391796}"/>
              </a:ext>
            </a:extLst>
          </p:cNvPr>
          <p:cNvSpPr>
            <a:spLocks noChangeArrowheads="1"/>
          </p:cNvSpPr>
          <p:nvPr/>
        </p:nvSpPr>
        <p:spPr bwMode="auto">
          <a:xfrm rot="21166092">
            <a:off x="7653259" y="2777051"/>
            <a:ext cx="2666095" cy="598122"/>
          </a:xfrm>
          <a:prstGeom prst="ellipse">
            <a:avLst/>
          </a:prstGeom>
          <a:solidFill>
            <a:srgbClr val="FFFFFF"/>
          </a:solidFill>
          <a:ln w="25400">
            <a:solidFill>
              <a:srgbClr val="F79646"/>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sng"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Mangal" panose="02040503050203030202" pitchFamily="18" charset="0"/>
              </a:rPr>
              <a:t>et </a:t>
            </a:r>
            <a:r>
              <a:rPr lang="en-US" altLang="en-US" u="sng" dirty="0">
                <a:solidFill>
                  <a:schemeClr val="bg1"/>
                </a:solidFill>
                <a:latin typeface="Calibri" panose="020F0502020204030204" pitchFamily="34" charset="0"/>
                <a:ea typeface="Times New Roman" panose="02020603050405020304" pitchFamily="18" charset="0"/>
                <a:cs typeface="Mangal" panose="02040503050203030202" pitchFamily="18" charset="0"/>
              </a:rPr>
              <a:t>Get </a:t>
            </a:r>
            <a:r>
              <a:rPr lang="en-US" altLang="en-US" u="sng" dirty="0" err="1">
                <a:solidFill>
                  <a:schemeClr val="bg1"/>
                </a:solidFill>
                <a:latin typeface="Calibri" panose="020F0502020204030204" pitchFamily="34" charset="0"/>
                <a:ea typeface="Times New Roman" panose="02020603050405020304" pitchFamily="18" charset="0"/>
                <a:cs typeface="Mangal" panose="02040503050203030202" pitchFamily="18" charset="0"/>
              </a:rPr>
              <a:t>todo</a:t>
            </a:r>
            <a:r>
              <a:rPr lang="en-US" altLang="en-US" u="sng" dirty="0">
                <a:solidFill>
                  <a:schemeClr val="bg1"/>
                </a:solidFill>
                <a:latin typeface="Calibri" panose="020F0502020204030204" pitchFamily="34" charset="0"/>
                <a:ea typeface="Times New Roman" panose="02020603050405020304" pitchFamily="18" charset="0"/>
                <a:cs typeface="Mangal" panose="02040503050203030202" pitchFamily="18" charset="0"/>
              </a:rPr>
              <a:t> </a:t>
            </a:r>
            <a:r>
              <a:rPr lang="en-US" altLang="en-US" u="sng" dirty="0" err="1">
                <a:solidFill>
                  <a:schemeClr val="bg1"/>
                </a:solidFill>
                <a:latin typeface="Calibri" panose="020F0502020204030204" pitchFamily="34" charset="0"/>
                <a:ea typeface="Times New Roman" panose="02020603050405020304" pitchFamily="18" charset="0"/>
                <a:cs typeface="Mangal" panose="02040503050203030202" pitchFamily="18" charset="0"/>
              </a:rPr>
              <a:t>list</a:t>
            </a:r>
            <a:r>
              <a:rPr kumimoji="0" lang="en-US" altLang="en-US" b="0" i="0" u="sng" strike="noStrike" cap="none" normalizeH="0" baseline="0" dirty="0" err="1">
                <a:ln>
                  <a:noFill/>
                </a:ln>
                <a:solidFill>
                  <a:schemeClr val="bg1"/>
                </a:solidFill>
                <a:effectLst/>
                <a:latin typeface="Calibri" panose="020F0502020204030204" pitchFamily="34" charset="0"/>
                <a:ea typeface="Times New Roman" panose="02020603050405020304" pitchFamily="18" charset="0"/>
                <a:cs typeface="Mangal" panose="02040503050203030202" pitchFamily="18" charset="0"/>
              </a:rPr>
              <a:t>to</a:t>
            </a:r>
            <a:r>
              <a:rPr kumimoji="0" lang="en-US" altLang="en-US" b="0" i="0" u="sng" strike="noStrike" cap="none" normalizeH="0" baseline="0" dirty="0">
                <a:ln>
                  <a:noFill/>
                </a:ln>
                <a:solidFill>
                  <a:schemeClr val="bg1"/>
                </a:solidFill>
                <a:effectLst/>
                <a:latin typeface="Calibri" panose="020F0502020204030204" pitchFamily="34" charset="0"/>
                <a:ea typeface="Times New Roman" panose="02020603050405020304" pitchFamily="18" charset="0"/>
                <a:cs typeface="Mangal" panose="02040503050203030202" pitchFamily="18" charset="0"/>
              </a:rPr>
              <a:t> </a:t>
            </a:r>
            <a:r>
              <a:rPr kumimoji="0" lang="en-US" altLang="en-US" sz="1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Mangal" panose="02040503050203030202" pitchFamily="18" charset="0"/>
              </a:rPr>
              <a:t>do list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Oval 12">
            <a:extLst>
              <a:ext uri="{FF2B5EF4-FFF2-40B4-BE49-F238E27FC236}">
                <a16:creationId xmlns:a16="http://schemas.microsoft.com/office/drawing/2014/main" id="{978387E9-B0AE-0911-F4C1-7818F0D3851F}"/>
              </a:ext>
            </a:extLst>
          </p:cNvPr>
          <p:cNvSpPr>
            <a:spLocks noChangeArrowheads="1"/>
          </p:cNvSpPr>
          <p:nvPr/>
        </p:nvSpPr>
        <p:spPr bwMode="auto">
          <a:xfrm>
            <a:off x="7484112" y="4929402"/>
            <a:ext cx="2574288" cy="704962"/>
          </a:xfrm>
          <a:prstGeom prst="ellipse">
            <a:avLst/>
          </a:prstGeom>
          <a:solidFill>
            <a:srgbClr val="FFFFFF"/>
          </a:solidFill>
          <a:ln w="25400">
            <a:solidFill>
              <a:srgbClr val="F79646"/>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u="sng" dirty="0">
                <a:solidFill>
                  <a:schemeClr val="bg1"/>
                </a:solidFill>
                <a:latin typeface="Calibri" panose="020F0502020204030204" pitchFamily="34" charset="0"/>
                <a:cs typeface="Mangal" panose="02040503050203030202" pitchFamily="18" charset="0"/>
              </a:rPr>
              <a:t>Get User list</a:t>
            </a:r>
            <a:endParaRPr kumimoji="0" lang="en-US" altLang="en-US" sz="4000" b="0" i="0" u="sng" strike="noStrike" cap="none" normalizeH="0" baseline="0" dirty="0">
              <a:ln>
                <a:noFill/>
              </a:ln>
              <a:solidFill>
                <a:schemeClr val="bg1"/>
              </a:solidFill>
              <a:effectLst/>
              <a:latin typeface="Arial" panose="020B0604020202020204" pitchFamily="34" charset="0"/>
            </a:endParaRPr>
          </a:p>
        </p:txBody>
      </p:sp>
      <p:sp>
        <p:nvSpPr>
          <p:cNvPr id="13" name="Oval 14">
            <a:extLst>
              <a:ext uri="{FF2B5EF4-FFF2-40B4-BE49-F238E27FC236}">
                <a16:creationId xmlns:a16="http://schemas.microsoft.com/office/drawing/2014/main" id="{D9B447AF-C245-9314-6CFE-E7A24A1964B5}"/>
              </a:ext>
            </a:extLst>
          </p:cNvPr>
          <p:cNvSpPr>
            <a:spLocks noChangeArrowheads="1"/>
          </p:cNvSpPr>
          <p:nvPr/>
        </p:nvSpPr>
        <p:spPr bwMode="auto">
          <a:xfrm>
            <a:off x="8487725" y="3808972"/>
            <a:ext cx="2413766" cy="738409"/>
          </a:xfrm>
          <a:prstGeom prst="ellipse">
            <a:avLst/>
          </a:prstGeom>
          <a:solidFill>
            <a:srgbClr val="FFFFFF"/>
          </a:solidFill>
          <a:ln w="25400">
            <a:solidFill>
              <a:srgbClr val="F79646"/>
            </a:solidFill>
            <a:round/>
            <a:headEnd/>
            <a:tailEnd/>
          </a:ln>
        </p:spPr>
        <p:txBody>
          <a:bodyPr vert="horz" wrap="square" lIns="91440" tIns="45720" rIns="91440" bIns="45720" numCol="1" anchor="ctr" anchorCtr="0" compatLnSpc="1">
            <a:prstTxWarp prst="textNoShape">
              <a:avLst/>
            </a:prstTxWarp>
          </a:bodyPr>
          <a:lstStyle/>
          <a:p>
            <a:pPr algn="ctr" defTabSz="914400" eaLnBrk="0" fontAlgn="base" hangingPunct="0">
              <a:spcBef>
                <a:spcPct val="0"/>
              </a:spcBef>
              <a:spcAft>
                <a:spcPct val="0"/>
              </a:spcAft>
            </a:pPr>
            <a:r>
              <a:rPr kumimoji="0" lang="en-US" altLang="en-US" b="0" i="0" u="sng" strike="noStrike" cap="none" normalizeH="0" baseline="0" dirty="0">
                <a:ln>
                  <a:noFill/>
                </a:ln>
                <a:solidFill>
                  <a:schemeClr val="bg1"/>
                </a:solidFill>
                <a:latin typeface="Calibri" panose="020F0502020204030204" pitchFamily="34" charset="0"/>
                <a:cs typeface="Mangal" panose="02040503050203030202" pitchFamily="18" charset="0"/>
              </a:rPr>
              <a:t>Edit in </a:t>
            </a:r>
            <a:r>
              <a:rPr kumimoji="0" lang="en-US" altLang="en-US" b="0" i="0" u="sng" strike="noStrike" cap="none" normalizeH="0" baseline="0" dirty="0" err="1">
                <a:ln>
                  <a:noFill/>
                </a:ln>
                <a:solidFill>
                  <a:schemeClr val="bg1"/>
                </a:solidFill>
                <a:latin typeface="Calibri" panose="020F0502020204030204" pitchFamily="34" charset="0"/>
                <a:cs typeface="Mangal" panose="02040503050203030202" pitchFamily="18" charset="0"/>
              </a:rPr>
              <a:t>todo</a:t>
            </a:r>
            <a:r>
              <a:rPr kumimoji="0" lang="en-US" altLang="en-US" b="0" i="0" u="sng" strike="noStrike" cap="none" normalizeH="0" baseline="0" dirty="0">
                <a:ln>
                  <a:noFill/>
                </a:ln>
                <a:solidFill>
                  <a:schemeClr val="bg1"/>
                </a:solidFill>
                <a:latin typeface="Calibri" panose="020F0502020204030204" pitchFamily="34" charset="0"/>
                <a:cs typeface="Mangal" panose="02040503050203030202" pitchFamily="18" charset="0"/>
              </a:rPr>
              <a:t> list</a:t>
            </a:r>
            <a:endParaRPr kumimoji="0" lang="en-US" altLang="en-US" sz="1800" b="0" i="0" u="sng" strike="noStrike" cap="none" normalizeH="0" baseline="0" dirty="0">
              <a:ln>
                <a:noFill/>
              </a:ln>
              <a:solidFill>
                <a:schemeClr val="bg1"/>
              </a:solidFill>
              <a:effectLst/>
              <a:latin typeface="Arial" panose="020B0604020202020204" pitchFamily="34" charset="0"/>
            </a:endParaRPr>
          </a:p>
        </p:txBody>
      </p:sp>
      <p:cxnSp>
        <p:nvCxnSpPr>
          <p:cNvPr id="14" name="Straight Connector 13">
            <a:extLst>
              <a:ext uri="{FF2B5EF4-FFF2-40B4-BE49-F238E27FC236}">
                <a16:creationId xmlns:a16="http://schemas.microsoft.com/office/drawing/2014/main" id="{F66B7126-FA6F-8C00-C58D-45D413766C4A}"/>
              </a:ext>
            </a:extLst>
          </p:cNvPr>
          <p:cNvCxnSpPr>
            <a:cxnSpLocks/>
          </p:cNvCxnSpPr>
          <p:nvPr/>
        </p:nvCxnSpPr>
        <p:spPr>
          <a:xfrm flipV="1">
            <a:off x="4258235" y="2496602"/>
            <a:ext cx="1989530" cy="90172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EB28438-E26F-DA43-71CC-E859ACB41690}"/>
              </a:ext>
            </a:extLst>
          </p:cNvPr>
          <p:cNvCxnSpPr>
            <a:cxnSpLocks/>
          </p:cNvCxnSpPr>
          <p:nvPr/>
        </p:nvCxnSpPr>
        <p:spPr>
          <a:xfrm flipV="1">
            <a:off x="4331750" y="3257332"/>
            <a:ext cx="3152362" cy="512426"/>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3AC234E-1309-0534-0E3B-374031012A9E}"/>
              </a:ext>
            </a:extLst>
          </p:cNvPr>
          <p:cNvCxnSpPr>
            <a:cxnSpLocks/>
          </p:cNvCxnSpPr>
          <p:nvPr/>
        </p:nvCxnSpPr>
        <p:spPr>
          <a:xfrm>
            <a:off x="4400607" y="4159052"/>
            <a:ext cx="3874080" cy="19124"/>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3C41F2C-9563-34F2-DD15-F49815A1EDEB}"/>
              </a:ext>
            </a:extLst>
          </p:cNvPr>
          <p:cNvCxnSpPr>
            <a:cxnSpLocks/>
            <a:endCxn id="11" idx="2"/>
          </p:cNvCxnSpPr>
          <p:nvPr/>
        </p:nvCxnSpPr>
        <p:spPr>
          <a:xfrm>
            <a:off x="4400607" y="4477133"/>
            <a:ext cx="3083505" cy="80475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907C29B-9D1C-D424-AB4B-B98BD222CBB0}"/>
              </a:ext>
            </a:extLst>
          </p:cNvPr>
          <p:cNvCxnSpPr>
            <a:cxnSpLocks/>
          </p:cNvCxnSpPr>
          <p:nvPr/>
        </p:nvCxnSpPr>
        <p:spPr>
          <a:xfrm>
            <a:off x="4331750" y="4796624"/>
            <a:ext cx="2005897" cy="1427146"/>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9" name="Rectangle 16">
            <a:extLst>
              <a:ext uri="{FF2B5EF4-FFF2-40B4-BE49-F238E27FC236}">
                <a16:creationId xmlns:a16="http://schemas.microsoft.com/office/drawing/2014/main" id="{C132AE13-8FAC-E970-354A-948E04468E86}"/>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0" name="Rectangle 20">
            <a:extLst>
              <a:ext uri="{FF2B5EF4-FFF2-40B4-BE49-F238E27FC236}">
                <a16:creationId xmlns:a16="http://schemas.microsoft.com/office/drawing/2014/main" id="{D094D15C-061C-CEC7-9174-A33D6D44AEDA}"/>
              </a:ext>
            </a:extLst>
          </p:cNvPr>
          <p:cNvSpPr>
            <a:spLocks noChangeArrowheads="1"/>
          </p:cNvSpPr>
          <p:nvPr/>
        </p:nvSpPr>
        <p:spPr bwMode="auto">
          <a:xfrm>
            <a:off x="457200" y="-97542"/>
            <a:ext cx="319318" cy="1261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23">
            <a:extLst>
              <a:ext uri="{FF2B5EF4-FFF2-40B4-BE49-F238E27FC236}">
                <a16:creationId xmlns:a16="http://schemas.microsoft.com/office/drawing/2014/main" id="{45E9184E-ED09-7821-8FA8-EF17D2885ABE}"/>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4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 name="TextBox 22">
            <a:extLst>
              <a:ext uri="{FF2B5EF4-FFF2-40B4-BE49-F238E27FC236}">
                <a16:creationId xmlns:a16="http://schemas.microsoft.com/office/drawing/2014/main" id="{8B7F0C57-AA5A-F969-1CF0-87897BCB5768}"/>
              </a:ext>
            </a:extLst>
          </p:cNvPr>
          <p:cNvSpPr txBox="1"/>
          <p:nvPr/>
        </p:nvSpPr>
        <p:spPr>
          <a:xfrm>
            <a:off x="1931575" y="3663609"/>
            <a:ext cx="1021974" cy="523220"/>
          </a:xfrm>
          <a:prstGeom prst="rect">
            <a:avLst/>
          </a:prstGeom>
          <a:noFill/>
        </p:spPr>
        <p:txBody>
          <a:bodyPr wrap="square" rtlCol="0">
            <a:spAutoFit/>
          </a:bodyPr>
          <a:lstStyle/>
          <a:p>
            <a:r>
              <a:rPr lang="en-IN" sz="2800" b="1" u="sng" dirty="0">
                <a:solidFill>
                  <a:schemeClr val="bg2">
                    <a:lumMod val="40000"/>
                    <a:lumOff val="60000"/>
                  </a:schemeClr>
                </a:solidFill>
              </a:rPr>
              <a:t>User</a:t>
            </a:r>
            <a:endParaRPr lang="en-IN" b="1" u="sng" dirty="0">
              <a:solidFill>
                <a:schemeClr val="bg2">
                  <a:lumMod val="40000"/>
                  <a:lumOff val="60000"/>
                </a:schemeClr>
              </a:solidFill>
            </a:endParaRPr>
          </a:p>
        </p:txBody>
      </p:sp>
      <p:sp>
        <p:nvSpPr>
          <p:cNvPr id="31" name="Oval 11">
            <a:extLst>
              <a:ext uri="{FF2B5EF4-FFF2-40B4-BE49-F238E27FC236}">
                <a16:creationId xmlns:a16="http://schemas.microsoft.com/office/drawing/2014/main" id="{AE5F42BD-F906-48A3-50AE-AD1D2DBDAAE9}"/>
              </a:ext>
            </a:extLst>
          </p:cNvPr>
          <p:cNvSpPr>
            <a:spLocks noChangeArrowheads="1"/>
          </p:cNvSpPr>
          <p:nvPr/>
        </p:nvSpPr>
        <p:spPr bwMode="auto">
          <a:xfrm rot="21009794">
            <a:off x="6209750" y="1838494"/>
            <a:ext cx="2970600" cy="747688"/>
          </a:xfrm>
          <a:prstGeom prst="ellipse">
            <a:avLst/>
          </a:prstGeom>
          <a:solidFill>
            <a:srgbClr val="FFFFFF"/>
          </a:solidFill>
          <a:ln w="25400">
            <a:solidFill>
              <a:srgbClr val="F79646"/>
            </a:solidFill>
            <a:round/>
            <a:headEnd/>
            <a:tailEnd/>
          </a:ln>
        </p:spPr>
        <p:txBody>
          <a:bodyPr vert="horz" wrap="square" lIns="91440" tIns="45720" rIns="91440" bIns="45720" numCol="1" anchor="ctr" anchorCtr="0" compatLnSpc="1">
            <a:prstTxWarp prst="textNoShape">
              <a:avLst/>
            </a:prstTxWarp>
          </a:bodyPr>
          <a:lstStyle/>
          <a:p>
            <a:pPr algn="ctr" defTabSz="914400" eaLnBrk="0" fontAlgn="base" hangingPunct="0">
              <a:spcBef>
                <a:spcPct val="0"/>
              </a:spcBef>
              <a:spcAft>
                <a:spcPct val="0"/>
              </a:spcAft>
            </a:pPr>
            <a:r>
              <a:rPr lang="en-IN" sz="1800" u="sng" dirty="0">
                <a:solidFill>
                  <a:schemeClr val="bg1"/>
                </a:solidFill>
                <a:effectLst/>
                <a:latin typeface="Calibri" panose="020F0502020204030204" pitchFamily="34" charset="0"/>
                <a:ea typeface="Times New Roman" panose="02020603050405020304" pitchFamily="18" charset="0"/>
                <a:cs typeface="Mangal" panose="02040503050203030202" pitchFamily="18" charset="0"/>
              </a:rPr>
              <a:t>Registration/Login</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Mangal" panose="02040503050203030202" pitchFamily="18" charset="0"/>
              </a:rPr>
              <a:t>to </a:t>
            </a:r>
            <a:r>
              <a:rPr kumimoji="0" lang="en-US" altLang="en-US" sz="1000" b="0" i="0"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Mangal" panose="02040503050203030202" pitchFamily="18" charset="0"/>
              </a:rPr>
              <a:t>dor</a:t>
            </a:r>
            <a:r>
              <a:rPr kumimoji="0" lang="en-US" altLang="en-US" sz="1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Mangal" panose="02040503050203030202" pitchFamily="18" charset="0"/>
              </a:rPr>
              <a:t> list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cxnSp>
        <p:nvCxnSpPr>
          <p:cNvPr id="60" name="Straight Connector 59">
            <a:extLst>
              <a:ext uri="{FF2B5EF4-FFF2-40B4-BE49-F238E27FC236}">
                <a16:creationId xmlns:a16="http://schemas.microsoft.com/office/drawing/2014/main" id="{73CCFC86-573F-81FB-8125-8A1E535CE039}"/>
              </a:ext>
            </a:extLst>
          </p:cNvPr>
          <p:cNvCxnSpPr>
            <a:cxnSpLocks/>
          </p:cNvCxnSpPr>
          <p:nvPr/>
        </p:nvCxnSpPr>
        <p:spPr>
          <a:xfrm>
            <a:off x="6149788" y="1730188"/>
            <a:ext cx="97977" cy="4957483"/>
          </a:xfrm>
          <a:prstGeom prst="line">
            <a:avLst/>
          </a:prstGeom>
        </p:spPr>
        <p:style>
          <a:lnRef idx="3">
            <a:schemeClr val="accent3"/>
          </a:lnRef>
          <a:fillRef idx="0">
            <a:schemeClr val="accent3"/>
          </a:fillRef>
          <a:effectRef idx="2">
            <a:schemeClr val="accent3"/>
          </a:effectRef>
          <a:fontRef idx="minor">
            <a:schemeClr val="tx1"/>
          </a:fontRef>
        </p:style>
      </p:cxnSp>
      <p:cxnSp>
        <p:nvCxnSpPr>
          <p:cNvPr id="63" name="Straight Connector 62">
            <a:extLst>
              <a:ext uri="{FF2B5EF4-FFF2-40B4-BE49-F238E27FC236}">
                <a16:creationId xmlns:a16="http://schemas.microsoft.com/office/drawing/2014/main" id="{9811CD00-CD92-1C79-0CB0-B8A90E02E9D4}"/>
              </a:ext>
            </a:extLst>
          </p:cNvPr>
          <p:cNvCxnSpPr>
            <a:cxnSpLocks/>
          </p:cNvCxnSpPr>
          <p:nvPr/>
        </p:nvCxnSpPr>
        <p:spPr>
          <a:xfrm flipH="1">
            <a:off x="6131858" y="1649506"/>
            <a:ext cx="4903695" cy="80682"/>
          </a:xfrm>
          <a:prstGeom prst="line">
            <a:avLst/>
          </a:prstGeom>
        </p:spPr>
        <p:style>
          <a:lnRef idx="2">
            <a:schemeClr val="accent3"/>
          </a:lnRef>
          <a:fillRef idx="0">
            <a:schemeClr val="accent3"/>
          </a:fillRef>
          <a:effectRef idx="1">
            <a:schemeClr val="accent3"/>
          </a:effectRef>
          <a:fontRef idx="minor">
            <a:schemeClr val="tx1"/>
          </a:fontRef>
        </p:style>
      </p:cxnSp>
      <p:cxnSp>
        <p:nvCxnSpPr>
          <p:cNvPr id="71" name="Straight Connector 70">
            <a:extLst>
              <a:ext uri="{FF2B5EF4-FFF2-40B4-BE49-F238E27FC236}">
                <a16:creationId xmlns:a16="http://schemas.microsoft.com/office/drawing/2014/main" id="{DD21C876-70FF-F267-9082-FE4F25790B3A}"/>
              </a:ext>
            </a:extLst>
          </p:cNvPr>
          <p:cNvCxnSpPr>
            <a:cxnSpLocks/>
          </p:cNvCxnSpPr>
          <p:nvPr/>
        </p:nvCxnSpPr>
        <p:spPr>
          <a:xfrm>
            <a:off x="11035553" y="1649506"/>
            <a:ext cx="78976" cy="5026662"/>
          </a:xfrm>
          <a:prstGeom prst="line">
            <a:avLst/>
          </a:prstGeom>
        </p:spPr>
        <p:style>
          <a:lnRef idx="2">
            <a:schemeClr val="accent3"/>
          </a:lnRef>
          <a:fillRef idx="0">
            <a:schemeClr val="accent3"/>
          </a:fillRef>
          <a:effectRef idx="1">
            <a:schemeClr val="accent3"/>
          </a:effectRef>
          <a:fontRef idx="minor">
            <a:schemeClr val="tx1"/>
          </a:fontRef>
        </p:style>
      </p:cxnSp>
      <p:cxnSp>
        <p:nvCxnSpPr>
          <p:cNvPr id="76" name="Straight Connector 75">
            <a:extLst>
              <a:ext uri="{FF2B5EF4-FFF2-40B4-BE49-F238E27FC236}">
                <a16:creationId xmlns:a16="http://schemas.microsoft.com/office/drawing/2014/main" id="{35B7D223-9B5F-979E-1966-C77C6BEB8725}"/>
              </a:ext>
            </a:extLst>
          </p:cNvPr>
          <p:cNvCxnSpPr>
            <a:cxnSpLocks/>
          </p:cNvCxnSpPr>
          <p:nvPr/>
        </p:nvCxnSpPr>
        <p:spPr>
          <a:xfrm flipH="1">
            <a:off x="6265695" y="6626165"/>
            <a:ext cx="4848834" cy="44516"/>
          </a:xfrm>
          <a:prstGeom prst="line">
            <a:avLst/>
          </a:prstGeom>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110421319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Connector 3">
            <a:extLst>
              <a:ext uri="{FF2B5EF4-FFF2-40B4-BE49-F238E27FC236}">
                <a16:creationId xmlns:a16="http://schemas.microsoft.com/office/drawing/2014/main" id="{7B6AACCF-69EF-1BBD-3186-9A4AF4AD2C9E}"/>
              </a:ext>
            </a:extLst>
          </p:cNvPr>
          <p:cNvSpPr/>
          <p:nvPr/>
        </p:nvSpPr>
        <p:spPr>
          <a:xfrm>
            <a:off x="3251182" y="2989757"/>
            <a:ext cx="782936" cy="667385"/>
          </a:xfrm>
          <a:prstGeom prst="flowChartConnector">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cxnSp>
        <p:nvCxnSpPr>
          <p:cNvPr id="5" name="Straight Connector 4">
            <a:extLst>
              <a:ext uri="{FF2B5EF4-FFF2-40B4-BE49-F238E27FC236}">
                <a16:creationId xmlns:a16="http://schemas.microsoft.com/office/drawing/2014/main" id="{97E5210D-24BD-4E8A-EFDC-549D355E78E1}"/>
              </a:ext>
            </a:extLst>
          </p:cNvPr>
          <p:cNvCxnSpPr>
            <a:cxnSpLocks/>
          </p:cNvCxnSpPr>
          <p:nvPr/>
        </p:nvCxnSpPr>
        <p:spPr>
          <a:xfrm>
            <a:off x="3642649" y="3620159"/>
            <a:ext cx="0" cy="6707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1455B8CF-8E88-CB2C-D330-655AB86BC50F}"/>
              </a:ext>
            </a:extLst>
          </p:cNvPr>
          <p:cNvCxnSpPr>
            <a:cxnSpLocks/>
          </p:cNvCxnSpPr>
          <p:nvPr/>
        </p:nvCxnSpPr>
        <p:spPr>
          <a:xfrm flipV="1">
            <a:off x="3217069" y="3955558"/>
            <a:ext cx="851161" cy="597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8214773-BBFD-3EA6-D9C5-D0A380204B98}"/>
              </a:ext>
            </a:extLst>
          </p:cNvPr>
          <p:cNvCxnSpPr>
            <a:cxnSpLocks/>
          </p:cNvCxnSpPr>
          <p:nvPr/>
        </p:nvCxnSpPr>
        <p:spPr>
          <a:xfrm flipH="1">
            <a:off x="3271359" y="4271595"/>
            <a:ext cx="359335" cy="4393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143D8BA-09C1-7730-07F8-365CC4B54557}"/>
              </a:ext>
            </a:extLst>
          </p:cNvPr>
          <p:cNvCxnSpPr>
            <a:cxnSpLocks/>
          </p:cNvCxnSpPr>
          <p:nvPr/>
        </p:nvCxnSpPr>
        <p:spPr>
          <a:xfrm>
            <a:off x="3625593" y="4267268"/>
            <a:ext cx="442637" cy="4480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Oval 10">
            <a:extLst>
              <a:ext uri="{FF2B5EF4-FFF2-40B4-BE49-F238E27FC236}">
                <a16:creationId xmlns:a16="http://schemas.microsoft.com/office/drawing/2014/main" id="{AE0351DB-E725-0785-606E-7F7163C1B992}"/>
              </a:ext>
            </a:extLst>
          </p:cNvPr>
          <p:cNvSpPr>
            <a:spLocks noChangeArrowheads="1"/>
          </p:cNvSpPr>
          <p:nvPr/>
        </p:nvSpPr>
        <p:spPr bwMode="auto">
          <a:xfrm>
            <a:off x="6391647" y="5957093"/>
            <a:ext cx="2286187" cy="533354"/>
          </a:xfrm>
          <a:prstGeom prst="ellipse">
            <a:avLst/>
          </a:prstGeom>
          <a:solidFill>
            <a:srgbClr val="FFFFFF"/>
          </a:solidFill>
          <a:ln w="25400">
            <a:solidFill>
              <a:srgbClr val="F79646"/>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Mangal" panose="02040503050203030202" pitchFamily="18" charset="0"/>
              </a:rPr>
              <a:t>R</a:t>
            </a:r>
            <a:r>
              <a:rPr lang="en-US" altLang="en-US" sz="2000" u="sng" dirty="0" err="1">
                <a:solidFill>
                  <a:schemeClr val="bg1"/>
                </a:solidFill>
                <a:latin typeface="Calibri" panose="020F0502020204030204" pitchFamily="34" charset="0"/>
                <a:ea typeface="Times New Roman" panose="02020603050405020304" pitchFamily="18" charset="0"/>
                <a:cs typeface="Mangal" panose="02040503050203030202" pitchFamily="18" charset="0"/>
              </a:rPr>
              <a:t>Log</a:t>
            </a:r>
            <a:r>
              <a:rPr lang="en-US" altLang="en-US" sz="2000" u="sng" dirty="0">
                <a:solidFill>
                  <a:schemeClr val="bg1"/>
                </a:solidFill>
                <a:latin typeface="Calibri" panose="020F0502020204030204" pitchFamily="34" charset="0"/>
                <a:ea typeface="Times New Roman" panose="02020603050405020304" pitchFamily="18" charset="0"/>
                <a:cs typeface="Mangal" panose="02040503050203030202" pitchFamily="18" charset="0"/>
              </a:rPr>
              <a:t> Out</a:t>
            </a:r>
            <a:endParaRPr kumimoji="0" lang="en-US" altLang="en-US" sz="1800" b="0" i="0" u="sng" strike="noStrike" cap="none" normalizeH="0" baseline="0" dirty="0">
              <a:ln>
                <a:noFill/>
              </a:ln>
              <a:solidFill>
                <a:schemeClr val="bg1"/>
              </a:solidFill>
              <a:effectLst/>
              <a:latin typeface="Arial" panose="020B0604020202020204" pitchFamily="34" charset="0"/>
            </a:endParaRPr>
          </a:p>
        </p:txBody>
      </p:sp>
      <p:sp>
        <p:nvSpPr>
          <p:cNvPr id="10" name="Oval 11">
            <a:extLst>
              <a:ext uri="{FF2B5EF4-FFF2-40B4-BE49-F238E27FC236}">
                <a16:creationId xmlns:a16="http://schemas.microsoft.com/office/drawing/2014/main" id="{7544983D-D30E-779B-478F-1B06E1391796}"/>
              </a:ext>
            </a:extLst>
          </p:cNvPr>
          <p:cNvSpPr>
            <a:spLocks noChangeArrowheads="1"/>
          </p:cNvSpPr>
          <p:nvPr/>
        </p:nvSpPr>
        <p:spPr bwMode="auto">
          <a:xfrm rot="21166092">
            <a:off x="7571692" y="2767868"/>
            <a:ext cx="2570690" cy="749507"/>
          </a:xfrm>
          <a:prstGeom prst="ellipse">
            <a:avLst/>
          </a:prstGeom>
          <a:solidFill>
            <a:srgbClr val="FFFFFF"/>
          </a:solidFill>
          <a:ln w="25400">
            <a:solidFill>
              <a:srgbClr val="F79646"/>
            </a:solidFill>
            <a:round/>
            <a:headEnd/>
            <a:tailEnd/>
          </a:ln>
        </p:spPr>
        <p:txBody>
          <a:bodyPr vert="horz" wrap="square" lIns="91440" tIns="45720" rIns="91440" bIns="45720" numCol="1" anchor="ctr" anchorCtr="0" compatLnSpc="1">
            <a:prstTxWarp prst="textNoShape">
              <a:avLst/>
            </a:prstTxWarp>
          </a:bodyPr>
          <a:lstStyle/>
          <a:p>
            <a:pPr algn="ctr" defTabSz="914400" eaLnBrk="0" fontAlgn="base" hangingPunct="0">
              <a:spcBef>
                <a:spcPct val="0"/>
              </a:spcBef>
              <a:spcAft>
                <a:spcPct val="0"/>
              </a:spcAft>
            </a:pPr>
            <a:r>
              <a:rPr kumimoji="0" lang="en-US" altLang="en-US" b="0" i="0" u="sng"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Mangal" panose="02040503050203030202" pitchFamily="18" charset="0"/>
              </a:rPr>
              <a:t>et </a:t>
            </a:r>
            <a:r>
              <a:rPr kumimoji="0" lang="en-US" altLang="en-US" sz="1600" b="0" i="0"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Mangal" panose="02040503050203030202" pitchFamily="18" charset="0"/>
              </a:rPr>
              <a:t>d</a:t>
            </a:r>
            <a:r>
              <a:rPr kumimoji="0" lang="en-US" altLang="en-US" sz="1600" b="0" i="0" u="sng" strike="noStrike" cap="none" normalizeH="0" baseline="0" dirty="0" err="1">
                <a:ln>
                  <a:noFill/>
                </a:ln>
                <a:solidFill>
                  <a:schemeClr val="bg1"/>
                </a:solidFill>
                <a:latin typeface="Calibri" panose="020F0502020204030204" pitchFamily="34" charset="0"/>
                <a:cs typeface="Mangal" panose="02040503050203030202" pitchFamily="18" charset="0"/>
              </a:rPr>
              <a:t>Edit</a:t>
            </a:r>
            <a:r>
              <a:rPr kumimoji="0" lang="en-US" altLang="en-US" sz="1600" b="0" i="0" u="sng" strike="noStrike" cap="none" normalizeH="0" baseline="0" dirty="0">
                <a:ln>
                  <a:noFill/>
                </a:ln>
                <a:solidFill>
                  <a:schemeClr val="bg1"/>
                </a:solidFill>
                <a:latin typeface="Calibri" panose="020F0502020204030204" pitchFamily="34" charset="0"/>
                <a:cs typeface="Mangal" panose="02040503050203030202" pitchFamily="18" charset="0"/>
              </a:rPr>
              <a:t> in </a:t>
            </a:r>
            <a:r>
              <a:rPr kumimoji="0" lang="en-US" altLang="en-US" sz="1600" b="0" i="0" u="sng" strike="noStrike" cap="none" normalizeH="0" baseline="0" dirty="0" err="1">
                <a:ln>
                  <a:noFill/>
                </a:ln>
                <a:solidFill>
                  <a:schemeClr val="bg1"/>
                </a:solidFill>
                <a:latin typeface="Calibri" panose="020F0502020204030204" pitchFamily="34" charset="0"/>
                <a:cs typeface="Mangal" panose="02040503050203030202" pitchFamily="18" charset="0"/>
              </a:rPr>
              <a:t>todo</a:t>
            </a:r>
            <a:r>
              <a:rPr kumimoji="0" lang="en-US" altLang="en-US" sz="1600" b="0" i="0" u="sng" strike="noStrike" cap="none" normalizeH="0" baseline="0" dirty="0">
                <a:ln>
                  <a:noFill/>
                </a:ln>
                <a:solidFill>
                  <a:schemeClr val="bg1"/>
                </a:solidFill>
                <a:latin typeface="Calibri" panose="020F0502020204030204" pitchFamily="34" charset="0"/>
                <a:cs typeface="Mangal" panose="02040503050203030202" pitchFamily="18" charset="0"/>
              </a:rPr>
              <a:t> list</a:t>
            </a:r>
            <a:endParaRPr kumimoji="0" lang="en-US" altLang="en-US" sz="1600" b="0" i="0" u="sng" strike="noStrike" cap="none" normalizeH="0" baseline="0" dirty="0">
              <a:ln>
                <a:noFill/>
              </a:ln>
              <a:solidFill>
                <a:schemeClr val="bg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Mangal" panose="02040503050203030202" pitchFamily="18" charset="0"/>
              </a:rPr>
              <a:t>o list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Oval 12">
            <a:extLst>
              <a:ext uri="{FF2B5EF4-FFF2-40B4-BE49-F238E27FC236}">
                <a16:creationId xmlns:a16="http://schemas.microsoft.com/office/drawing/2014/main" id="{978387E9-B0AE-0911-F4C1-7818F0D3851F}"/>
              </a:ext>
            </a:extLst>
          </p:cNvPr>
          <p:cNvSpPr>
            <a:spLocks noChangeArrowheads="1"/>
          </p:cNvSpPr>
          <p:nvPr/>
        </p:nvSpPr>
        <p:spPr bwMode="auto">
          <a:xfrm>
            <a:off x="7484112" y="4929402"/>
            <a:ext cx="2574288" cy="704962"/>
          </a:xfrm>
          <a:prstGeom prst="ellipse">
            <a:avLst/>
          </a:prstGeom>
          <a:solidFill>
            <a:srgbClr val="FFFFFF"/>
          </a:solidFill>
          <a:ln w="25400">
            <a:solidFill>
              <a:srgbClr val="F79646"/>
            </a:solidFill>
            <a:round/>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u="sng" dirty="0">
                <a:solidFill>
                  <a:schemeClr val="bg1"/>
                </a:solidFill>
                <a:latin typeface="Calibri" panose="020F0502020204030204" pitchFamily="34" charset="0"/>
                <a:cs typeface="Mangal" panose="02040503050203030202" pitchFamily="18" charset="0"/>
              </a:rPr>
              <a:t>Get User list</a:t>
            </a:r>
            <a:endParaRPr kumimoji="0" lang="en-US" altLang="en-US" sz="4000" b="0" i="0" u="sng" strike="noStrike" cap="none" normalizeH="0" baseline="0" dirty="0">
              <a:ln>
                <a:noFill/>
              </a:ln>
              <a:solidFill>
                <a:schemeClr val="bg1"/>
              </a:solidFill>
              <a:effectLst/>
              <a:latin typeface="Arial" panose="020B0604020202020204" pitchFamily="34" charset="0"/>
            </a:endParaRPr>
          </a:p>
        </p:txBody>
      </p:sp>
      <p:sp>
        <p:nvSpPr>
          <p:cNvPr id="13" name="Oval 14">
            <a:extLst>
              <a:ext uri="{FF2B5EF4-FFF2-40B4-BE49-F238E27FC236}">
                <a16:creationId xmlns:a16="http://schemas.microsoft.com/office/drawing/2014/main" id="{D9B447AF-C245-9314-6CFE-E7A24A1964B5}"/>
              </a:ext>
            </a:extLst>
          </p:cNvPr>
          <p:cNvSpPr>
            <a:spLocks noChangeArrowheads="1"/>
          </p:cNvSpPr>
          <p:nvPr/>
        </p:nvSpPr>
        <p:spPr bwMode="auto">
          <a:xfrm>
            <a:off x="8549352" y="3808971"/>
            <a:ext cx="2297942" cy="738409"/>
          </a:xfrm>
          <a:prstGeom prst="ellipse">
            <a:avLst/>
          </a:prstGeom>
          <a:solidFill>
            <a:srgbClr val="FFFFFF"/>
          </a:solidFill>
          <a:ln w="25400">
            <a:solidFill>
              <a:srgbClr val="F79646"/>
            </a:solidFill>
            <a:round/>
            <a:headEnd/>
            <a:tailEnd/>
          </a:ln>
        </p:spPr>
        <p:txBody>
          <a:bodyPr vert="horz" wrap="square" lIns="91440" tIns="45720" rIns="91440" bIns="45720" numCol="1" anchor="ctr" anchorCtr="0" compatLnSpc="1">
            <a:prstTxWarp prst="textNoShape">
              <a:avLst/>
            </a:prstTxWarp>
          </a:bodyPr>
          <a:lstStyle/>
          <a:p>
            <a:pPr algn="ctr" defTabSz="914400" eaLnBrk="0" fontAlgn="base" hangingPunct="0">
              <a:spcBef>
                <a:spcPct val="0"/>
              </a:spcBef>
              <a:spcAft>
                <a:spcPct val="0"/>
              </a:spcAft>
            </a:pPr>
            <a:r>
              <a:rPr lang="en-US" altLang="en-US" u="sng" dirty="0">
                <a:solidFill>
                  <a:schemeClr val="tx2">
                    <a:lumMod val="50000"/>
                  </a:schemeClr>
                </a:solidFill>
                <a:latin typeface="Arial" panose="020B0604020202020204" pitchFamily="34" charset="0"/>
              </a:rPr>
              <a:t>Edit in Database</a:t>
            </a:r>
            <a:endParaRPr kumimoji="0" lang="en-US" altLang="en-US" sz="1800" b="0" i="0" u="sng" strike="noStrike" cap="none" normalizeH="0" baseline="0" dirty="0">
              <a:ln>
                <a:noFill/>
              </a:ln>
              <a:solidFill>
                <a:schemeClr val="tx2">
                  <a:lumMod val="50000"/>
                </a:schemeClr>
              </a:solidFill>
              <a:effectLst/>
              <a:latin typeface="Arial" panose="020B0604020202020204" pitchFamily="34" charset="0"/>
            </a:endParaRPr>
          </a:p>
        </p:txBody>
      </p:sp>
      <p:cxnSp>
        <p:nvCxnSpPr>
          <p:cNvPr id="14" name="Straight Connector 13">
            <a:extLst>
              <a:ext uri="{FF2B5EF4-FFF2-40B4-BE49-F238E27FC236}">
                <a16:creationId xmlns:a16="http://schemas.microsoft.com/office/drawing/2014/main" id="{F66B7126-FA6F-8C00-C58D-45D413766C4A}"/>
              </a:ext>
            </a:extLst>
          </p:cNvPr>
          <p:cNvCxnSpPr>
            <a:cxnSpLocks/>
          </p:cNvCxnSpPr>
          <p:nvPr/>
        </p:nvCxnSpPr>
        <p:spPr>
          <a:xfrm flipV="1">
            <a:off x="4258235" y="2496602"/>
            <a:ext cx="1989530" cy="90172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EB28438-E26F-DA43-71CC-E859ACB41690}"/>
              </a:ext>
            </a:extLst>
          </p:cNvPr>
          <p:cNvCxnSpPr>
            <a:cxnSpLocks/>
          </p:cNvCxnSpPr>
          <p:nvPr/>
        </p:nvCxnSpPr>
        <p:spPr>
          <a:xfrm flipV="1">
            <a:off x="4331750" y="3257332"/>
            <a:ext cx="3152362" cy="512426"/>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3AC234E-1309-0534-0E3B-374031012A9E}"/>
              </a:ext>
            </a:extLst>
          </p:cNvPr>
          <p:cNvCxnSpPr>
            <a:cxnSpLocks/>
          </p:cNvCxnSpPr>
          <p:nvPr/>
        </p:nvCxnSpPr>
        <p:spPr>
          <a:xfrm>
            <a:off x="4400607" y="4159052"/>
            <a:ext cx="3874080" cy="19124"/>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3C41F2C-9563-34F2-DD15-F49815A1EDEB}"/>
              </a:ext>
            </a:extLst>
          </p:cNvPr>
          <p:cNvCxnSpPr>
            <a:cxnSpLocks/>
            <a:endCxn id="11" idx="2"/>
          </p:cNvCxnSpPr>
          <p:nvPr/>
        </p:nvCxnSpPr>
        <p:spPr>
          <a:xfrm>
            <a:off x="4400607" y="4477133"/>
            <a:ext cx="3083505" cy="804750"/>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907C29B-9D1C-D424-AB4B-B98BD222CBB0}"/>
              </a:ext>
            </a:extLst>
          </p:cNvPr>
          <p:cNvCxnSpPr>
            <a:cxnSpLocks/>
          </p:cNvCxnSpPr>
          <p:nvPr/>
        </p:nvCxnSpPr>
        <p:spPr>
          <a:xfrm>
            <a:off x="4331750" y="4796624"/>
            <a:ext cx="2005897" cy="1427146"/>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9" name="Rectangle 16">
            <a:extLst>
              <a:ext uri="{FF2B5EF4-FFF2-40B4-BE49-F238E27FC236}">
                <a16:creationId xmlns:a16="http://schemas.microsoft.com/office/drawing/2014/main" id="{C132AE13-8FAC-E970-354A-948E04468E86}"/>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0" name="Rectangle 20">
            <a:extLst>
              <a:ext uri="{FF2B5EF4-FFF2-40B4-BE49-F238E27FC236}">
                <a16:creationId xmlns:a16="http://schemas.microsoft.com/office/drawing/2014/main" id="{D094D15C-061C-CEC7-9174-A33D6D44AEDA}"/>
              </a:ext>
            </a:extLst>
          </p:cNvPr>
          <p:cNvSpPr>
            <a:spLocks noChangeArrowheads="1"/>
          </p:cNvSpPr>
          <p:nvPr/>
        </p:nvSpPr>
        <p:spPr bwMode="auto">
          <a:xfrm>
            <a:off x="457200" y="-97542"/>
            <a:ext cx="319318" cy="1261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1" name="Rectangle 23">
            <a:extLst>
              <a:ext uri="{FF2B5EF4-FFF2-40B4-BE49-F238E27FC236}">
                <a16:creationId xmlns:a16="http://schemas.microsoft.com/office/drawing/2014/main" id="{45E9184E-ED09-7821-8FA8-EF17D2885ABE}"/>
              </a:ext>
            </a:extLst>
          </p:cNvPr>
          <p:cNvSpPr>
            <a:spLocks noChangeArrowheads="1"/>
          </p:cNvSpPr>
          <p:nvPr/>
        </p:nvSpPr>
        <p:spPr bwMode="auto">
          <a:xfrm>
            <a:off x="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400" b="0" i="0" u="none" strike="noStrike" cap="none" normalizeH="0" baseline="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3" name="TextBox 22">
            <a:extLst>
              <a:ext uri="{FF2B5EF4-FFF2-40B4-BE49-F238E27FC236}">
                <a16:creationId xmlns:a16="http://schemas.microsoft.com/office/drawing/2014/main" id="{8B7F0C57-AA5A-F969-1CF0-87897BCB5768}"/>
              </a:ext>
            </a:extLst>
          </p:cNvPr>
          <p:cNvSpPr txBox="1"/>
          <p:nvPr/>
        </p:nvSpPr>
        <p:spPr>
          <a:xfrm>
            <a:off x="1454948" y="3654956"/>
            <a:ext cx="1566388" cy="523220"/>
          </a:xfrm>
          <a:prstGeom prst="rect">
            <a:avLst/>
          </a:prstGeom>
          <a:noFill/>
        </p:spPr>
        <p:txBody>
          <a:bodyPr wrap="square" rtlCol="0">
            <a:spAutoFit/>
          </a:bodyPr>
          <a:lstStyle/>
          <a:p>
            <a:r>
              <a:rPr lang="en-IN" sz="2800" b="1" u="sng" dirty="0">
                <a:solidFill>
                  <a:schemeClr val="bg2">
                    <a:lumMod val="40000"/>
                    <a:lumOff val="60000"/>
                  </a:schemeClr>
                </a:solidFill>
              </a:rPr>
              <a:t>Admin</a:t>
            </a:r>
            <a:endParaRPr lang="en-IN" b="1" u="sng" dirty="0">
              <a:solidFill>
                <a:schemeClr val="bg2">
                  <a:lumMod val="40000"/>
                  <a:lumOff val="60000"/>
                </a:schemeClr>
              </a:solidFill>
            </a:endParaRPr>
          </a:p>
        </p:txBody>
      </p:sp>
      <p:sp>
        <p:nvSpPr>
          <p:cNvPr id="31" name="Oval 11">
            <a:extLst>
              <a:ext uri="{FF2B5EF4-FFF2-40B4-BE49-F238E27FC236}">
                <a16:creationId xmlns:a16="http://schemas.microsoft.com/office/drawing/2014/main" id="{AE5F42BD-F906-48A3-50AE-AD1D2DBDAAE9}"/>
              </a:ext>
            </a:extLst>
          </p:cNvPr>
          <p:cNvSpPr>
            <a:spLocks noChangeArrowheads="1"/>
          </p:cNvSpPr>
          <p:nvPr/>
        </p:nvSpPr>
        <p:spPr bwMode="auto">
          <a:xfrm rot="21009794">
            <a:off x="6433678" y="1802619"/>
            <a:ext cx="2970600" cy="747688"/>
          </a:xfrm>
          <a:prstGeom prst="ellipse">
            <a:avLst/>
          </a:prstGeom>
          <a:solidFill>
            <a:srgbClr val="FFFFFF"/>
          </a:solidFill>
          <a:ln w="25400">
            <a:solidFill>
              <a:srgbClr val="F79646"/>
            </a:solidFill>
            <a:round/>
            <a:headEnd/>
            <a:tailEnd/>
          </a:ln>
        </p:spPr>
        <p:txBody>
          <a:bodyPr vert="horz" wrap="square" lIns="91440" tIns="45720" rIns="91440" bIns="45720" numCol="1" anchor="ctr" anchorCtr="0" compatLnSpc="1">
            <a:prstTxWarp prst="textNoShape">
              <a:avLst/>
            </a:prstTxWarp>
          </a:bodyPr>
          <a:lstStyle/>
          <a:p>
            <a:pPr algn="ctr" defTabSz="914400" eaLnBrk="0" fontAlgn="base" hangingPunct="0">
              <a:spcBef>
                <a:spcPct val="0"/>
              </a:spcBef>
              <a:spcAft>
                <a:spcPct val="0"/>
              </a:spcAft>
            </a:pPr>
            <a:r>
              <a:rPr lang="en-US" altLang="en-US" u="sng" dirty="0">
                <a:solidFill>
                  <a:schemeClr val="bg1"/>
                </a:solidFill>
                <a:latin typeface="Calibri" panose="020F0502020204030204" pitchFamily="34" charset="0"/>
                <a:ea typeface="Times New Roman" panose="02020603050405020304" pitchFamily="18" charset="0"/>
                <a:cs typeface="Mangal" panose="02040503050203030202" pitchFamily="18" charset="0"/>
              </a:rPr>
              <a:t>Get </a:t>
            </a:r>
            <a:r>
              <a:rPr lang="en-US" altLang="en-US" u="sng" dirty="0" err="1">
                <a:solidFill>
                  <a:schemeClr val="bg1"/>
                </a:solidFill>
                <a:latin typeface="Calibri" panose="020F0502020204030204" pitchFamily="34" charset="0"/>
                <a:ea typeface="Times New Roman" panose="02020603050405020304" pitchFamily="18" charset="0"/>
                <a:cs typeface="Mangal" panose="02040503050203030202" pitchFamily="18" charset="0"/>
              </a:rPr>
              <a:t>todo</a:t>
            </a:r>
            <a:r>
              <a:rPr lang="en-US" altLang="en-US" u="sng" dirty="0">
                <a:solidFill>
                  <a:schemeClr val="bg1"/>
                </a:solidFill>
                <a:latin typeface="Calibri" panose="020F0502020204030204" pitchFamily="34" charset="0"/>
                <a:ea typeface="Times New Roman" panose="02020603050405020304" pitchFamily="18" charset="0"/>
                <a:cs typeface="Mangal" panose="02040503050203030202" pitchFamily="18" charset="0"/>
              </a:rPr>
              <a:t> list</a:t>
            </a:r>
            <a:endParaRPr lang="en-IN" sz="1800" u="sng" dirty="0">
              <a:solidFill>
                <a:schemeClr val="bg1"/>
              </a:solidFill>
              <a:effectLst/>
              <a:latin typeface="Calibri" panose="020F0502020204030204" pitchFamily="34" charset="0"/>
              <a:ea typeface="Times New Roman" panose="02020603050405020304" pitchFamily="18" charset="0"/>
              <a:cs typeface="Mangal" panose="02040503050203030202"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Mangal" panose="02040503050203030202" pitchFamily="18" charset="0"/>
              </a:rPr>
              <a:t>to </a:t>
            </a:r>
            <a:r>
              <a:rPr kumimoji="0" lang="en-US" altLang="en-US" sz="1000" b="0" i="0"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Mangal" panose="02040503050203030202" pitchFamily="18" charset="0"/>
              </a:rPr>
              <a:t>dor</a:t>
            </a:r>
            <a:r>
              <a:rPr kumimoji="0" lang="en-US" altLang="en-US" sz="1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Mangal" panose="02040503050203030202" pitchFamily="18" charset="0"/>
              </a:rPr>
              <a:t> list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2" name="Oval 11">
            <a:extLst>
              <a:ext uri="{FF2B5EF4-FFF2-40B4-BE49-F238E27FC236}">
                <a16:creationId xmlns:a16="http://schemas.microsoft.com/office/drawing/2014/main" id="{84EB3CEC-5D57-7377-DC70-AE6F813C0731}"/>
              </a:ext>
            </a:extLst>
          </p:cNvPr>
          <p:cNvSpPr>
            <a:spLocks noChangeArrowheads="1"/>
          </p:cNvSpPr>
          <p:nvPr/>
        </p:nvSpPr>
        <p:spPr bwMode="auto">
          <a:xfrm rot="20745692">
            <a:off x="5235845" y="1020676"/>
            <a:ext cx="2970600" cy="747688"/>
          </a:xfrm>
          <a:prstGeom prst="ellipse">
            <a:avLst/>
          </a:prstGeom>
          <a:solidFill>
            <a:srgbClr val="FFFFFF"/>
          </a:solidFill>
          <a:ln w="25400">
            <a:solidFill>
              <a:srgbClr val="F79646"/>
            </a:solidFill>
            <a:round/>
            <a:headEnd/>
            <a:tailEnd/>
          </a:ln>
        </p:spPr>
        <p:txBody>
          <a:bodyPr vert="horz" wrap="square" lIns="91440" tIns="45720" rIns="91440" bIns="45720" numCol="1" anchor="ctr" anchorCtr="0" compatLnSpc="1">
            <a:prstTxWarp prst="textNoShape">
              <a:avLst/>
            </a:prstTxWarp>
          </a:bodyPr>
          <a:lstStyle/>
          <a:p>
            <a:pPr algn="ctr" defTabSz="914400" eaLnBrk="0" fontAlgn="base" hangingPunct="0">
              <a:spcBef>
                <a:spcPct val="0"/>
              </a:spcBef>
              <a:spcAft>
                <a:spcPct val="0"/>
              </a:spcAft>
            </a:pPr>
            <a:r>
              <a:rPr lang="en-IN" sz="1800" u="sng" dirty="0">
                <a:solidFill>
                  <a:schemeClr val="bg1"/>
                </a:solidFill>
                <a:effectLst/>
                <a:latin typeface="Calibri" panose="020F0502020204030204" pitchFamily="34" charset="0"/>
                <a:ea typeface="Times New Roman" panose="02020603050405020304" pitchFamily="18" charset="0"/>
                <a:cs typeface="Mangal" panose="02040503050203030202" pitchFamily="18" charset="0"/>
              </a:rPr>
              <a:t>Registration/Login</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Mangal" panose="02040503050203030202" pitchFamily="18" charset="0"/>
              </a:rPr>
              <a:t>to </a:t>
            </a:r>
            <a:r>
              <a:rPr kumimoji="0" lang="en-US" altLang="en-US" sz="1000" b="0" i="0" u="none" strike="noStrike" cap="none" normalizeH="0" baseline="0" dirty="0" err="1">
                <a:ln>
                  <a:noFill/>
                </a:ln>
                <a:solidFill>
                  <a:schemeClr val="tx1"/>
                </a:solidFill>
                <a:effectLst/>
                <a:latin typeface="Calibri" panose="020F0502020204030204" pitchFamily="34" charset="0"/>
                <a:ea typeface="Times New Roman" panose="02020603050405020304" pitchFamily="18" charset="0"/>
                <a:cs typeface="Mangal" panose="02040503050203030202" pitchFamily="18" charset="0"/>
              </a:rPr>
              <a:t>dor</a:t>
            </a:r>
            <a:r>
              <a:rPr kumimoji="0" lang="en-US" altLang="en-US" sz="10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Mangal" panose="02040503050203030202" pitchFamily="18" charset="0"/>
              </a:rPr>
              <a:t> list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4" name="Oval 14">
            <a:extLst>
              <a:ext uri="{FF2B5EF4-FFF2-40B4-BE49-F238E27FC236}">
                <a16:creationId xmlns:a16="http://schemas.microsoft.com/office/drawing/2014/main" id="{6B7B55B5-34C5-42A6-FDCA-363F8DEE63B0}"/>
              </a:ext>
            </a:extLst>
          </p:cNvPr>
          <p:cNvSpPr>
            <a:spLocks noChangeArrowheads="1"/>
          </p:cNvSpPr>
          <p:nvPr/>
        </p:nvSpPr>
        <p:spPr bwMode="auto">
          <a:xfrm rot="20067376">
            <a:off x="4750922" y="352889"/>
            <a:ext cx="2314017" cy="669424"/>
          </a:xfrm>
          <a:prstGeom prst="ellipse">
            <a:avLst/>
          </a:prstGeom>
          <a:solidFill>
            <a:srgbClr val="FFFFFF"/>
          </a:solidFill>
          <a:ln w="25400">
            <a:solidFill>
              <a:srgbClr val="F79646"/>
            </a:solidFill>
            <a:round/>
            <a:headEnd/>
            <a:tailEnd/>
          </a:ln>
        </p:spPr>
        <p:txBody>
          <a:bodyPr vert="horz" wrap="square" lIns="91440" tIns="45720" rIns="91440" bIns="45720" numCol="1" anchor="ctr" anchorCtr="0" compatLnSpc="1">
            <a:prstTxWarp prst="textNoShape">
              <a:avLst/>
            </a:prstTxWarp>
          </a:bodyPr>
          <a:lstStyle/>
          <a:p>
            <a:pPr algn="ctr" defTabSz="914400" eaLnBrk="0" fontAlgn="base" hangingPunct="0">
              <a:spcBef>
                <a:spcPct val="0"/>
              </a:spcBef>
              <a:spcAft>
                <a:spcPct val="0"/>
              </a:spcAft>
            </a:pPr>
            <a:r>
              <a:rPr kumimoji="0" lang="en-US" altLang="en-US" sz="1800" b="0" i="0" u="sng" strike="noStrike" cap="none" normalizeH="0" baseline="0" dirty="0">
                <a:ln>
                  <a:noFill/>
                </a:ln>
                <a:solidFill>
                  <a:schemeClr val="tx2">
                    <a:lumMod val="50000"/>
                  </a:schemeClr>
                </a:solidFill>
                <a:effectLst/>
                <a:latin typeface="Arial" panose="020B0604020202020204" pitchFamily="34" charset="0"/>
              </a:rPr>
              <a:t>Get Database</a:t>
            </a:r>
          </a:p>
        </p:txBody>
      </p:sp>
      <p:cxnSp>
        <p:nvCxnSpPr>
          <p:cNvPr id="25" name="Straight Connector 24">
            <a:extLst>
              <a:ext uri="{FF2B5EF4-FFF2-40B4-BE49-F238E27FC236}">
                <a16:creationId xmlns:a16="http://schemas.microsoft.com/office/drawing/2014/main" id="{76E48BFF-3ECC-20DA-EC9D-D891884B7CAF}"/>
              </a:ext>
            </a:extLst>
          </p:cNvPr>
          <p:cNvCxnSpPr>
            <a:cxnSpLocks/>
          </p:cNvCxnSpPr>
          <p:nvPr/>
        </p:nvCxnSpPr>
        <p:spPr>
          <a:xfrm flipV="1">
            <a:off x="4127702" y="1944982"/>
            <a:ext cx="1146403" cy="998577"/>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B3601A5-1072-2108-7EE5-7787E7C8FA1B}"/>
              </a:ext>
            </a:extLst>
          </p:cNvPr>
          <p:cNvCxnSpPr>
            <a:cxnSpLocks/>
          </p:cNvCxnSpPr>
          <p:nvPr/>
        </p:nvCxnSpPr>
        <p:spPr>
          <a:xfrm flipV="1">
            <a:off x="3836853" y="1394976"/>
            <a:ext cx="918114" cy="1318971"/>
          </a:xfrm>
          <a:prstGeom prst="lin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269965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616B1CE-414A-B323-4572-BEBBF4A7BC61}"/>
              </a:ext>
            </a:extLst>
          </p:cNvPr>
          <p:cNvSpPr>
            <a:spLocks noGrp="1"/>
          </p:cNvSpPr>
          <p:nvPr>
            <p:ph type="title"/>
          </p:nvPr>
        </p:nvSpPr>
        <p:spPr>
          <a:xfrm>
            <a:off x="573136" y="2590800"/>
            <a:ext cx="11376817" cy="1263568"/>
          </a:xfrm>
        </p:spPr>
        <p:txBody>
          <a:bodyPr>
            <a:normAutofit/>
          </a:bodyPr>
          <a:lstStyle/>
          <a:p>
            <a:r>
              <a:rPr lang="en-IN" sz="7200" u="sng" dirty="0"/>
              <a:t>Output screens</a:t>
            </a:r>
          </a:p>
        </p:txBody>
      </p:sp>
    </p:spTree>
    <p:extLst>
      <p:ext uri="{BB962C8B-B14F-4D97-AF65-F5344CB8AC3E}">
        <p14:creationId xmlns:p14="http://schemas.microsoft.com/office/powerpoint/2010/main" val="397838719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B7E48-3C9A-AA72-5E94-FD7F61B39AC0}"/>
              </a:ext>
            </a:extLst>
          </p:cNvPr>
          <p:cNvSpPr>
            <a:spLocks noGrp="1"/>
          </p:cNvSpPr>
          <p:nvPr>
            <p:ph type="title"/>
          </p:nvPr>
        </p:nvSpPr>
        <p:spPr>
          <a:xfrm>
            <a:off x="913795" y="295836"/>
            <a:ext cx="10353761" cy="1048870"/>
          </a:xfrm>
        </p:spPr>
        <p:txBody>
          <a:bodyPr/>
          <a:lstStyle/>
          <a:p>
            <a:r>
              <a:rPr lang="en-IN" u="sng" dirty="0"/>
              <a:t>Registration page</a:t>
            </a:r>
          </a:p>
        </p:txBody>
      </p:sp>
      <p:pic>
        <p:nvPicPr>
          <p:cNvPr id="5" name="Content Placeholder 4">
            <a:extLst>
              <a:ext uri="{FF2B5EF4-FFF2-40B4-BE49-F238E27FC236}">
                <a16:creationId xmlns:a16="http://schemas.microsoft.com/office/drawing/2014/main" id="{24A9E4CE-BE69-C952-15DA-F47072C427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4118" y="1281953"/>
            <a:ext cx="11716869" cy="5486400"/>
          </a:xfrm>
        </p:spPr>
      </p:pic>
    </p:spTree>
    <p:extLst>
      <p:ext uri="{BB962C8B-B14F-4D97-AF65-F5344CB8AC3E}">
        <p14:creationId xmlns:p14="http://schemas.microsoft.com/office/powerpoint/2010/main" val="57763166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7FC426A-B7A5-251D-5E4F-D4A51EF1C7A8}"/>
              </a:ext>
            </a:extLst>
          </p:cNvPr>
          <p:cNvSpPr>
            <a:spLocks noGrp="1"/>
          </p:cNvSpPr>
          <p:nvPr>
            <p:ph type="title"/>
          </p:nvPr>
        </p:nvSpPr>
        <p:spPr>
          <a:xfrm>
            <a:off x="1026999" y="448237"/>
            <a:ext cx="10155932" cy="331694"/>
          </a:xfrm>
        </p:spPr>
        <p:txBody>
          <a:bodyPr>
            <a:normAutofit fontScale="90000"/>
          </a:bodyPr>
          <a:lstStyle/>
          <a:p>
            <a:r>
              <a:rPr lang="en-IN" u="sng" dirty="0"/>
              <a:t>Login page</a:t>
            </a:r>
          </a:p>
        </p:txBody>
      </p:sp>
      <p:pic>
        <p:nvPicPr>
          <p:cNvPr id="7" name="Content Placeholder 6">
            <a:extLst>
              <a:ext uri="{FF2B5EF4-FFF2-40B4-BE49-F238E27FC236}">
                <a16:creationId xmlns:a16="http://schemas.microsoft.com/office/drawing/2014/main" id="{A64CC0A5-3DA5-A200-5396-447DF1C55A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8942" y="1117687"/>
            <a:ext cx="11483788" cy="5740313"/>
          </a:xfrm>
        </p:spPr>
      </p:pic>
    </p:spTree>
    <p:extLst>
      <p:ext uri="{BB962C8B-B14F-4D97-AF65-F5344CB8AC3E}">
        <p14:creationId xmlns:p14="http://schemas.microsoft.com/office/powerpoint/2010/main" val="307379689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43172-8FE6-852F-C94C-CD03DD243FC9}"/>
              </a:ext>
            </a:extLst>
          </p:cNvPr>
          <p:cNvSpPr>
            <a:spLocks noGrp="1"/>
          </p:cNvSpPr>
          <p:nvPr>
            <p:ph type="title"/>
          </p:nvPr>
        </p:nvSpPr>
        <p:spPr>
          <a:xfrm>
            <a:off x="833112" y="162662"/>
            <a:ext cx="10353761" cy="886210"/>
          </a:xfrm>
        </p:spPr>
        <p:txBody>
          <a:bodyPr/>
          <a:lstStyle/>
          <a:p>
            <a:r>
              <a:rPr lang="en-IN" u="sng" dirty="0"/>
              <a:t>Add Tasks</a:t>
            </a:r>
          </a:p>
        </p:txBody>
      </p:sp>
      <p:pic>
        <p:nvPicPr>
          <p:cNvPr id="5" name="Content Placeholder 4">
            <a:extLst>
              <a:ext uri="{FF2B5EF4-FFF2-40B4-BE49-F238E27FC236}">
                <a16:creationId xmlns:a16="http://schemas.microsoft.com/office/drawing/2014/main" id="{C61F65E2-F279-8A4C-152A-16D79C11C0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7472" y="1174376"/>
            <a:ext cx="11377055" cy="5520963"/>
          </a:xfrm>
        </p:spPr>
      </p:pic>
    </p:spTree>
    <p:extLst>
      <p:ext uri="{BB962C8B-B14F-4D97-AF65-F5344CB8AC3E}">
        <p14:creationId xmlns:p14="http://schemas.microsoft.com/office/powerpoint/2010/main" val="47878408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23BC691-8783-DBE1-6C09-87F585366F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8588" y="519953"/>
            <a:ext cx="11609294" cy="6266330"/>
          </a:xfrm>
        </p:spPr>
      </p:pic>
    </p:spTree>
    <p:extLst>
      <p:ext uri="{BB962C8B-B14F-4D97-AF65-F5344CB8AC3E}">
        <p14:creationId xmlns:p14="http://schemas.microsoft.com/office/powerpoint/2010/main" val="337921077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2E3BE-7EA6-CD34-8A16-BEDB9815C5E2}"/>
              </a:ext>
            </a:extLst>
          </p:cNvPr>
          <p:cNvSpPr>
            <a:spLocks noGrp="1"/>
          </p:cNvSpPr>
          <p:nvPr>
            <p:ph type="title"/>
          </p:nvPr>
        </p:nvSpPr>
        <p:spPr>
          <a:xfrm>
            <a:off x="913795" y="125506"/>
            <a:ext cx="10353761" cy="681318"/>
          </a:xfrm>
        </p:spPr>
        <p:txBody>
          <a:bodyPr>
            <a:normAutofit/>
          </a:bodyPr>
          <a:lstStyle/>
          <a:p>
            <a:r>
              <a:rPr lang="en-IN" u="sng" dirty="0"/>
              <a:t>Final view</a:t>
            </a:r>
          </a:p>
        </p:txBody>
      </p:sp>
      <p:pic>
        <p:nvPicPr>
          <p:cNvPr id="5" name="Content Placeholder 4">
            <a:extLst>
              <a:ext uri="{FF2B5EF4-FFF2-40B4-BE49-F238E27FC236}">
                <a16:creationId xmlns:a16="http://schemas.microsoft.com/office/drawing/2014/main" id="{FD1B02B1-3C2C-25E8-AD91-BBA5F30703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8941" y="923366"/>
            <a:ext cx="11636188" cy="5809130"/>
          </a:xfrm>
        </p:spPr>
      </p:pic>
    </p:spTree>
    <p:extLst>
      <p:ext uri="{BB962C8B-B14F-4D97-AF65-F5344CB8AC3E}">
        <p14:creationId xmlns:p14="http://schemas.microsoft.com/office/powerpoint/2010/main" val="164278096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968436-E677-30C6-2CA0-844A4CDA33CF}"/>
              </a:ext>
            </a:extLst>
          </p:cNvPr>
          <p:cNvSpPr>
            <a:spLocks noGrp="1"/>
          </p:cNvSpPr>
          <p:nvPr>
            <p:ph type="title"/>
          </p:nvPr>
        </p:nvSpPr>
        <p:spPr>
          <a:xfrm>
            <a:off x="259976" y="1918446"/>
            <a:ext cx="11672047" cy="2519083"/>
          </a:xfrm>
        </p:spPr>
        <p:txBody>
          <a:bodyPr>
            <a:noAutofit/>
          </a:bodyPr>
          <a:lstStyle/>
          <a:p>
            <a:r>
              <a:rPr lang="en-IN" sz="6000" u="sng" dirty="0"/>
              <a:t>Pros &amp; cons </a:t>
            </a:r>
            <a:br>
              <a:rPr lang="en-IN" sz="6000" u="sng" dirty="0"/>
            </a:br>
            <a:r>
              <a:rPr lang="en-IN" sz="6000" u="sng" dirty="0"/>
              <a:t>of</a:t>
            </a:r>
            <a:br>
              <a:rPr lang="en-IN" sz="6000" u="sng" dirty="0"/>
            </a:br>
            <a:r>
              <a:rPr lang="en-IN" sz="6000" u="sng" dirty="0"/>
              <a:t> task scheduler app</a:t>
            </a:r>
          </a:p>
        </p:txBody>
      </p:sp>
    </p:spTree>
    <p:extLst>
      <p:ext uri="{BB962C8B-B14F-4D97-AF65-F5344CB8AC3E}">
        <p14:creationId xmlns:p14="http://schemas.microsoft.com/office/powerpoint/2010/main" val="110810146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D29C534-0A11-AAB2-EE60-7B065154F077}"/>
              </a:ext>
            </a:extLst>
          </p:cNvPr>
          <p:cNvSpPr>
            <a:spLocks noGrp="1"/>
          </p:cNvSpPr>
          <p:nvPr>
            <p:ph type="title"/>
          </p:nvPr>
        </p:nvSpPr>
        <p:spPr>
          <a:xfrm>
            <a:off x="689677" y="143435"/>
            <a:ext cx="10353761" cy="1182886"/>
          </a:xfrm>
        </p:spPr>
        <p:txBody>
          <a:bodyPr>
            <a:normAutofit/>
          </a:bodyPr>
          <a:lstStyle/>
          <a:p>
            <a:r>
              <a:rPr lang="en-US" sz="6600" dirty="0">
                <a:solidFill>
                  <a:schemeClr val="tx2"/>
                </a:solidFill>
              </a:rPr>
              <a:t>Index</a:t>
            </a:r>
            <a:endParaRPr lang="en-IN" sz="6600" dirty="0">
              <a:solidFill>
                <a:schemeClr val="tx2"/>
              </a:solidFill>
            </a:endParaRPr>
          </a:p>
        </p:txBody>
      </p:sp>
      <p:sp>
        <p:nvSpPr>
          <p:cNvPr id="5" name="Content Placeholder 4">
            <a:extLst>
              <a:ext uri="{FF2B5EF4-FFF2-40B4-BE49-F238E27FC236}">
                <a16:creationId xmlns:a16="http://schemas.microsoft.com/office/drawing/2014/main" id="{40754053-BA59-0F6F-049F-41DC29428C29}"/>
              </a:ext>
            </a:extLst>
          </p:cNvPr>
          <p:cNvSpPr>
            <a:spLocks noGrp="1"/>
          </p:cNvSpPr>
          <p:nvPr>
            <p:ph idx="1"/>
          </p:nvPr>
        </p:nvSpPr>
        <p:spPr>
          <a:xfrm>
            <a:off x="913795" y="1703295"/>
            <a:ext cx="10353762" cy="4634752"/>
          </a:xfrm>
        </p:spPr>
        <p:txBody>
          <a:bodyPr>
            <a:normAutofit fontScale="25000" lnSpcReduction="20000"/>
          </a:bodyPr>
          <a:lstStyle/>
          <a:p>
            <a:r>
              <a:rPr lang="en-US" sz="8000" u="sng" dirty="0"/>
              <a:t>Introduction</a:t>
            </a:r>
          </a:p>
          <a:p>
            <a:r>
              <a:rPr lang="en-US" sz="8000" u="sng" dirty="0"/>
              <a:t>Features</a:t>
            </a:r>
          </a:p>
          <a:p>
            <a:r>
              <a:rPr lang="en-US" sz="8000" u="sng" dirty="0"/>
              <a:t>Modules</a:t>
            </a:r>
          </a:p>
          <a:p>
            <a:r>
              <a:rPr lang="en-US" sz="8000" u="sng" dirty="0"/>
              <a:t>Tools and Technologies used</a:t>
            </a:r>
          </a:p>
          <a:p>
            <a:r>
              <a:rPr lang="en-US" sz="8000" u="sng" dirty="0"/>
              <a:t>Server side Technologies</a:t>
            </a:r>
          </a:p>
          <a:p>
            <a:r>
              <a:rPr lang="en-US" sz="8000" u="sng" dirty="0"/>
              <a:t>Client side Technologies</a:t>
            </a:r>
          </a:p>
          <a:p>
            <a:r>
              <a:rPr lang="en-US" sz="8000" u="sng" dirty="0"/>
              <a:t>Hardware Requirements</a:t>
            </a:r>
          </a:p>
          <a:p>
            <a:r>
              <a:rPr lang="en-US" sz="8000" u="sng" dirty="0"/>
              <a:t>Use Case Diagram</a:t>
            </a:r>
          </a:p>
          <a:p>
            <a:r>
              <a:rPr lang="en-US" sz="8000" u="sng" dirty="0"/>
              <a:t>Output Screens</a:t>
            </a:r>
          </a:p>
          <a:p>
            <a:r>
              <a:rPr lang="en-US" sz="8000" u="sng" dirty="0"/>
              <a:t>Pros &amp; Cons</a:t>
            </a:r>
          </a:p>
          <a:p>
            <a:r>
              <a:rPr lang="en-US" sz="8000" u="sng" dirty="0"/>
              <a:t>Conclusion</a:t>
            </a:r>
          </a:p>
          <a:p>
            <a:endParaRPr lang="en-US" sz="3200" u="sng" dirty="0"/>
          </a:p>
          <a:p>
            <a:endParaRPr lang="en-US" sz="3200" u="sng" dirty="0"/>
          </a:p>
          <a:p>
            <a:endParaRPr lang="en-IN" dirty="0"/>
          </a:p>
        </p:txBody>
      </p:sp>
    </p:spTree>
    <p:extLst>
      <p:ext uri="{BB962C8B-B14F-4D97-AF65-F5344CB8AC3E}">
        <p14:creationId xmlns:p14="http://schemas.microsoft.com/office/powerpoint/2010/main" val="109694224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85CE5-C26F-420C-BAE1-226BE50C4B78}"/>
              </a:ext>
            </a:extLst>
          </p:cNvPr>
          <p:cNvSpPr>
            <a:spLocks noGrp="1"/>
          </p:cNvSpPr>
          <p:nvPr>
            <p:ph type="title"/>
          </p:nvPr>
        </p:nvSpPr>
        <p:spPr>
          <a:xfrm>
            <a:off x="913795" y="484094"/>
            <a:ext cx="10353761" cy="1451827"/>
          </a:xfrm>
        </p:spPr>
        <p:txBody>
          <a:bodyPr>
            <a:normAutofit/>
          </a:bodyPr>
          <a:lstStyle/>
          <a:p>
            <a:r>
              <a:rPr lang="en-IN" sz="4400" u="sng" dirty="0">
                <a:solidFill>
                  <a:schemeClr val="tx2">
                    <a:lumMod val="90000"/>
                  </a:schemeClr>
                </a:solidFill>
              </a:rPr>
              <a:t>Pros</a:t>
            </a:r>
            <a:r>
              <a:rPr lang="en-IN" sz="4000" u="sng" dirty="0"/>
              <a:t> </a:t>
            </a:r>
          </a:p>
        </p:txBody>
      </p:sp>
      <p:sp>
        <p:nvSpPr>
          <p:cNvPr id="3" name="Content Placeholder 2">
            <a:extLst>
              <a:ext uri="{FF2B5EF4-FFF2-40B4-BE49-F238E27FC236}">
                <a16:creationId xmlns:a16="http://schemas.microsoft.com/office/drawing/2014/main" id="{7213A944-0F20-1CC0-774B-0C3D16E6B825}"/>
              </a:ext>
            </a:extLst>
          </p:cNvPr>
          <p:cNvSpPr>
            <a:spLocks noGrp="1"/>
          </p:cNvSpPr>
          <p:nvPr>
            <p:ph idx="1"/>
          </p:nvPr>
        </p:nvSpPr>
        <p:spPr>
          <a:xfrm>
            <a:off x="367553" y="1935921"/>
            <a:ext cx="10900004" cy="4563491"/>
          </a:xfrm>
        </p:spPr>
        <p:txBody>
          <a:bodyPr>
            <a:normAutofit fontScale="92500" lnSpcReduction="10000"/>
          </a:bodyPr>
          <a:lstStyle/>
          <a:p>
            <a:r>
              <a:rPr lang="en-US" sz="2800" b="1" dirty="0">
                <a:solidFill>
                  <a:schemeClr val="bg2">
                    <a:lumMod val="20000"/>
                    <a:lumOff val="80000"/>
                  </a:schemeClr>
                </a:solidFill>
                <a:effectLst/>
                <a:latin typeface="Droid Sans"/>
              </a:rPr>
              <a:t>It </a:t>
            </a:r>
            <a:r>
              <a:rPr lang="en-US" sz="2800" b="1" i="0" dirty="0">
                <a:solidFill>
                  <a:schemeClr val="bg2">
                    <a:lumMod val="20000"/>
                    <a:lumOff val="80000"/>
                  </a:schemeClr>
                </a:solidFill>
                <a:effectLst/>
                <a:latin typeface="Droid Sans"/>
              </a:rPr>
              <a:t>provide structure and a clear game plan</a:t>
            </a:r>
            <a:r>
              <a:rPr lang="en-US" sz="2800" b="0" i="0" dirty="0">
                <a:solidFill>
                  <a:schemeClr val="bg2">
                    <a:lumMod val="20000"/>
                    <a:lumOff val="80000"/>
                  </a:schemeClr>
                </a:solidFill>
                <a:effectLst/>
                <a:latin typeface="Droid Sans"/>
              </a:rPr>
              <a:t>.</a:t>
            </a:r>
          </a:p>
          <a:p>
            <a:r>
              <a:rPr lang="en-US" sz="2800" b="1" dirty="0">
                <a:solidFill>
                  <a:schemeClr val="bg2">
                    <a:lumMod val="20000"/>
                    <a:lumOff val="80000"/>
                  </a:schemeClr>
                </a:solidFill>
                <a:effectLst/>
                <a:latin typeface="Droid Sans"/>
              </a:rPr>
              <a:t>It </a:t>
            </a:r>
            <a:r>
              <a:rPr lang="en-US" sz="2800" b="1" i="0" dirty="0">
                <a:solidFill>
                  <a:schemeClr val="bg2">
                    <a:lumMod val="20000"/>
                    <a:lumOff val="80000"/>
                  </a:schemeClr>
                </a:solidFill>
                <a:effectLst/>
                <a:latin typeface="Droid Sans"/>
              </a:rPr>
              <a:t>gives you a sense of control and accomplishment</a:t>
            </a:r>
            <a:r>
              <a:rPr lang="en-US" sz="2800" b="0" i="0" dirty="0">
                <a:solidFill>
                  <a:schemeClr val="bg2">
                    <a:lumMod val="20000"/>
                    <a:lumOff val="80000"/>
                  </a:schemeClr>
                </a:solidFill>
                <a:effectLst/>
                <a:latin typeface="Droid Sans"/>
              </a:rPr>
              <a:t>.</a:t>
            </a:r>
            <a:endParaRPr lang="en-US" sz="2800" dirty="0">
              <a:solidFill>
                <a:schemeClr val="bg2">
                  <a:lumMod val="20000"/>
                  <a:lumOff val="80000"/>
                </a:schemeClr>
              </a:solidFill>
              <a:effectLst/>
              <a:latin typeface="Droid Sans"/>
            </a:endParaRPr>
          </a:p>
          <a:p>
            <a:r>
              <a:rPr lang="en-IN" sz="3000" b="1" i="0" dirty="0">
                <a:solidFill>
                  <a:schemeClr val="bg2">
                    <a:lumMod val="20000"/>
                    <a:lumOff val="80000"/>
                  </a:schemeClr>
                </a:solidFill>
                <a:effectLst/>
                <a:latin typeface="Droid Sans"/>
              </a:rPr>
              <a:t>It create order</a:t>
            </a:r>
            <a:r>
              <a:rPr lang="en-IN" sz="3000" b="0" i="0" dirty="0">
                <a:solidFill>
                  <a:srgbClr val="222222"/>
                </a:solidFill>
                <a:effectLst/>
                <a:latin typeface="Droid Sans"/>
              </a:rPr>
              <a:t>.</a:t>
            </a:r>
            <a:r>
              <a:rPr lang="en-US" sz="3500" dirty="0">
                <a:solidFill>
                  <a:schemeClr val="bg2">
                    <a:lumMod val="20000"/>
                    <a:lumOff val="80000"/>
                  </a:schemeClr>
                </a:solidFill>
                <a:effectLst/>
                <a:latin typeface="Droid Sans"/>
              </a:rPr>
              <a:t> </a:t>
            </a:r>
            <a:r>
              <a:rPr lang="en-US" sz="2800" dirty="0">
                <a:solidFill>
                  <a:schemeClr val="bg2">
                    <a:lumMod val="20000"/>
                    <a:lumOff val="80000"/>
                  </a:schemeClr>
                </a:solidFill>
                <a:effectLst/>
                <a:latin typeface="Droid Sans"/>
              </a:rPr>
              <a:t>A</a:t>
            </a:r>
            <a:r>
              <a:rPr lang="en-US" sz="2800" b="0" i="0" dirty="0">
                <a:solidFill>
                  <a:schemeClr val="bg2">
                    <a:lumMod val="20000"/>
                    <a:lumOff val="80000"/>
                  </a:schemeClr>
                </a:solidFill>
                <a:effectLst/>
                <a:latin typeface="Droid Sans"/>
              </a:rPr>
              <a:t> Task Scheduler is a good way to organize and prioritize your tasks as well as break them down into smaller doable items.</a:t>
            </a:r>
          </a:p>
          <a:p>
            <a:r>
              <a:rPr lang="en-US" sz="2800" b="1" i="0" dirty="0">
                <a:solidFill>
                  <a:schemeClr val="bg2">
                    <a:lumMod val="20000"/>
                    <a:lumOff val="80000"/>
                  </a:schemeClr>
                </a:solidFill>
                <a:effectLst/>
                <a:latin typeface="Droid Sans"/>
              </a:rPr>
              <a:t>They provide accountability</a:t>
            </a:r>
            <a:r>
              <a:rPr lang="en-US" sz="2800" dirty="0">
                <a:solidFill>
                  <a:schemeClr val="bg2">
                    <a:lumMod val="20000"/>
                    <a:lumOff val="80000"/>
                  </a:schemeClr>
                </a:solidFill>
                <a:effectLst/>
                <a:latin typeface="Droid Sans"/>
              </a:rPr>
              <a:t>- </a:t>
            </a:r>
            <a:r>
              <a:rPr lang="en-US" sz="2800" b="0" i="0" dirty="0">
                <a:solidFill>
                  <a:schemeClr val="bg2">
                    <a:lumMod val="20000"/>
                    <a:lumOff val="80000"/>
                  </a:schemeClr>
                </a:solidFill>
                <a:effectLst/>
                <a:latin typeface="Droid Sans"/>
              </a:rPr>
              <a:t>The act of creating a list and having it right in front of you holds you accountable to get it done. It’s hard to deny that you have tasks to complete when they are staring back to remind you</a:t>
            </a:r>
            <a:endParaRPr lang="en-IN" sz="2800" dirty="0">
              <a:solidFill>
                <a:schemeClr val="bg2">
                  <a:lumMod val="20000"/>
                  <a:lumOff val="80000"/>
                </a:schemeClr>
              </a:solidFill>
            </a:endParaRPr>
          </a:p>
        </p:txBody>
      </p:sp>
    </p:spTree>
    <p:extLst>
      <p:ext uri="{BB962C8B-B14F-4D97-AF65-F5344CB8AC3E}">
        <p14:creationId xmlns:p14="http://schemas.microsoft.com/office/powerpoint/2010/main" val="114118840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36C38D-D440-3CB1-17AD-9C7C1F3009F4}"/>
              </a:ext>
            </a:extLst>
          </p:cNvPr>
          <p:cNvSpPr>
            <a:spLocks noGrp="1"/>
          </p:cNvSpPr>
          <p:nvPr>
            <p:ph type="ctrTitle"/>
          </p:nvPr>
        </p:nvSpPr>
        <p:spPr>
          <a:xfrm>
            <a:off x="1012563" y="192741"/>
            <a:ext cx="9001462" cy="887505"/>
          </a:xfrm>
        </p:spPr>
        <p:txBody>
          <a:bodyPr>
            <a:normAutofit/>
          </a:bodyPr>
          <a:lstStyle/>
          <a:p>
            <a:r>
              <a:rPr lang="en-IN" u="sng" dirty="0">
                <a:solidFill>
                  <a:schemeClr val="tx2">
                    <a:lumMod val="90000"/>
                  </a:schemeClr>
                </a:solidFill>
              </a:rPr>
              <a:t>cons</a:t>
            </a:r>
          </a:p>
        </p:txBody>
      </p:sp>
      <p:sp>
        <p:nvSpPr>
          <p:cNvPr id="5" name="Subtitle 4">
            <a:extLst>
              <a:ext uri="{FF2B5EF4-FFF2-40B4-BE49-F238E27FC236}">
                <a16:creationId xmlns:a16="http://schemas.microsoft.com/office/drawing/2014/main" id="{6A0934BF-E83A-2327-1DA7-07AE903E8A1C}"/>
              </a:ext>
            </a:extLst>
          </p:cNvPr>
          <p:cNvSpPr>
            <a:spLocks noGrp="1"/>
          </p:cNvSpPr>
          <p:nvPr>
            <p:ph type="subTitle" idx="1"/>
          </p:nvPr>
        </p:nvSpPr>
        <p:spPr>
          <a:xfrm>
            <a:off x="242046" y="1223682"/>
            <a:ext cx="11358284" cy="4979894"/>
          </a:xfrm>
        </p:spPr>
        <p:txBody>
          <a:bodyPr>
            <a:normAutofit fontScale="92500" lnSpcReduction="10000"/>
          </a:bodyPr>
          <a:lstStyle/>
          <a:p>
            <a:pPr marL="342900" indent="-342900">
              <a:buFont typeface="Arial" panose="020B0604020202020204" pitchFamily="34" charset="0"/>
              <a:buChar char="•"/>
            </a:pPr>
            <a:r>
              <a:rPr lang="en-US" b="0" i="0" dirty="0">
                <a:solidFill>
                  <a:schemeClr val="bg2">
                    <a:lumMod val="20000"/>
                    <a:lumOff val="80000"/>
                  </a:schemeClr>
                </a:solidFill>
                <a:effectLst/>
                <a:latin typeface="Droid Sans"/>
              </a:rPr>
              <a:t>They don't accurately measure how long each task takes to complete. Not knowing which tasks will take longer than planned can blow up your whole to-do list; again causing stress and uncertainty.</a:t>
            </a:r>
          </a:p>
          <a:p>
            <a:pPr marL="342900" indent="-342900">
              <a:buFont typeface="Arial" panose="020B0604020202020204" pitchFamily="34" charset="0"/>
              <a:buChar char="•"/>
            </a:pPr>
            <a:endParaRPr lang="en-US" b="0" i="0" dirty="0">
              <a:solidFill>
                <a:schemeClr val="bg2">
                  <a:lumMod val="20000"/>
                  <a:lumOff val="80000"/>
                </a:schemeClr>
              </a:solidFill>
              <a:effectLst/>
              <a:latin typeface="Droid Sans"/>
            </a:endParaRPr>
          </a:p>
          <a:p>
            <a:pPr marL="342900" indent="-342900">
              <a:buFont typeface="Arial" panose="020B0604020202020204" pitchFamily="34" charset="0"/>
              <a:buChar char="•"/>
            </a:pPr>
            <a:r>
              <a:rPr lang="en-US" b="0" i="0" dirty="0">
                <a:solidFill>
                  <a:schemeClr val="bg2">
                    <a:lumMod val="20000"/>
                    <a:lumOff val="80000"/>
                  </a:schemeClr>
                </a:solidFill>
                <a:effectLst/>
                <a:latin typeface="Droid Sans"/>
              </a:rPr>
              <a:t> Most of us end up doing the easy tasks first and procrastinate on the complex ones. When you end up doing the easy stuff first, the important tasks are still left undone which defeats the purpose - to be efficient and productive.</a:t>
            </a:r>
          </a:p>
          <a:p>
            <a:pPr marL="342900" indent="-342900">
              <a:buFont typeface="Arial" panose="020B0604020202020204" pitchFamily="34" charset="0"/>
              <a:buChar char="•"/>
            </a:pPr>
            <a:endParaRPr lang="en-US" b="0" i="0" dirty="0">
              <a:solidFill>
                <a:schemeClr val="bg2">
                  <a:lumMod val="20000"/>
                  <a:lumOff val="80000"/>
                </a:schemeClr>
              </a:solidFill>
              <a:effectLst/>
              <a:latin typeface="Droid Sans"/>
            </a:endParaRPr>
          </a:p>
          <a:p>
            <a:pPr marL="342900" indent="-342900">
              <a:buFont typeface="Arial" panose="020B0604020202020204" pitchFamily="34" charset="0"/>
              <a:buChar char="•"/>
            </a:pPr>
            <a:r>
              <a:rPr lang="en-US" b="0" i="0" dirty="0">
                <a:solidFill>
                  <a:schemeClr val="bg2">
                    <a:lumMod val="20000"/>
                    <a:lumOff val="80000"/>
                  </a:schemeClr>
                </a:solidFill>
                <a:effectLst/>
                <a:latin typeface="Droid Sans"/>
              </a:rPr>
              <a:t>Lack of elaboration. To-do lists don't provide enough information to determine what to work on first or how to prioritize properly, especially the day after you’ve compiled your list. As a result, you spend more time trying to figure out what to do and when. </a:t>
            </a:r>
            <a:endParaRPr lang="en-IN" dirty="0">
              <a:solidFill>
                <a:schemeClr val="bg2">
                  <a:lumMod val="20000"/>
                  <a:lumOff val="80000"/>
                </a:schemeClr>
              </a:solidFill>
            </a:endParaRPr>
          </a:p>
        </p:txBody>
      </p:sp>
    </p:spTree>
    <p:extLst>
      <p:ext uri="{BB962C8B-B14F-4D97-AF65-F5344CB8AC3E}">
        <p14:creationId xmlns:p14="http://schemas.microsoft.com/office/powerpoint/2010/main" val="369743061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5CC1C-95AE-D332-9FB4-F287C1CF6E65}"/>
              </a:ext>
            </a:extLst>
          </p:cNvPr>
          <p:cNvSpPr>
            <a:spLocks noGrp="1"/>
          </p:cNvSpPr>
          <p:nvPr>
            <p:ph type="title"/>
          </p:nvPr>
        </p:nvSpPr>
        <p:spPr>
          <a:xfrm>
            <a:off x="815184" y="134471"/>
            <a:ext cx="10353761" cy="1326321"/>
          </a:xfrm>
        </p:spPr>
        <p:txBody>
          <a:bodyPr>
            <a:normAutofit/>
          </a:bodyPr>
          <a:lstStyle/>
          <a:p>
            <a:r>
              <a:rPr lang="en-IN" sz="5400" u="sng" dirty="0">
                <a:solidFill>
                  <a:schemeClr val="bg2">
                    <a:lumMod val="60000"/>
                    <a:lumOff val="40000"/>
                  </a:schemeClr>
                </a:solidFill>
              </a:rPr>
              <a:t>conclusion</a:t>
            </a:r>
          </a:p>
        </p:txBody>
      </p:sp>
      <p:sp>
        <p:nvSpPr>
          <p:cNvPr id="3" name="Content Placeholder 2">
            <a:extLst>
              <a:ext uri="{FF2B5EF4-FFF2-40B4-BE49-F238E27FC236}">
                <a16:creationId xmlns:a16="http://schemas.microsoft.com/office/drawing/2014/main" id="{51885AA4-08CF-F3CF-EE06-F9CA5D1A054F}"/>
              </a:ext>
            </a:extLst>
          </p:cNvPr>
          <p:cNvSpPr>
            <a:spLocks noGrp="1"/>
          </p:cNvSpPr>
          <p:nvPr>
            <p:ph idx="1"/>
          </p:nvPr>
        </p:nvSpPr>
        <p:spPr>
          <a:xfrm>
            <a:off x="268941" y="1237129"/>
            <a:ext cx="11582400" cy="5325036"/>
          </a:xfrm>
        </p:spPr>
        <p:txBody>
          <a:bodyPr>
            <a:normAutofit fontScale="77500" lnSpcReduction="20000"/>
          </a:bodyPr>
          <a:lstStyle/>
          <a:p>
            <a:pPr algn="ctr">
              <a:lnSpc>
                <a:spcPct val="115000"/>
              </a:lnSpc>
              <a:spcAft>
                <a:spcPts val="1000"/>
              </a:spcAft>
            </a:pPr>
            <a:r>
              <a:rPr lang="en-US" sz="1800" b="1" u="none" strike="noStrike" dirty="0">
                <a:effectLst/>
                <a:latin typeface="Calibri" panose="020F0502020204030204" pitchFamily="34" charset="0"/>
                <a:ea typeface="Times New Roman" panose="02020603050405020304" pitchFamily="18" charset="0"/>
                <a:cs typeface="Mangal" panose="02040503050203030202" pitchFamily="18" charset="0"/>
              </a:rPr>
              <a:t> </a:t>
            </a:r>
            <a:endParaRPr lang="en-IN" sz="1800" dirty="0">
              <a:effectLst/>
              <a:latin typeface="Calibri" panose="020F0502020204030204" pitchFamily="34" charset="0"/>
              <a:ea typeface="Times New Roman" panose="02020603050405020304" pitchFamily="18" charset="0"/>
              <a:cs typeface="Mangal" panose="02040503050203030202" pitchFamily="18" charset="0"/>
            </a:endParaRPr>
          </a:p>
          <a:p>
            <a:r>
              <a:rPr lang="en-US" sz="4100" dirty="0">
                <a:effectLst/>
                <a:latin typeface="Bell MT" panose="02020503060305020303" pitchFamily="18" charset="0"/>
                <a:ea typeface="Calibri" panose="020F0502020204030204" pitchFamily="34" charset="0"/>
                <a:cs typeface="Mangal" panose="02040503050203030202" pitchFamily="18" charset="0"/>
              </a:rPr>
              <a:t>This was our project of System Design about “</a:t>
            </a:r>
            <a:r>
              <a:rPr lang="en-US" sz="4100" b="1" dirty="0">
                <a:effectLst/>
                <a:latin typeface="Bell MT" panose="02020503060305020303" pitchFamily="18" charset="0"/>
                <a:ea typeface="Calibri" panose="020F0502020204030204" pitchFamily="34" charset="0"/>
                <a:cs typeface="Mangal" panose="02040503050203030202" pitchFamily="18" charset="0"/>
              </a:rPr>
              <a:t>TASK SCHEDULER</a:t>
            </a:r>
            <a:r>
              <a:rPr lang="en-US" sz="4100" dirty="0">
                <a:effectLst/>
                <a:latin typeface="Bell MT" panose="02020503060305020303" pitchFamily="18" charset="0"/>
                <a:ea typeface="Calibri" panose="020F0502020204030204" pitchFamily="34" charset="0"/>
                <a:cs typeface="Mangal" panose="02040503050203030202" pitchFamily="18" charset="0"/>
              </a:rPr>
              <a:t>” developed as a web application developed in Java programming language. The Development of this system takes a lot of efforts from us. We think this system gave a lot of satisfaction to all of us. Though every task is never said to be perfect in this development field even more improvement may be possible in this application. We learned so many things and gained a lot of knowledge about development field. We hope this will prove fruitful to us</a:t>
            </a:r>
            <a:endParaRPr lang="en-IN" sz="4600" dirty="0">
              <a:latin typeface="Bell MT" panose="02020503060305020303" pitchFamily="18" charset="0"/>
            </a:endParaRPr>
          </a:p>
        </p:txBody>
      </p:sp>
    </p:spTree>
    <p:extLst>
      <p:ext uri="{BB962C8B-B14F-4D97-AF65-F5344CB8AC3E}">
        <p14:creationId xmlns:p14="http://schemas.microsoft.com/office/powerpoint/2010/main" val="408672688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D0DFCCB-2B36-665F-4838-8F67F3633BCE}"/>
              </a:ext>
            </a:extLst>
          </p:cNvPr>
          <p:cNvSpPr>
            <a:spLocks noGrp="1"/>
          </p:cNvSpPr>
          <p:nvPr>
            <p:ph type="ctrTitle"/>
          </p:nvPr>
        </p:nvSpPr>
        <p:spPr>
          <a:xfrm>
            <a:off x="1425388" y="1122363"/>
            <a:ext cx="9171343" cy="2387600"/>
          </a:xfrm>
        </p:spPr>
        <p:txBody>
          <a:bodyPr>
            <a:normAutofit fontScale="90000"/>
          </a:bodyPr>
          <a:lstStyle/>
          <a:p>
            <a:r>
              <a:rPr lang="en-US" sz="11500" u="sng" dirty="0">
                <a:solidFill>
                  <a:schemeClr val="tx2"/>
                </a:solidFill>
              </a:rPr>
              <a:t>Thank you</a:t>
            </a:r>
            <a:endParaRPr lang="en-IN" sz="11500" u="sng" dirty="0">
              <a:solidFill>
                <a:schemeClr val="tx2"/>
              </a:solidFill>
            </a:endParaRPr>
          </a:p>
        </p:txBody>
      </p:sp>
    </p:spTree>
    <p:extLst>
      <p:ext uri="{BB962C8B-B14F-4D97-AF65-F5344CB8AC3E}">
        <p14:creationId xmlns:p14="http://schemas.microsoft.com/office/powerpoint/2010/main" val="405843364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00EC3-4B4E-CC42-5D72-351DA607A7CD}"/>
              </a:ext>
            </a:extLst>
          </p:cNvPr>
          <p:cNvSpPr>
            <a:spLocks noGrp="1"/>
          </p:cNvSpPr>
          <p:nvPr>
            <p:ph type="title"/>
          </p:nvPr>
        </p:nvSpPr>
        <p:spPr>
          <a:xfrm>
            <a:off x="788894" y="233083"/>
            <a:ext cx="10353761" cy="1326321"/>
          </a:xfrm>
        </p:spPr>
        <p:txBody>
          <a:bodyPr>
            <a:normAutofit/>
          </a:bodyPr>
          <a:lstStyle/>
          <a:p>
            <a:r>
              <a:rPr lang="en-IN" sz="6000" u="sng" dirty="0">
                <a:solidFill>
                  <a:schemeClr val="tx2"/>
                </a:solidFill>
              </a:rPr>
              <a:t>Introduction</a:t>
            </a:r>
          </a:p>
        </p:txBody>
      </p:sp>
      <p:sp>
        <p:nvSpPr>
          <p:cNvPr id="3" name="Content Placeholder 2">
            <a:extLst>
              <a:ext uri="{FF2B5EF4-FFF2-40B4-BE49-F238E27FC236}">
                <a16:creationId xmlns:a16="http://schemas.microsoft.com/office/drawing/2014/main" id="{3B147BB6-485E-A6BC-3020-77250BB43D5C}"/>
              </a:ext>
            </a:extLst>
          </p:cNvPr>
          <p:cNvSpPr>
            <a:spLocks noGrp="1"/>
          </p:cNvSpPr>
          <p:nvPr>
            <p:ph idx="1"/>
          </p:nvPr>
        </p:nvSpPr>
        <p:spPr>
          <a:xfrm>
            <a:off x="502025" y="1559403"/>
            <a:ext cx="11403104" cy="5065513"/>
          </a:xfrm>
        </p:spPr>
        <p:txBody>
          <a:bodyPr>
            <a:normAutofit fontScale="25000" lnSpcReduction="20000"/>
          </a:bodyPr>
          <a:lstStyle/>
          <a:p>
            <a:pPr marL="0" indent="0">
              <a:buNone/>
            </a:pPr>
            <a:r>
              <a:rPr lang="en-US" sz="12800" dirty="0">
                <a:effectLst/>
                <a:latin typeface="Times New Roman" panose="02020603050405020304" pitchFamily="18" charset="0"/>
                <a:ea typeface="Times New Roman" panose="02020603050405020304" pitchFamily="18" charset="0"/>
              </a:rPr>
              <a:t>Task Scheduler is a web app on which we can schedule our daily routine task . It is a class that schedules and automatically fires events at a time you specify and the object of this app is to manage various tasks as per the set deadline . It helps us to maintain our day-to-day tasks or list everything that we have to do. It enhances our efficiency to work it helps us to be punctual in our day-to-day life . We need to schedule tasks not only daily ,weekly, we need a combination of them.</a:t>
            </a:r>
            <a:endParaRPr lang="en-IN" sz="128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285849162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388C4-ACD9-75F0-1FE5-172E6C350C7E}"/>
              </a:ext>
            </a:extLst>
          </p:cNvPr>
          <p:cNvSpPr>
            <a:spLocks noGrp="1"/>
          </p:cNvSpPr>
          <p:nvPr>
            <p:ph type="title"/>
          </p:nvPr>
        </p:nvSpPr>
        <p:spPr>
          <a:xfrm>
            <a:off x="721896" y="134470"/>
            <a:ext cx="10353761" cy="1326321"/>
          </a:xfrm>
        </p:spPr>
        <p:txBody>
          <a:bodyPr>
            <a:normAutofit/>
          </a:bodyPr>
          <a:lstStyle/>
          <a:p>
            <a:r>
              <a:rPr lang="en-US" sz="5400" u="sng" dirty="0">
                <a:solidFill>
                  <a:schemeClr val="tx2"/>
                </a:solidFill>
              </a:rPr>
              <a:t>Features</a:t>
            </a:r>
            <a:endParaRPr lang="en-IN" sz="5400" u="sng" dirty="0">
              <a:solidFill>
                <a:schemeClr val="tx2"/>
              </a:solidFill>
            </a:endParaRPr>
          </a:p>
        </p:txBody>
      </p:sp>
      <p:sp>
        <p:nvSpPr>
          <p:cNvPr id="3" name="Content Placeholder 2">
            <a:extLst>
              <a:ext uri="{FF2B5EF4-FFF2-40B4-BE49-F238E27FC236}">
                <a16:creationId xmlns:a16="http://schemas.microsoft.com/office/drawing/2014/main" id="{68AAF454-EB44-9778-FB76-16CFDA004101}"/>
              </a:ext>
            </a:extLst>
          </p:cNvPr>
          <p:cNvSpPr>
            <a:spLocks noGrp="1"/>
          </p:cNvSpPr>
          <p:nvPr>
            <p:ph idx="1"/>
          </p:nvPr>
        </p:nvSpPr>
        <p:spPr>
          <a:xfrm>
            <a:off x="188258" y="1460792"/>
            <a:ext cx="11627224" cy="5029656"/>
          </a:xfrm>
        </p:spPr>
        <p:txBody>
          <a:bodyPr>
            <a:normAutofit fontScale="92500"/>
          </a:bodyPr>
          <a:lstStyle/>
          <a:p>
            <a:pPr marL="0" lvl="0" indent="0">
              <a:lnSpc>
                <a:spcPct val="150000"/>
              </a:lnSpc>
              <a:spcAft>
                <a:spcPts val="1000"/>
              </a:spcAft>
              <a:buNone/>
              <a:tabLst>
                <a:tab pos="457200" algn="l"/>
              </a:tabLst>
            </a:pPr>
            <a:r>
              <a:rPr lang="en-US" sz="3300" b="1" u="sng" dirty="0">
                <a:solidFill>
                  <a:schemeClr val="bg2">
                    <a:lumMod val="20000"/>
                    <a:lumOff val="80000"/>
                  </a:schemeClr>
                </a:solidFill>
                <a:effectLst/>
                <a:latin typeface="Bell MT" panose="02020503060305020303" pitchFamily="18" charset="0"/>
                <a:ea typeface="Times New Roman" panose="02020603050405020304" pitchFamily="18" charset="0"/>
                <a:cs typeface="Mangal" panose="02040503050203030202" pitchFamily="18" charset="0"/>
              </a:rPr>
              <a:t>Easy Accessibility:</a:t>
            </a:r>
            <a:endParaRPr lang="en-IN" sz="3300" b="1" dirty="0">
              <a:solidFill>
                <a:schemeClr val="bg2">
                  <a:lumMod val="20000"/>
                  <a:lumOff val="80000"/>
                </a:schemeClr>
              </a:solidFill>
              <a:effectLst/>
              <a:latin typeface="Bell MT" panose="02020503060305020303" pitchFamily="18" charset="0"/>
              <a:ea typeface="Times New Roman" panose="02020603050405020304" pitchFamily="18" charset="0"/>
              <a:cs typeface="Mangal" panose="02040503050203030202" pitchFamily="18" charset="0"/>
            </a:endParaRPr>
          </a:p>
          <a:p>
            <a:pPr marL="457200">
              <a:lnSpc>
                <a:spcPct val="150000"/>
              </a:lnSpc>
              <a:spcAft>
                <a:spcPts val="1000"/>
              </a:spcAft>
            </a:pPr>
            <a:r>
              <a:rPr lang="en-US" sz="3300" dirty="0">
                <a:effectLst/>
                <a:latin typeface="Bell MT" panose="02020503060305020303" pitchFamily="18" charset="0"/>
                <a:ea typeface="Times New Roman" panose="02020603050405020304" pitchFamily="18" charset="0"/>
                <a:cs typeface="Mangal" panose="02040503050203030202" pitchFamily="18" charset="0"/>
              </a:rPr>
              <a:t>Records can be easily accessed and store and other information respectively</a:t>
            </a:r>
            <a:r>
              <a:rPr lang="en-US" sz="2800" dirty="0">
                <a:effectLst/>
                <a:latin typeface="Bell MT" panose="02020503060305020303" pitchFamily="18" charset="0"/>
                <a:ea typeface="Times New Roman" panose="02020603050405020304" pitchFamily="18" charset="0"/>
                <a:cs typeface="Mangal" panose="02040503050203030202" pitchFamily="18" charset="0"/>
              </a:rPr>
              <a:t>.  </a:t>
            </a:r>
            <a:endParaRPr lang="en-IN" sz="2800" dirty="0">
              <a:effectLst/>
              <a:latin typeface="Bell MT" panose="02020503060305020303" pitchFamily="18" charset="0"/>
              <a:ea typeface="Times New Roman" panose="02020603050405020304" pitchFamily="18" charset="0"/>
              <a:cs typeface="Mangal" panose="02040503050203030202" pitchFamily="18" charset="0"/>
            </a:endParaRPr>
          </a:p>
          <a:p>
            <a:pPr indent="0">
              <a:lnSpc>
                <a:spcPct val="150000"/>
              </a:lnSpc>
              <a:spcAft>
                <a:spcPts val="1000"/>
              </a:spcAft>
              <a:buNone/>
            </a:pPr>
            <a:r>
              <a:rPr lang="en-US" sz="3300" b="1" u="sng" dirty="0">
                <a:solidFill>
                  <a:schemeClr val="bg2">
                    <a:lumMod val="20000"/>
                    <a:lumOff val="80000"/>
                  </a:schemeClr>
                </a:solidFill>
                <a:effectLst/>
                <a:latin typeface="Bell MT" panose="02020503060305020303" pitchFamily="18" charset="0"/>
                <a:ea typeface="Times New Roman" panose="02020603050405020304" pitchFamily="18" charset="0"/>
                <a:cs typeface="Mangal" panose="02040503050203030202" pitchFamily="18" charset="0"/>
              </a:rPr>
              <a:t>User Friendly:</a:t>
            </a:r>
            <a:endParaRPr lang="en-IN" sz="3300" b="1" dirty="0">
              <a:solidFill>
                <a:schemeClr val="bg2">
                  <a:lumMod val="20000"/>
                  <a:lumOff val="80000"/>
                </a:schemeClr>
              </a:solidFill>
              <a:effectLst/>
              <a:latin typeface="Bell MT" panose="02020503060305020303" pitchFamily="18" charset="0"/>
              <a:ea typeface="Times New Roman" panose="02020603050405020304" pitchFamily="18" charset="0"/>
              <a:cs typeface="Mangal" panose="02040503050203030202" pitchFamily="18" charset="0"/>
            </a:endParaRPr>
          </a:p>
          <a:p>
            <a:pPr>
              <a:lnSpc>
                <a:spcPct val="150000"/>
              </a:lnSpc>
              <a:spcAft>
                <a:spcPts val="1000"/>
              </a:spcAft>
            </a:pPr>
            <a:r>
              <a:rPr lang="en-US" sz="2800" dirty="0">
                <a:effectLst/>
                <a:latin typeface="Bell MT" panose="02020503060305020303" pitchFamily="18" charset="0"/>
                <a:ea typeface="Times New Roman" panose="02020603050405020304" pitchFamily="18" charset="0"/>
                <a:cs typeface="Mangal" panose="02040503050203030202" pitchFamily="18" charset="0"/>
              </a:rPr>
              <a:t>       </a:t>
            </a:r>
            <a:r>
              <a:rPr lang="en-US" sz="3300" dirty="0">
                <a:effectLst/>
                <a:latin typeface="Bell MT" panose="02020503060305020303" pitchFamily="18" charset="0"/>
                <a:ea typeface="Times New Roman" panose="02020603050405020304" pitchFamily="18" charset="0"/>
                <a:cs typeface="Mangal" panose="02040503050203030202" pitchFamily="18" charset="0"/>
              </a:rPr>
              <a:t>The App will be giving a very user-friendly approach for all user.</a:t>
            </a:r>
            <a:endParaRPr lang="en-IN" sz="3300" dirty="0">
              <a:effectLst/>
              <a:latin typeface="Bell MT" panose="02020503060305020303" pitchFamily="18" charset="0"/>
              <a:ea typeface="Times New Roman" panose="02020603050405020304" pitchFamily="18" charset="0"/>
              <a:cs typeface="Mangal" panose="02040503050203030202" pitchFamily="18" charset="0"/>
            </a:endParaRPr>
          </a:p>
          <a:p>
            <a:pPr marL="0" indent="0" algn="l" fontAlgn="base">
              <a:buNone/>
            </a:pPr>
            <a:endParaRPr lang="en-US" sz="3200" b="0" i="0" dirty="0">
              <a:solidFill>
                <a:srgbClr val="FFFFFF"/>
              </a:solidFill>
              <a:effectLst/>
              <a:latin typeface="urw-din"/>
            </a:endParaRPr>
          </a:p>
          <a:p>
            <a:pPr marL="0" indent="0">
              <a:buNone/>
            </a:pPr>
            <a:endParaRPr lang="en-IN" dirty="0"/>
          </a:p>
        </p:txBody>
      </p:sp>
    </p:spTree>
    <p:extLst>
      <p:ext uri="{BB962C8B-B14F-4D97-AF65-F5344CB8AC3E}">
        <p14:creationId xmlns:p14="http://schemas.microsoft.com/office/powerpoint/2010/main" val="397168585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C3602DB-C963-1FB7-53FC-1DE5D9BF4463}"/>
              </a:ext>
            </a:extLst>
          </p:cNvPr>
          <p:cNvSpPr>
            <a:spLocks noGrp="1"/>
          </p:cNvSpPr>
          <p:nvPr>
            <p:ph idx="1"/>
          </p:nvPr>
        </p:nvSpPr>
        <p:spPr>
          <a:xfrm>
            <a:off x="466165" y="394447"/>
            <a:ext cx="11412069" cy="5934635"/>
          </a:xfrm>
        </p:spPr>
        <p:txBody>
          <a:bodyPr>
            <a:normAutofit fontScale="32500" lnSpcReduction="20000"/>
          </a:bodyPr>
          <a:lstStyle/>
          <a:p>
            <a:pPr marL="0" lvl="0" indent="0">
              <a:lnSpc>
                <a:spcPct val="150000"/>
              </a:lnSpc>
              <a:spcAft>
                <a:spcPts val="1000"/>
              </a:spcAft>
              <a:buNone/>
              <a:tabLst>
                <a:tab pos="457200" algn="l"/>
              </a:tabLst>
            </a:pPr>
            <a:r>
              <a:rPr lang="en-US" sz="9600" u="sng" dirty="0">
                <a:solidFill>
                  <a:schemeClr val="bg2">
                    <a:lumMod val="40000"/>
                    <a:lumOff val="60000"/>
                  </a:schemeClr>
                </a:solidFill>
                <a:effectLst/>
                <a:latin typeface="Bell MT" panose="02020503060305020303" pitchFamily="18" charset="0"/>
                <a:ea typeface="Times New Roman" panose="02020603050405020304" pitchFamily="18" charset="0"/>
                <a:cs typeface="Mangal" panose="02040503050203030202" pitchFamily="18" charset="0"/>
              </a:rPr>
              <a:t>Efficient and reliable:</a:t>
            </a:r>
            <a:endParaRPr lang="en-IN" sz="9600" dirty="0">
              <a:solidFill>
                <a:schemeClr val="bg2">
                  <a:lumMod val="40000"/>
                  <a:lumOff val="60000"/>
                </a:schemeClr>
              </a:solidFill>
              <a:effectLst/>
              <a:latin typeface="Bell MT" panose="02020503060305020303" pitchFamily="18" charset="0"/>
              <a:ea typeface="Times New Roman" panose="02020603050405020304" pitchFamily="18" charset="0"/>
              <a:cs typeface="Mangal" panose="02040503050203030202" pitchFamily="18" charset="0"/>
            </a:endParaRPr>
          </a:p>
          <a:p>
            <a:pPr marL="457200">
              <a:lnSpc>
                <a:spcPct val="150000"/>
              </a:lnSpc>
              <a:spcAft>
                <a:spcPts val="1000"/>
              </a:spcAft>
            </a:pPr>
            <a:r>
              <a:rPr lang="en-US" sz="9600" dirty="0">
                <a:effectLst/>
                <a:latin typeface="Bell MT" panose="02020503060305020303" pitchFamily="18" charset="0"/>
                <a:ea typeface="Times New Roman" panose="02020603050405020304" pitchFamily="18" charset="0"/>
                <a:cs typeface="Mangal" panose="02040503050203030202" pitchFamily="18" charset="0"/>
              </a:rPr>
              <a:t>Maintaining  the all secured and database on the server which will be accessible according the user requirement without any maintenance cost will be a very efficient as compared to storing all the customer data on the spreadsheet or in physically in the record books.</a:t>
            </a:r>
            <a:endParaRPr lang="en-IN" sz="9600" dirty="0">
              <a:effectLst/>
              <a:latin typeface="Bell MT" panose="02020503060305020303" pitchFamily="18" charset="0"/>
              <a:ea typeface="Times New Roman" panose="02020603050405020304" pitchFamily="18" charset="0"/>
              <a:cs typeface="Mangal" panose="02040503050203030202" pitchFamily="18" charset="0"/>
            </a:endParaRPr>
          </a:p>
          <a:p>
            <a:pPr marL="0" lvl="0" indent="0">
              <a:lnSpc>
                <a:spcPct val="150000"/>
              </a:lnSpc>
              <a:spcAft>
                <a:spcPts val="1000"/>
              </a:spcAft>
              <a:buNone/>
              <a:tabLst>
                <a:tab pos="457200" algn="l"/>
              </a:tabLst>
            </a:pPr>
            <a:r>
              <a:rPr lang="en-US" sz="9600" u="sng" dirty="0">
                <a:solidFill>
                  <a:schemeClr val="bg2">
                    <a:lumMod val="40000"/>
                    <a:lumOff val="60000"/>
                  </a:schemeClr>
                </a:solidFill>
                <a:effectLst/>
                <a:latin typeface="Bell MT" panose="02020503060305020303" pitchFamily="18" charset="0"/>
                <a:ea typeface="Times New Roman" panose="02020603050405020304" pitchFamily="18" charset="0"/>
                <a:cs typeface="Mangal" panose="02040503050203030202" pitchFamily="18" charset="0"/>
              </a:rPr>
              <a:t>Easy maintenance:</a:t>
            </a:r>
            <a:endParaRPr lang="en-IN" sz="9600" dirty="0">
              <a:solidFill>
                <a:schemeClr val="bg2">
                  <a:lumMod val="40000"/>
                  <a:lumOff val="60000"/>
                </a:schemeClr>
              </a:solidFill>
              <a:effectLst/>
              <a:latin typeface="Bell MT" panose="02020503060305020303" pitchFamily="18" charset="0"/>
              <a:ea typeface="Times New Roman" panose="02020603050405020304" pitchFamily="18" charset="0"/>
              <a:cs typeface="Mangal" panose="02040503050203030202" pitchFamily="18" charset="0"/>
            </a:endParaRPr>
          </a:p>
          <a:p>
            <a:pPr marL="457200">
              <a:lnSpc>
                <a:spcPct val="150000"/>
              </a:lnSpc>
              <a:spcAft>
                <a:spcPts val="1000"/>
              </a:spcAft>
            </a:pPr>
            <a:r>
              <a:rPr lang="en-US" sz="9600" dirty="0">
                <a:effectLst/>
                <a:latin typeface="Bell MT" panose="02020503060305020303" pitchFamily="18" charset="0"/>
                <a:ea typeface="Times New Roman" panose="02020603050405020304" pitchFamily="18" charset="0"/>
                <a:cs typeface="Mangal" panose="02040503050203030202" pitchFamily="18" charset="0"/>
              </a:rPr>
              <a:t>Task scheduler design as easy way. So maintenance is also easy.</a:t>
            </a:r>
            <a:endParaRPr lang="en-IN" sz="9600" dirty="0">
              <a:effectLst/>
              <a:latin typeface="Bell MT" panose="02020503060305020303" pitchFamily="18" charset="0"/>
              <a:ea typeface="Times New Roman" panose="02020603050405020304" pitchFamily="18" charset="0"/>
              <a:cs typeface="Mangal" panose="02040503050203030202" pitchFamily="18" charset="0"/>
            </a:endParaRPr>
          </a:p>
          <a:p>
            <a:endParaRPr lang="en-IN" dirty="0"/>
          </a:p>
        </p:txBody>
      </p:sp>
    </p:spTree>
    <p:extLst>
      <p:ext uri="{BB962C8B-B14F-4D97-AF65-F5344CB8AC3E}">
        <p14:creationId xmlns:p14="http://schemas.microsoft.com/office/powerpoint/2010/main" val="84078340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3B9672-690D-42DD-11AE-7F0801429DC3}"/>
              </a:ext>
            </a:extLst>
          </p:cNvPr>
          <p:cNvSpPr>
            <a:spLocks noGrp="1"/>
          </p:cNvSpPr>
          <p:nvPr>
            <p:ph type="ctrTitle"/>
          </p:nvPr>
        </p:nvSpPr>
        <p:spPr>
          <a:xfrm>
            <a:off x="1595269" y="83391"/>
            <a:ext cx="9001462" cy="777221"/>
          </a:xfrm>
        </p:spPr>
        <p:txBody>
          <a:bodyPr>
            <a:normAutofit/>
          </a:bodyPr>
          <a:lstStyle/>
          <a:p>
            <a:r>
              <a:rPr lang="en-IN" u="sng" dirty="0">
                <a:solidFill>
                  <a:schemeClr val="bg2">
                    <a:lumMod val="40000"/>
                    <a:lumOff val="60000"/>
                  </a:schemeClr>
                </a:solidFill>
              </a:rPr>
              <a:t>Modules used in app</a:t>
            </a:r>
          </a:p>
        </p:txBody>
      </p:sp>
      <p:sp>
        <p:nvSpPr>
          <p:cNvPr id="5" name="Subtitle 4">
            <a:extLst>
              <a:ext uri="{FF2B5EF4-FFF2-40B4-BE49-F238E27FC236}">
                <a16:creationId xmlns:a16="http://schemas.microsoft.com/office/drawing/2014/main" id="{F8139FE1-80FE-B9D6-6A8E-6B4C42026988}"/>
              </a:ext>
            </a:extLst>
          </p:cNvPr>
          <p:cNvSpPr>
            <a:spLocks noGrp="1"/>
          </p:cNvSpPr>
          <p:nvPr>
            <p:ph type="subTitle" idx="1"/>
          </p:nvPr>
        </p:nvSpPr>
        <p:spPr>
          <a:xfrm>
            <a:off x="394447" y="1102659"/>
            <a:ext cx="11358282" cy="5567082"/>
          </a:xfrm>
        </p:spPr>
        <p:txBody>
          <a:bodyPr>
            <a:normAutofit/>
          </a:bodyPr>
          <a:lstStyle/>
          <a:p>
            <a:r>
              <a:rPr lang="en-IN" sz="3200" b="1" u="sng" dirty="0">
                <a:solidFill>
                  <a:schemeClr val="bg2">
                    <a:lumMod val="40000"/>
                    <a:lumOff val="60000"/>
                  </a:schemeClr>
                </a:solidFill>
              </a:rPr>
              <a:t>User Registration Module </a:t>
            </a:r>
          </a:p>
          <a:p>
            <a:r>
              <a:rPr lang="en-IN" sz="3200" dirty="0"/>
              <a:t>1. </a:t>
            </a:r>
            <a:r>
              <a:rPr lang="en-IN" sz="4000" dirty="0"/>
              <a:t>Create a JavaBeans - User.java</a:t>
            </a:r>
          </a:p>
          <a:p>
            <a:r>
              <a:rPr lang="en-IN" sz="4000" dirty="0"/>
              <a:t>2. Configure JDBC Connection- JDBC Utils.java</a:t>
            </a:r>
          </a:p>
          <a:p>
            <a:r>
              <a:rPr lang="en-IN" sz="4000" dirty="0"/>
              <a:t>3. DAO Layer - UserDao.java</a:t>
            </a:r>
          </a:p>
          <a:p>
            <a:r>
              <a:rPr lang="en-IN" sz="4000" dirty="0"/>
              <a:t>4. Controller Layer - UserController.java</a:t>
            </a:r>
          </a:p>
          <a:p>
            <a:r>
              <a:rPr lang="en-IN" sz="4000" dirty="0"/>
              <a:t>5. View Layer - </a:t>
            </a:r>
            <a:r>
              <a:rPr lang="en-IN" sz="4000" dirty="0" err="1"/>
              <a:t>register.jsp</a:t>
            </a:r>
            <a:endParaRPr lang="en-IN" sz="4000" dirty="0"/>
          </a:p>
          <a:p>
            <a:endParaRPr lang="en-IN" dirty="0"/>
          </a:p>
        </p:txBody>
      </p:sp>
    </p:spTree>
    <p:extLst>
      <p:ext uri="{BB962C8B-B14F-4D97-AF65-F5344CB8AC3E}">
        <p14:creationId xmlns:p14="http://schemas.microsoft.com/office/powerpoint/2010/main" val="213292642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5A3B2F0B-F44D-2AE4-C8C5-7A3F29042C27}"/>
              </a:ext>
            </a:extLst>
          </p:cNvPr>
          <p:cNvSpPr>
            <a:spLocks noGrp="1"/>
          </p:cNvSpPr>
          <p:nvPr>
            <p:ph type="subTitle" idx="1"/>
          </p:nvPr>
        </p:nvSpPr>
        <p:spPr>
          <a:xfrm>
            <a:off x="0" y="439271"/>
            <a:ext cx="12192000" cy="5988423"/>
          </a:xfrm>
        </p:spPr>
        <p:txBody>
          <a:bodyPr>
            <a:normAutofit/>
          </a:bodyPr>
          <a:lstStyle/>
          <a:p>
            <a:r>
              <a:rPr lang="en-IN" sz="4000" b="1" u="sng" dirty="0">
                <a:solidFill>
                  <a:schemeClr val="bg2">
                    <a:lumMod val="40000"/>
                    <a:lumOff val="60000"/>
                  </a:schemeClr>
                </a:solidFill>
              </a:rPr>
              <a:t>Login Module</a:t>
            </a:r>
          </a:p>
          <a:p>
            <a:r>
              <a:rPr lang="en-IN" sz="4000" dirty="0"/>
              <a:t>1. </a:t>
            </a:r>
            <a:r>
              <a:rPr lang="en-IN" sz="4800" dirty="0"/>
              <a:t>Create a JavaBeans - LoginBean.java</a:t>
            </a:r>
          </a:p>
          <a:p>
            <a:r>
              <a:rPr lang="en-IN" sz="4800" dirty="0"/>
              <a:t>2. DAO Layer - LoginDao.java</a:t>
            </a:r>
          </a:p>
          <a:p>
            <a:r>
              <a:rPr lang="en-IN" sz="4800" dirty="0"/>
              <a:t>3. Controller Layer - LoginController.java</a:t>
            </a:r>
          </a:p>
          <a:p>
            <a:r>
              <a:rPr lang="en-IN" sz="4800" dirty="0"/>
              <a:t>4. View Layer - </a:t>
            </a:r>
            <a:r>
              <a:rPr lang="en-IN" sz="4800" dirty="0" err="1"/>
              <a:t>login.jsp</a:t>
            </a:r>
            <a:endParaRPr lang="en-IN" sz="4800" dirty="0"/>
          </a:p>
        </p:txBody>
      </p:sp>
    </p:spTree>
    <p:extLst>
      <p:ext uri="{BB962C8B-B14F-4D97-AF65-F5344CB8AC3E}">
        <p14:creationId xmlns:p14="http://schemas.microsoft.com/office/powerpoint/2010/main" val="391363944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EE567-065F-9B0F-D368-B3358B850773}"/>
              </a:ext>
            </a:extLst>
          </p:cNvPr>
          <p:cNvSpPr>
            <a:spLocks noGrp="1"/>
          </p:cNvSpPr>
          <p:nvPr>
            <p:ph type="title"/>
          </p:nvPr>
        </p:nvSpPr>
        <p:spPr/>
        <p:txBody>
          <a:bodyPr>
            <a:normAutofit fontScale="90000"/>
          </a:bodyPr>
          <a:lstStyle/>
          <a:p>
            <a:r>
              <a:rPr lang="en-IN" sz="5400" u="sng" dirty="0">
                <a:solidFill>
                  <a:schemeClr val="tx2"/>
                </a:solidFill>
              </a:rPr>
              <a:t>Tools and technologies</a:t>
            </a:r>
          </a:p>
        </p:txBody>
      </p:sp>
      <p:sp>
        <p:nvSpPr>
          <p:cNvPr id="3" name="Content Placeholder 2">
            <a:extLst>
              <a:ext uri="{FF2B5EF4-FFF2-40B4-BE49-F238E27FC236}">
                <a16:creationId xmlns:a16="http://schemas.microsoft.com/office/drawing/2014/main" id="{A66C82E7-E9C8-00A3-79E1-6EEF65F6BAED}"/>
              </a:ext>
            </a:extLst>
          </p:cNvPr>
          <p:cNvSpPr>
            <a:spLocks noGrp="1"/>
          </p:cNvSpPr>
          <p:nvPr>
            <p:ph idx="1"/>
          </p:nvPr>
        </p:nvSpPr>
        <p:spPr>
          <a:xfrm>
            <a:off x="913795" y="2339788"/>
            <a:ext cx="10353762" cy="3783106"/>
          </a:xfrm>
        </p:spPr>
        <p:txBody>
          <a:bodyPr>
            <a:normAutofit fontScale="92500" lnSpcReduction="20000"/>
          </a:bodyPr>
          <a:lstStyle/>
          <a:p>
            <a:pPr marL="0" indent="0">
              <a:buNone/>
            </a:pPr>
            <a:r>
              <a:rPr lang="en-US" sz="3600" b="1" dirty="0">
                <a:effectLst/>
                <a:latin typeface="Segoe UI" panose="020B0502040204020203" pitchFamily="34" charset="0"/>
                <a:ea typeface="Times New Roman" panose="02020603050405020304" pitchFamily="18" charset="0"/>
                <a:cs typeface="Mangal" panose="02040503050203030202" pitchFamily="18" charset="0"/>
              </a:rPr>
              <a:t>        </a:t>
            </a:r>
            <a:r>
              <a:rPr lang="en-US" sz="3600" b="1" u="sng" dirty="0">
                <a:solidFill>
                  <a:schemeClr val="tx2"/>
                </a:solidFill>
                <a:effectLst/>
                <a:latin typeface="Arial" panose="020B0604020202020204" pitchFamily="34" charset="0"/>
                <a:ea typeface="Times New Roman" panose="02020603050405020304" pitchFamily="18" charset="0"/>
                <a:cs typeface="Arial" panose="020B0604020202020204" pitchFamily="34" charset="0"/>
              </a:rPr>
              <a:t>Server-side tools and technologies used</a:t>
            </a:r>
          </a:p>
          <a:p>
            <a:pPr marL="0" indent="0">
              <a:buNone/>
            </a:pPr>
            <a:endParaRPr lang="en-US" sz="3600" b="1" u="sng" dirty="0">
              <a:solidFill>
                <a:schemeClr val="tx2"/>
              </a:solidFill>
              <a:effectLst/>
              <a:latin typeface="Arial" panose="020B0604020202020204" pitchFamily="34" charset="0"/>
              <a:ea typeface="Times New Roman" panose="02020603050405020304" pitchFamily="18" charset="0"/>
              <a:cs typeface="Arial" panose="020B0604020202020204" pitchFamily="34" charset="0"/>
            </a:endParaRPr>
          </a:p>
          <a:p>
            <a:pPr>
              <a:buFont typeface="Wingdings" panose="05000000000000000000" pitchFamily="2" charset="2"/>
              <a:buChar char="Ø"/>
            </a:pPr>
            <a:r>
              <a:rPr lang="en-US" sz="3600" dirty="0">
                <a:effectLst/>
                <a:latin typeface="Segoe UI" panose="020B0502040204020203" pitchFamily="34" charset="0"/>
                <a:ea typeface="Times New Roman" panose="02020603050405020304" pitchFamily="18" charset="0"/>
                <a:cs typeface="Mangal" panose="02040503050203030202" pitchFamily="18" charset="0"/>
              </a:rPr>
              <a:t> JDK 1.8 or later</a:t>
            </a:r>
          </a:p>
          <a:p>
            <a:pPr>
              <a:buFont typeface="Wingdings" panose="05000000000000000000" pitchFamily="2" charset="2"/>
              <a:buChar char="Ø"/>
            </a:pPr>
            <a:r>
              <a:rPr lang="en-US" sz="3600" dirty="0">
                <a:effectLst/>
                <a:latin typeface="Segoe UI" panose="020B0502040204020203" pitchFamily="34" charset="0"/>
                <a:ea typeface="Times New Roman" panose="02020603050405020304" pitchFamily="18" charset="0"/>
                <a:cs typeface="Mangal" panose="02040503050203030202" pitchFamily="18" charset="0"/>
              </a:rPr>
              <a:t> Servlet</a:t>
            </a:r>
            <a:endParaRPr lang="en-IN" sz="3600" dirty="0">
              <a:effectLst/>
              <a:latin typeface="Calibri" panose="020F0502020204030204" pitchFamily="34" charset="0"/>
              <a:ea typeface="Times New Roman" panose="02020603050405020304" pitchFamily="18" charset="0"/>
              <a:cs typeface="Mangal" panose="02040503050203030202" pitchFamily="18" charset="0"/>
            </a:endParaRPr>
          </a:p>
          <a:p>
            <a:pPr>
              <a:buFont typeface="Wingdings" panose="05000000000000000000" pitchFamily="2" charset="2"/>
              <a:buChar char="Ø"/>
            </a:pPr>
            <a:r>
              <a:rPr lang="en-IN" sz="3600" dirty="0">
                <a:effectLst/>
                <a:latin typeface="Calibri" panose="020F0502020204030204" pitchFamily="34" charset="0"/>
                <a:ea typeface="Calibri" panose="020F0502020204030204" pitchFamily="34" charset="0"/>
                <a:cs typeface="Mangal" panose="02040503050203030202" pitchFamily="18" charset="0"/>
              </a:rPr>
              <a:t> Tomcat Server</a:t>
            </a:r>
          </a:p>
          <a:p>
            <a:pPr>
              <a:buFont typeface="Wingdings" panose="05000000000000000000" pitchFamily="2" charset="2"/>
              <a:buChar char="Ø"/>
            </a:pPr>
            <a:r>
              <a:rPr lang="en-IN" sz="3600" dirty="0">
                <a:effectLst/>
                <a:latin typeface="Calibri" panose="020F0502020204030204" pitchFamily="34" charset="0"/>
                <a:ea typeface="Calibri" panose="020F0502020204030204" pitchFamily="34" charset="0"/>
                <a:cs typeface="Mangal" panose="02040503050203030202" pitchFamily="18" charset="0"/>
              </a:rPr>
              <a:t> My SQL Database</a:t>
            </a:r>
          </a:p>
          <a:p>
            <a:pPr marL="0" indent="0">
              <a:buNone/>
            </a:pPr>
            <a:endParaRPr lang="en-IN" sz="24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425468107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82B3FFC-4FCF-603E-E86E-870623759C0F}"/>
              </a:ext>
            </a:extLst>
          </p:cNvPr>
          <p:cNvSpPr>
            <a:spLocks noGrp="1"/>
          </p:cNvSpPr>
          <p:nvPr>
            <p:ph type="title"/>
          </p:nvPr>
        </p:nvSpPr>
        <p:spPr/>
        <p:txBody>
          <a:bodyPr>
            <a:normAutofit/>
          </a:bodyPr>
          <a:lstStyle/>
          <a:p>
            <a:r>
              <a:rPr lang="en-US" sz="3200" b="1" u="sng" dirty="0">
                <a:solidFill>
                  <a:schemeClr val="tx2"/>
                </a:solidFill>
                <a:effectLst/>
                <a:latin typeface="Arial" panose="020B0604020202020204" pitchFamily="34" charset="0"/>
                <a:ea typeface="Times New Roman" panose="02020603050405020304" pitchFamily="18" charset="0"/>
                <a:cs typeface="Arial" panose="020B0604020202020204" pitchFamily="34" charset="0"/>
              </a:rPr>
              <a:t>Client-side tools and technologies </a:t>
            </a:r>
            <a:r>
              <a:rPr lang="en-US" sz="2800" b="1" u="sng" dirty="0">
                <a:solidFill>
                  <a:schemeClr val="tx2"/>
                </a:solidFill>
                <a:effectLst/>
                <a:latin typeface="Arial" panose="020B0604020202020204" pitchFamily="34" charset="0"/>
                <a:ea typeface="Times New Roman" panose="02020603050405020304" pitchFamily="18" charset="0"/>
                <a:cs typeface="Arial" panose="020B0604020202020204" pitchFamily="34" charset="0"/>
              </a:rPr>
              <a:t>used</a:t>
            </a:r>
            <a:endParaRPr lang="en-IN" sz="3200" dirty="0"/>
          </a:p>
        </p:txBody>
      </p:sp>
      <p:sp>
        <p:nvSpPr>
          <p:cNvPr id="5" name="Content Placeholder 4">
            <a:extLst>
              <a:ext uri="{FF2B5EF4-FFF2-40B4-BE49-F238E27FC236}">
                <a16:creationId xmlns:a16="http://schemas.microsoft.com/office/drawing/2014/main" id="{19B190C9-A060-B4EE-0416-D3113358AABA}"/>
              </a:ext>
            </a:extLst>
          </p:cNvPr>
          <p:cNvSpPr>
            <a:spLocks noGrp="1"/>
          </p:cNvSpPr>
          <p:nvPr>
            <p:ph idx="1"/>
          </p:nvPr>
        </p:nvSpPr>
        <p:spPr>
          <a:xfrm>
            <a:off x="913795" y="2553264"/>
            <a:ext cx="10353762" cy="3695136"/>
          </a:xfrm>
        </p:spPr>
        <p:txBody>
          <a:bodyPr/>
          <a:lstStyle/>
          <a:p>
            <a:pPr>
              <a:buFont typeface="Wingdings" panose="05000000000000000000" pitchFamily="2" charset="2"/>
              <a:buChar char="Ø"/>
            </a:pPr>
            <a:r>
              <a:rPr lang="en-US" sz="3600" dirty="0"/>
              <a:t> HTML/CSS/JavaScript</a:t>
            </a:r>
          </a:p>
          <a:p>
            <a:pPr>
              <a:buFont typeface="Wingdings" panose="05000000000000000000" pitchFamily="2" charset="2"/>
              <a:buChar char="Ø"/>
            </a:pPr>
            <a:r>
              <a:rPr lang="en-US" sz="3600" dirty="0"/>
              <a:t> Eclipse IDE</a:t>
            </a:r>
          </a:p>
          <a:p>
            <a:pPr>
              <a:buFont typeface="Wingdings" panose="05000000000000000000" pitchFamily="2" charset="2"/>
              <a:buChar char="Ø"/>
            </a:pPr>
            <a:r>
              <a:rPr lang="en-US" sz="3600" dirty="0"/>
              <a:t> Bootstrap</a:t>
            </a:r>
          </a:p>
          <a:p>
            <a:pPr>
              <a:buFont typeface="Wingdings" panose="05000000000000000000" pitchFamily="2" charset="2"/>
              <a:buChar char="Ø"/>
            </a:pPr>
            <a:r>
              <a:rPr lang="en-US" sz="3600" dirty="0"/>
              <a:t> JSP( Java server Page)</a:t>
            </a:r>
          </a:p>
          <a:p>
            <a:pPr marL="0" indent="0">
              <a:buNone/>
            </a:pPr>
            <a:endParaRPr lang="en-IN" dirty="0"/>
          </a:p>
        </p:txBody>
      </p:sp>
    </p:spTree>
    <p:extLst>
      <p:ext uri="{BB962C8B-B14F-4D97-AF65-F5344CB8AC3E}">
        <p14:creationId xmlns:p14="http://schemas.microsoft.com/office/powerpoint/2010/main" val="291401424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919</TotalTime>
  <Words>830</Words>
  <Application>Microsoft Office PowerPoint</Application>
  <PresentationFormat>Widescreen</PresentationFormat>
  <Paragraphs>110</Paragraphs>
  <Slides>23</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23</vt:i4>
      </vt:variant>
    </vt:vector>
  </HeadingPairs>
  <TitlesOfParts>
    <vt:vector size="34" baseType="lpstr">
      <vt:lpstr>Arial</vt:lpstr>
      <vt:lpstr>Bell MT</vt:lpstr>
      <vt:lpstr>Bookman Old Style</vt:lpstr>
      <vt:lpstr>Calibri</vt:lpstr>
      <vt:lpstr>Droid Sans</vt:lpstr>
      <vt:lpstr>Rockwell</vt:lpstr>
      <vt:lpstr>Segoe UI</vt:lpstr>
      <vt:lpstr>Times New Roman</vt:lpstr>
      <vt:lpstr>urw-din</vt:lpstr>
      <vt:lpstr>Wingdings</vt:lpstr>
      <vt:lpstr>Damask</vt:lpstr>
      <vt:lpstr>Department of computer Application  University Institute of Technology  Rajiv Gandhi Proudyogiki  VishwaVidyalaya</vt:lpstr>
      <vt:lpstr>Index</vt:lpstr>
      <vt:lpstr>Introduction</vt:lpstr>
      <vt:lpstr>Features</vt:lpstr>
      <vt:lpstr>PowerPoint Presentation</vt:lpstr>
      <vt:lpstr>Modules used in app</vt:lpstr>
      <vt:lpstr>PowerPoint Presentation</vt:lpstr>
      <vt:lpstr>Tools and technologies</vt:lpstr>
      <vt:lpstr>Client-side tools and technologies used</vt:lpstr>
      <vt:lpstr>Hardware Requirements</vt:lpstr>
      <vt:lpstr>Use case diagram</vt:lpstr>
      <vt:lpstr>PowerPoint Presentation</vt:lpstr>
      <vt:lpstr>Output screens</vt:lpstr>
      <vt:lpstr>Registration page</vt:lpstr>
      <vt:lpstr>Login page</vt:lpstr>
      <vt:lpstr>Add Tasks</vt:lpstr>
      <vt:lpstr>PowerPoint Presentation</vt:lpstr>
      <vt:lpstr>Final view</vt:lpstr>
      <vt:lpstr>Pros &amp; cons  of  task scheduler app</vt:lpstr>
      <vt:lpstr>Pros </vt:lpstr>
      <vt:lpstr>cons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Task Scheduler  app</dc:title>
  <dc:creator>shwetasoni811@outlook.com</dc:creator>
  <cp:lastModifiedBy>shwetasoni811@outlook.com</cp:lastModifiedBy>
  <cp:revision>25</cp:revision>
  <dcterms:created xsi:type="dcterms:W3CDTF">2022-10-08T10:13:18Z</dcterms:created>
  <dcterms:modified xsi:type="dcterms:W3CDTF">2022-12-11T18:28:47Z</dcterms:modified>
</cp:coreProperties>
</file>