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8" r:id="rId4"/>
  </p:sldMasterIdLst>
  <p:notesMasterIdLst>
    <p:notesMasterId r:id="rId15"/>
  </p:notesMasterIdLst>
  <p:sldIdLst>
    <p:sldId id="256" r:id="rId5"/>
    <p:sldId id="263" r:id="rId6"/>
    <p:sldId id="283" r:id="rId7"/>
    <p:sldId id="260" r:id="rId8"/>
    <p:sldId id="271" r:id="rId9"/>
    <p:sldId id="270" r:id="rId10"/>
    <p:sldId id="284" r:id="rId11"/>
    <p:sldId id="272" r:id="rId12"/>
    <p:sldId id="285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57" autoAdjust="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07771-3FAA-4D43-A059-9A7D838C2880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68C18-1BF1-F447-95ED-60EAAE354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23-Jun-22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23-Jun-22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23-Jun-22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noProof="0" smtClean="0"/>
              <a:t>23-Jun-22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noProof="0" smtClean="0"/>
              <a:t>23-Jun-22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noProof="0" smtClean="0"/>
              <a:t>23-Jun-22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noProof="0" smtClean="0"/>
              <a:t>23-Jun-22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noProof="0" smtClean="0"/>
              <a:t>23-Jun-22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noProof="0" smtClean="0"/>
              <a:t>23-Jun-22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Bullets in a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9B67-2563-3544-8019-B2D766585AE6}" type="datetime1">
              <a:rPr lang="en-US" noProof="0" smtClean="0"/>
              <a:t>23-Jun-22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23-Jun-22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 / Icon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noProof="0" smtClean="0"/>
              <a:t>23-Jun-22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noProof="0" smtClean="0"/>
              <a:t>23-Jun-22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29964A5-3468-3F49-AD7A-0CF5EB762F89}" type="datetime1">
              <a:rPr lang="en-US" noProof="0" smtClean="0"/>
              <a:t>23-Jun-22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90851AE-F437-A04B-ADE2-D5E346F2089C}" type="datetime1">
              <a:rPr lang="en-US" noProof="0" smtClean="0"/>
              <a:t>23-Jun-22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3D2E340-0663-474B-992C-9192B5C45E57}" type="slidenum">
              <a:rPr lang="en-US" noProof="0" smtClean="0"/>
              <a:t>‹#›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thelastamericanvagabond.com/top-news/ethereum-next-big-thing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648" y="770304"/>
            <a:ext cx="7309461" cy="5520042"/>
          </a:xfrm>
        </p:spPr>
        <p:txBody>
          <a:bodyPr anchor="ctr">
            <a:normAutofit/>
          </a:bodyPr>
          <a:lstStyle/>
          <a:p>
            <a:r>
              <a:rPr lang="en-US" sz="5400" dirty="0"/>
              <a:t>Blockchain </a:t>
            </a:r>
            <a:br>
              <a:rPr lang="en-US" sz="5400" dirty="0"/>
            </a:br>
            <a:r>
              <a:rPr lang="en-US" sz="5400" dirty="0"/>
              <a:t>Wallet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7148" y="3346636"/>
            <a:ext cx="5840691" cy="2174600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By- Omee Verma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Enrollment No: 0101CA201021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Branch: MCA</a:t>
            </a:r>
          </a:p>
        </p:txBody>
      </p:sp>
      <p:grpSp>
        <p:nvGrpSpPr>
          <p:cNvPr id="29" name="Group 28" descr="Mouse Cursor Icon">
            <a:extLst>
              <a:ext uri="{FF2B5EF4-FFF2-40B4-BE49-F238E27FC236}">
                <a16:creationId xmlns:a16="http://schemas.microsoft.com/office/drawing/2014/main" id="{3DD156A9-64E5-4CA9-BD1D-B4A21B5EF043}"/>
              </a:ext>
            </a:extLst>
          </p:cNvPr>
          <p:cNvGrpSpPr/>
          <p:nvPr/>
        </p:nvGrpSpPr>
        <p:grpSpPr>
          <a:xfrm>
            <a:off x="11581959" y="6292255"/>
            <a:ext cx="436754" cy="434068"/>
            <a:chOff x="5540351" y="4504508"/>
            <a:chExt cx="254048" cy="25404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5837F34-D3D0-48F4-AF88-F236C6E08B30}"/>
                </a:ext>
              </a:extLst>
            </p:cNvPr>
            <p:cNvSpPr/>
            <p:nvPr/>
          </p:nvSpPr>
          <p:spPr>
            <a:xfrm>
              <a:off x="5540351" y="4504508"/>
              <a:ext cx="254048" cy="2540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Mouse cursor icon">
              <a:extLst>
                <a:ext uri="{FF2B5EF4-FFF2-40B4-BE49-F238E27FC236}">
                  <a16:creationId xmlns:a16="http://schemas.microsoft.com/office/drawing/2014/main" id="{06111BFD-1833-4025-A4FE-FF2BD4190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93129" y="4557286"/>
              <a:ext cx="148493" cy="148493"/>
            </a:xfrm>
            <a:prstGeom prst="rect">
              <a:avLst/>
            </a:prstGeom>
          </p:spPr>
        </p:pic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4F3669E-563E-487F-A150-565536F71D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2156" r="22156"/>
          <a:stretch/>
        </p:blipFill>
        <p:spPr>
          <a:xfrm>
            <a:off x="5775630" y="971684"/>
            <a:ext cx="2709464" cy="2736851"/>
          </a:xfrm>
        </p:spPr>
      </p:pic>
      <p:sp>
        <p:nvSpPr>
          <p:cNvPr id="4" name="AutoShape 2" descr="Download Ethereum Logo in SVG Vector or PNG File Format - Logo.wine">
            <a:extLst>
              <a:ext uri="{FF2B5EF4-FFF2-40B4-BE49-F238E27FC236}">
                <a16:creationId xmlns:a16="http://schemas.microsoft.com/office/drawing/2014/main" id="{49932320-6D90-4D4A-8B18-DB0D8A6B59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85094" y="30718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ownload Ethereum Logo in SVG Vector or PNG File Format - Logo.wine">
            <a:extLst>
              <a:ext uri="{FF2B5EF4-FFF2-40B4-BE49-F238E27FC236}">
                <a16:creationId xmlns:a16="http://schemas.microsoft.com/office/drawing/2014/main" id="{E3860018-3DF8-44CD-8088-EF93F70B87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770304"/>
            <a:ext cx="2811096" cy="281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159" y="2147846"/>
            <a:ext cx="7230978" cy="4952492"/>
          </a:xfrm>
        </p:spPr>
        <p:txBody>
          <a:bodyPr>
            <a:normAutofit/>
          </a:bodyPr>
          <a:lstStyle/>
          <a:p>
            <a:r>
              <a:rPr lang="en-US" sz="8800" dirty="0"/>
              <a:t>Thank You</a:t>
            </a:r>
            <a:r>
              <a:rPr lang="en-US" sz="8800" dirty="0">
                <a:sym typeface="Wingdings" panose="05000000000000000000" pitchFamily="2" charset="2"/>
              </a:rPr>
              <a:t></a:t>
            </a:r>
            <a:endParaRPr lang="en-US" sz="8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30775-E195-4C4C-93B0-0261753A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7094" y="4844026"/>
            <a:ext cx="4690689" cy="94612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grpSp>
        <p:nvGrpSpPr>
          <p:cNvPr id="10" name="Group 9" descr="Mouse Cursor Icon">
            <a:extLst>
              <a:ext uri="{FF2B5EF4-FFF2-40B4-BE49-F238E27FC236}">
                <a16:creationId xmlns:a16="http://schemas.microsoft.com/office/drawing/2014/main" id="{62C74DC9-6862-430A-B7AE-13BBEAACAC8F}"/>
              </a:ext>
            </a:extLst>
          </p:cNvPr>
          <p:cNvGrpSpPr/>
          <p:nvPr/>
        </p:nvGrpSpPr>
        <p:grpSpPr>
          <a:xfrm>
            <a:off x="11607690" y="6364339"/>
            <a:ext cx="436754" cy="434068"/>
            <a:chOff x="5540351" y="4504508"/>
            <a:chExt cx="254048" cy="25404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C022BAC-283C-4E81-AC32-C6DAEB8C5DD6}"/>
                </a:ext>
              </a:extLst>
            </p:cNvPr>
            <p:cNvSpPr/>
            <p:nvPr/>
          </p:nvSpPr>
          <p:spPr>
            <a:xfrm>
              <a:off x="5540351" y="4504508"/>
              <a:ext cx="254048" cy="2540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Mouse cursor icon">
              <a:extLst>
                <a:ext uri="{FF2B5EF4-FFF2-40B4-BE49-F238E27FC236}">
                  <a16:creationId xmlns:a16="http://schemas.microsoft.com/office/drawing/2014/main" id="{D1A0DD9A-950A-4487-B79D-AC7FC096E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93129" y="4557286"/>
              <a:ext cx="148493" cy="148493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2</a:t>
            </a:fld>
            <a:endParaRPr lang="en-US" dirty="0"/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A3B4B242-C83D-49A4-B38E-077AF71E2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595" y="7456"/>
            <a:ext cx="7918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0" name="Group 9" descr="Mouse Cursor Icon">
            <a:extLst>
              <a:ext uri="{FF2B5EF4-FFF2-40B4-BE49-F238E27FC236}">
                <a16:creationId xmlns:a16="http://schemas.microsoft.com/office/drawing/2014/main" id="{62C74DC9-6862-430A-B7AE-13BBEAACAC8F}"/>
              </a:ext>
            </a:extLst>
          </p:cNvPr>
          <p:cNvGrpSpPr/>
          <p:nvPr/>
        </p:nvGrpSpPr>
        <p:grpSpPr>
          <a:xfrm>
            <a:off x="11607690" y="6364339"/>
            <a:ext cx="436754" cy="434068"/>
            <a:chOff x="5540351" y="4504508"/>
            <a:chExt cx="254048" cy="25404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C022BAC-283C-4E81-AC32-C6DAEB8C5DD6}"/>
                </a:ext>
              </a:extLst>
            </p:cNvPr>
            <p:cNvSpPr/>
            <p:nvPr/>
          </p:nvSpPr>
          <p:spPr>
            <a:xfrm>
              <a:off x="5540351" y="4504508"/>
              <a:ext cx="254048" cy="2540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Mouse cursor icon">
              <a:extLst>
                <a:ext uri="{FF2B5EF4-FFF2-40B4-BE49-F238E27FC236}">
                  <a16:creationId xmlns:a16="http://schemas.microsoft.com/office/drawing/2014/main" id="{D1A0DD9A-950A-4487-B79D-AC7FC096E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93129" y="4557286"/>
              <a:ext cx="148493" cy="14849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0799" y="4839869"/>
            <a:ext cx="4690689" cy="950285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D34457A-7B87-401A-89D3-749C5171E010}"/>
              </a:ext>
            </a:extLst>
          </p:cNvPr>
          <p:cNvSpPr txBox="1">
            <a:spLocks/>
          </p:cNvSpPr>
          <p:nvPr/>
        </p:nvSpPr>
        <p:spPr>
          <a:xfrm>
            <a:off x="4883734" y="1663667"/>
            <a:ext cx="7635478" cy="39439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arenR"/>
            </a:pP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Brief Introduction to Blockchain</a:t>
            </a:r>
          </a:p>
          <a:p>
            <a:pPr marL="514350" indent="-514350" algn="l">
              <a:buAutoNum type="arabicParenR"/>
            </a:pP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Objectives &amp; Benefits of Blockchains</a:t>
            </a:r>
          </a:p>
          <a:p>
            <a:pPr marL="514350" indent="-514350" algn="l">
              <a:buAutoNum type="arabicParenR"/>
            </a:pP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Workflow</a:t>
            </a:r>
          </a:p>
          <a:p>
            <a:pPr marL="514350" indent="-514350" algn="l">
              <a:buAutoNum type="arabicParenR"/>
            </a:pP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Software Components</a:t>
            </a:r>
          </a:p>
          <a:p>
            <a:pPr marL="514350" indent="-514350" algn="l">
              <a:buAutoNum type="arabicParenR"/>
            </a:pP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Future Scope</a:t>
            </a:r>
          </a:p>
          <a:p>
            <a:pPr marL="514350" indent="-514350" algn="l">
              <a:buAutoNum type="arabicParenR"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 algn="l">
              <a:buAutoNum type="arabicParenR"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8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0631" y="559678"/>
            <a:ext cx="4836538" cy="495249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Brief Introduction to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5E12-8254-4FAB-AF03-3FA92E2DC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6756" y="1202844"/>
            <a:ext cx="7010400" cy="5655156"/>
          </a:xfrm>
        </p:spPr>
        <p:txBody>
          <a:bodyPr>
            <a:normAutofit/>
          </a:bodyPr>
          <a:lstStyle/>
          <a:p>
            <a:r>
              <a:rPr lang="en-US" dirty="0"/>
              <a:t>A Blockchain is a distributed database that is shared among the nodes of a computer network. As a database, a blockchain stores information electronically in digital format. Blockchains are best known for their crucial role in cryptocurrency systems, such as Bitcoin.</a:t>
            </a:r>
            <a:endParaRPr lang="en-US" b="1" dirty="0"/>
          </a:p>
          <a:p>
            <a:r>
              <a:rPr lang="en-US" dirty="0"/>
              <a:t>A Cryptocurrency is a digital or virtual currency that is secured by cryptography, which makes it nearly impossible to counterfeit or double-spend. Many cryptocurrencies are decentralized networks based on blockchain technology—a distributed ledger enforced by a disparate network of computers.</a:t>
            </a:r>
          </a:p>
        </p:txBody>
      </p:sp>
      <p:grpSp>
        <p:nvGrpSpPr>
          <p:cNvPr id="7" name="Group 6" descr="Mouse Cursor Icon">
            <a:extLst>
              <a:ext uri="{FF2B5EF4-FFF2-40B4-BE49-F238E27FC236}">
                <a16:creationId xmlns:a16="http://schemas.microsoft.com/office/drawing/2014/main" id="{643E3450-B92D-4704-A017-74EA9B0F2E75}"/>
              </a:ext>
            </a:extLst>
          </p:cNvPr>
          <p:cNvGrpSpPr/>
          <p:nvPr/>
        </p:nvGrpSpPr>
        <p:grpSpPr>
          <a:xfrm>
            <a:off x="11640351" y="6224222"/>
            <a:ext cx="436754" cy="434068"/>
            <a:chOff x="5540351" y="4504508"/>
            <a:chExt cx="254048" cy="25404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9F3F1F-6FF1-4907-A469-28B65C79B6AC}"/>
                </a:ext>
              </a:extLst>
            </p:cNvPr>
            <p:cNvSpPr/>
            <p:nvPr/>
          </p:nvSpPr>
          <p:spPr>
            <a:xfrm>
              <a:off x="5540351" y="4504508"/>
              <a:ext cx="254048" cy="2540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Mouse cursor icon">
              <a:extLst>
                <a:ext uri="{FF2B5EF4-FFF2-40B4-BE49-F238E27FC236}">
                  <a16:creationId xmlns:a16="http://schemas.microsoft.com/office/drawing/2014/main" id="{36C1DCFE-C1BD-476B-84D7-4F971B2B6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93129" y="4557286"/>
              <a:ext cx="148493" cy="148493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82D6-6FE9-264F-8985-EBC9641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7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68532"/>
            <a:ext cx="4807942" cy="222162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CFE651B-97CC-425F-A5D3-94E8936B2601}"/>
              </a:ext>
            </a:extLst>
          </p:cNvPr>
          <p:cNvSpPr txBox="1">
            <a:spLocks/>
          </p:cNvSpPr>
          <p:nvPr/>
        </p:nvSpPr>
        <p:spPr>
          <a:xfrm>
            <a:off x="9149050" y="430307"/>
            <a:ext cx="2973425" cy="847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AC3EF13-24D1-4133-AF38-701BD5AD9BA3}"/>
              </a:ext>
            </a:extLst>
          </p:cNvPr>
          <p:cNvSpPr txBox="1">
            <a:spLocks/>
          </p:cNvSpPr>
          <p:nvPr/>
        </p:nvSpPr>
        <p:spPr>
          <a:xfrm>
            <a:off x="9189674" y="2640199"/>
            <a:ext cx="2973425" cy="11683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dirty="0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86F786D6-EBBC-47CA-85ED-EED5C0AD1540}"/>
              </a:ext>
            </a:extLst>
          </p:cNvPr>
          <p:cNvSpPr txBox="1">
            <a:spLocks/>
          </p:cNvSpPr>
          <p:nvPr/>
        </p:nvSpPr>
        <p:spPr>
          <a:xfrm>
            <a:off x="7349909" y="4855111"/>
            <a:ext cx="2973425" cy="11417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dirty="0"/>
          </a:p>
        </p:txBody>
      </p:sp>
      <p:pic>
        <p:nvPicPr>
          <p:cNvPr id="22" name="image10.png">
            <a:extLst>
              <a:ext uri="{FF2B5EF4-FFF2-40B4-BE49-F238E27FC236}">
                <a16:creationId xmlns:a16="http://schemas.microsoft.com/office/drawing/2014/main" id="{3ED97F6A-A1E7-6049-32DA-18EE079ECE3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888624" y="0"/>
            <a:ext cx="7314533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0627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6106" y="3545973"/>
            <a:ext cx="5064616" cy="222162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Objectives &amp; Benefits of Blockchain</a:t>
            </a:r>
          </a:p>
        </p:txBody>
      </p:sp>
      <p:sp>
        <p:nvSpPr>
          <p:cNvPr id="114" name="Content Placeholder 18">
            <a:extLst>
              <a:ext uri="{FF2B5EF4-FFF2-40B4-BE49-F238E27FC236}">
                <a16:creationId xmlns:a16="http://schemas.microsoft.com/office/drawing/2014/main" id="{AC3230B1-3A77-43E4-85D3-9F975845368B}"/>
              </a:ext>
            </a:extLst>
          </p:cNvPr>
          <p:cNvSpPr txBox="1">
            <a:spLocks/>
          </p:cNvSpPr>
          <p:nvPr/>
        </p:nvSpPr>
        <p:spPr>
          <a:xfrm>
            <a:off x="4891354" y="2355248"/>
            <a:ext cx="7300646" cy="4502752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vert="horz" lIns="0" tIns="133200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E2157CC-7E5C-4AD6-A517-38D9F456973A}"/>
              </a:ext>
            </a:extLst>
          </p:cNvPr>
          <p:cNvSpPr txBox="1">
            <a:spLocks/>
          </p:cNvSpPr>
          <p:nvPr/>
        </p:nvSpPr>
        <p:spPr>
          <a:xfrm>
            <a:off x="4282252" y="-20406"/>
            <a:ext cx="5064616" cy="22216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44F6BF0-F4DB-4495-BC69-F24153365364}"/>
              </a:ext>
            </a:extLst>
          </p:cNvPr>
          <p:cNvSpPr txBox="1">
            <a:spLocks/>
          </p:cNvSpPr>
          <p:nvPr/>
        </p:nvSpPr>
        <p:spPr>
          <a:xfrm>
            <a:off x="5054977" y="481789"/>
            <a:ext cx="6844530" cy="15402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goal of blockchain is to allow digital information to be recorded and distributed, but not edited.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13470012-AB6A-4A39-AC51-D3FEAC59BE25}"/>
              </a:ext>
            </a:extLst>
          </p:cNvPr>
          <p:cNvSpPr txBox="1">
            <a:spLocks/>
          </p:cNvSpPr>
          <p:nvPr/>
        </p:nvSpPr>
        <p:spPr>
          <a:xfrm>
            <a:off x="5047222" y="2759423"/>
            <a:ext cx="6844530" cy="5053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arenR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Accuracy of the Chain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2CF138F-C9BE-4B2B-8068-A47BD0FCE697}"/>
              </a:ext>
            </a:extLst>
          </p:cNvPr>
          <p:cNvSpPr txBox="1">
            <a:spLocks/>
          </p:cNvSpPr>
          <p:nvPr/>
        </p:nvSpPr>
        <p:spPr>
          <a:xfrm>
            <a:off x="5035733" y="3470364"/>
            <a:ext cx="6844530" cy="9606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 Cost Reductions</a:t>
            </a:r>
          </a:p>
          <a:p>
            <a:pPr algn="l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6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6757D38-B585-41DE-9F73-126581ED03D5}"/>
              </a:ext>
            </a:extLst>
          </p:cNvPr>
          <p:cNvSpPr txBox="1">
            <a:spLocks/>
          </p:cNvSpPr>
          <p:nvPr/>
        </p:nvSpPr>
        <p:spPr>
          <a:xfrm>
            <a:off x="4932065" y="4283833"/>
            <a:ext cx="6844530" cy="9606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 Private &amp; Secure Transaction</a:t>
            </a:r>
          </a:p>
          <a:p>
            <a:pPr algn="l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7BBA92D8-C307-4BF9-98DB-BB5A274AB662}"/>
              </a:ext>
            </a:extLst>
          </p:cNvPr>
          <p:cNvSpPr txBox="1">
            <a:spLocks/>
          </p:cNvSpPr>
          <p:nvPr/>
        </p:nvSpPr>
        <p:spPr>
          <a:xfrm>
            <a:off x="4891353" y="5232482"/>
            <a:ext cx="6844530" cy="12342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74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6106" y="3545973"/>
            <a:ext cx="5064616" cy="222162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Objectives &amp; Benefits of Blockchain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7</a:t>
            </a:fld>
            <a:endParaRPr lang="en-US" dirty="0"/>
          </a:p>
        </p:txBody>
      </p:sp>
      <p:sp>
        <p:nvSpPr>
          <p:cNvPr id="107" name="Text Placeholder 20">
            <a:extLst>
              <a:ext uri="{FF2B5EF4-FFF2-40B4-BE49-F238E27FC236}">
                <a16:creationId xmlns:a16="http://schemas.microsoft.com/office/drawing/2014/main" id="{26E1FE86-6ED8-42BA-8895-C7C93B357CBD}"/>
              </a:ext>
            </a:extLst>
          </p:cNvPr>
          <p:cNvSpPr txBox="1">
            <a:spLocks/>
          </p:cNvSpPr>
          <p:nvPr/>
        </p:nvSpPr>
        <p:spPr>
          <a:xfrm>
            <a:off x="4894729" y="699247"/>
            <a:ext cx="7297269" cy="4625788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vert="horz" lIns="0" tIns="133200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1) Enhanced </a:t>
            </a:r>
            <a:r>
              <a:rPr lang="en-US" b="1" dirty="0">
                <a:solidFill>
                  <a:srgbClr val="161616"/>
                </a:solidFill>
                <a:latin typeface="IBM Plex Sans" panose="020B0503050203000203" pitchFamily="34" charset="0"/>
              </a:rPr>
              <a:t>S</a:t>
            </a:r>
            <a:r>
              <a:rPr lang="en-US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ecurity:</a:t>
            </a:r>
            <a:r>
              <a:rPr lang="en-U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Your data is sensitive and crucial, and blockchain can   significantly change how your critical information is viewed.</a:t>
            </a:r>
          </a:p>
          <a:p>
            <a:pPr algn="l"/>
            <a:r>
              <a:rPr lang="en-US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2) Greater Transparency: </a:t>
            </a:r>
            <a:r>
              <a:rPr lang="en-U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Without blockchain, each organization has to keep a  separate database. Because blockchain uses a distributed ledger, transactions    and data are recorded identically in multiple locations.</a:t>
            </a:r>
          </a:p>
          <a:p>
            <a:pPr algn="l"/>
            <a:r>
              <a:rPr lang="en-US" b="1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3) Increased efficiency and speed: </a:t>
            </a:r>
            <a:r>
              <a:rPr lang="en-U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Traditional paper-heavy processes are time-consuming, prone to human error, and often requires third-party mediation. By streamlining these processes with blockchain, transactions can be completed faster and more efficiently.</a:t>
            </a:r>
            <a:endParaRPr lang="en-US" b="1" i="0" dirty="0">
              <a:solidFill>
                <a:srgbClr val="161616"/>
              </a:solidFill>
              <a:effectLst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82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85970"/>
            <a:ext cx="4807942" cy="222162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Software Components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995F55A-FA90-4D64-91FE-280B5FA288D1}"/>
              </a:ext>
            </a:extLst>
          </p:cNvPr>
          <p:cNvSpPr txBox="1">
            <a:spLocks/>
          </p:cNvSpPr>
          <p:nvPr/>
        </p:nvSpPr>
        <p:spPr>
          <a:xfrm>
            <a:off x="4999096" y="268941"/>
            <a:ext cx="7433536" cy="47522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arenR"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algn="l">
              <a:buAutoNum type="arabicParenR"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algn="l">
              <a:buAutoNum type="arabicParenR"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 algn="l">
              <a:buFontTx/>
              <a:buAutoNum type="arabicParenR"/>
            </a:pP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Metamask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514350" indent="-514350" algn="l">
              <a:buAutoNum type="arabicParenR"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Remix Ethereum</a:t>
            </a:r>
          </a:p>
          <a:p>
            <a:pPr marL="514350" indent="-514350" algn="l">
              <a:buAutoNum type="arabicParenR"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Andersbrownworth Blockchain</a:t>
            </a:r>
          </a:p>
          <a:p>
            <a:pPr marL="514350" indent="-514350" algn="l">
              <a:buAutoNum type="arabicParenR"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 Studio Code</a:t>
            </a:r>
          </a:p>
          <a:p>
            <a:pPr marL="514350" indent="-514350" algn="l">
              <a:buAutoNum type="arabicParenR"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Solidity 0.6.0</a:t>
            </a:r>
          </a:p>
        </p:txBody>
      </p:sp>
    </p:spTree>
    <p:extLst>
      <p:ext uri="{BB962C8B-B14F-4D97-AF65-F5344CB8AC3E}">
        <p14:creationId xmlns:p14="http://schemas.microsoft.com/office/powerpoint/2010/main" val="50611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85970"/>
            <a:ext cx="4807942" cy="222162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Future </a:t>
            </a:r>
            <a:br>
              <a:rPr lang="en-US" sz="4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Scope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761CE6-695A-0941-954E-A6BD7E16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995F55A-FA90-4D64-91FE-280B5FA288D1}"/>
              </a:ext>
            </a:extLst>
          </p:cNvPr>
          <p:cNvSpPr txBox="1">
            <a:spLocks/>
          </p:cNvSpPr>
          <p:nvPr/>
        </p:nvSpPr>
        <p:spPr>
          <a:xfrm>
            <a:off x="5079778" y="1398410"/>
            <a:ext cx="7433536" cy="40611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2030, it could be used as a foundational technology for 30 per cent of the global customer base. By 2025, blockchain would add a business value that will grow to over $176 billion.</a:t>
            </a:r>
          </a:p>
          <a:p>
            <a:pPr algn="l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Traditional paper-heavy processes are time-consuming, prone to human error, and often requires third-party mediation.</a:t>
            </a:r>
          </a:p>
          <a:p>
            <a:pPr algn="l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streamlining these processes with blockchain, transactions can be completed faster and more efficiently.</a:t>
            </a:r>
          </a:p>
        </p:txBody>
      </p:sp>
    </p:spTree>
    <p:extLst>
      <p:ext uri="{BB962C8B-B14F-4D97-AF65-F5344CB8AC3E}">
        <p14:creationId xmlns:p14="http://schemas.microsoft.com/office/powerpoint/2010/main" val="193113093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175639_Biography_presentation_cr - v2" id="{A01E65BC-612A-475B-B592-779A440066C3}" vid="{453437E2-1A5B-4416-AE85-AE3C10623C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0E032F-2E55-4A86-BB2D-1A317C6429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7EC923-6023-4411-8330-A0042153EE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B4AFBF-E012-4607-B95C-D9E661912AC6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368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Corbel</vt:lpstr>
      <vt:lpstr>IBM Plex Sans</vt:lpstr>
      <vt:lpstr>Headlines</vt:lpstr>
      <vt:lpstr>Blockchain  Wallet</vt:lpstr>
      <vt:lpstr>Introduction</vt:lpstr>
      <vt:lpstr>Agenda</vt:lpstr>
      <vt:lpstr>Brief Introduction to Blockchain</vt:lpstr>
      <vt:lpstr>Workflow</vt:lpstr>
      <vt:lpstr>Objectives &amp; Benefits of Blockchain</vt:lpstr>
      <vt:lpstr>Objectives &amp; Benefits of Blockchain</vt:lpstr>
      <vt:lpstr>Software Components</vt:lpstr>
      <vt:lpstr>Future  Scope</vt:lpstr>
      <vt:lpstr>Thank You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Making</dc:title>
  <dc:creator>omee verma</dc:creator>
  <cp:lastModifiedBy>omee verma</cp:lastModifiedBy>
  <cp:revision>55</cp:revision>
  <dcterms:created xsi:type="dcterms:W3CDTF">2020-12-27T19:35:01Z</dcterms:created>
  <dcterms:modified xsi:type="dcterms:W3CDTF">2022-06-23T06:05:47Z</dcterms:modified>
</cp:coreProperties>
</file>