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57" r:id="rId3"/>
    <p:sldId id="282" r:id="rId4"/>
    <p:sldId id="287" r:id="rId5"/>
    <p:sldId id="281" r:id="rId6"/>
    <p:sldId id="269" r:id="rId7"/>
    <p:sldId id="270" r:id="rId8"/>
    <p:sldId id="263" r:id="rId9"/>
    <p:sldId id="262" r:id="rId10"/>
    <p:sldId id="273" r:id="rId11"/>
    <p:sldId id="274" r:id="rId12"/>
    <p:sldId id="275" r:id="rId13"/>
    <p:sldId id="276" r:id="rId14"/>
    <p:sldId id="277" r:id="rId15"/>
    <p:sldId id="278" r:id="rId16"/>
    <p:sldId id="279" r:id="rId17"/>
    <p:sldId id="280" r:id="rId18"/>
    <p:sldId id="283" r:id="rId19"/>
    <p:sldId id="284" r:id="rId20"/>
    <p:sldId id="285" r:id="rId21"/>
    <p:sldId id="286" r:id="rId22"/>
    <p:sldId id="27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F1035BF-AC71-4CEE-8B45-80CC9C8C4E71}">
          <p14:sldIdLst>
            <p14:sldId id="256"/>
            <p14:sldId id="257"/>
            <p14:sldId id="282"/>
            <p14:sldId id="287"/>
            <p14:sldId id="281"/>
            <p14:sldId id="269"/>
            <p14:sldId id="270"/>
            <p14:sldId id="263"/>
            <p14:sldId id="262"/>
            <p14:sldId id="273"/>
            <p14:sldId id="274"/>
            <p14:sldId id="275"/>
            <p14:sldId id="276"/>
            <p14:sldId id="277"/>
            <p14:sldId id="278"/>
            <p14:sldId id="279"/>
            <p14:sldId id="280"/>
            <p14:sldId id="283"/>
            <p14:sldId id="284"/>
            <p14:sldId id="285"/>
            <p14:sldId id="286"/>
            <p14:sldId id="27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1" autoAdjust="0"/>
    <p:restoredTop sz="94660"/>
  </p:normalViewPr>
  <p:slideViewPr>
    <p:cSldViewPr>
      <p:cViewPr>
        <p:scale>
          <a:sx n="66" d="100"/>
          <a:sy n="66" d="100"/>
        </p:scale>
        <p:origin x="-1518" y="-1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AEA0DA-F1DB-4D9C-822C-7A7710C2EFFE}" type="datetimeFigureOut">
              <a:rPr lang="en-IN" smtClean="0"/>
              <a:t>14/06/2022</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1D4B67-1C35-4A1F-9AA7-570677A39B6A}" type="slidenum">
              <a:rPr lang="en-IN" smtClean="0"/>
              <a:t>‹#›</a:t>
            </a:fld>
            <a:endParaRPr lang="en-IN" dirty="0"/>
          </a:p>
        </p:txBody>
      </p:sp>
    </p:spTree>
    <p:extLst>
      <p:ext uri="{BB962C8B-B14F-4D97-AF65-F5344CB8AC3E}">
        <p14:creationId xmlns:p14="http://schemas.microsoft.com/office/powerpoint/2010/main" val="2676900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E1D4B67-1C35-4A1F-9AA7-570677A39B6A}" type="slidenum">
              <a:rPr lang="en-IN" smtClean="0"/>
              <a:t>1</a:t>
            </a:fld>
            <a:endParaRPr lang="en-IN" dirty="0"/>
          </a:p>
        </p:txBody>
      </p:sp>
    </p:spTree>
    <p:extLst>
      <p:ext uri="{BB962C8B-B14F-4D97-AF65-F5344CB8AC3E}">
        <p14:creationId xmlns:p14="http://schemas.microsoft.com/office/powerpoint/2010/main" val="476390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E1D4B67-1C35-4A1F-9AA7-570677A39B6A}" type="slidenum">
              <a:rPr lang="en-IN" smtClean="0"/>
              <a:t>2</a:t>
            </a:fld>
            <a:endParaRPr lang="en-IN" dirty="0"/>
          </a:p>
        </p:txBody>
      </p:sp>
    </p:spTree>
    <p:extLst>
      <p:ext uri="{BB962C8B-B14F-4D97-AF65-F5344CB8AC3E}">
        <p14:creationId xmlns:p14="http://schemas.microsoft.com/office/powerpoint/2010/main" val="1233683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750EF6A5-EFB2-48BF-A4BE-6C0002EA83F3}" type="datetimeFigureOut">
              <a:rPr lang="en-IN" smtClean="0"/>
              <a:t>14/06/2022</a:t>
            </a:fld>
            <a:endParaRPr lang="en-IN" dirty="0"/>
          </a:p>
        </p:txBody>
      </p:sp>
      <p:sp>
        <p:nvSpPr>
          <p:cNvPr id="17" name="Footer Placeholder 16"/>
          <p:cNvSpPr>
            <a:spLocks noGrp="1"/>
          </p:cNvSpPr>
          <p:nvPr>
            <p:ph type="ftr" sz="quarter" idx="11"/>
          </p:nvPr>
        </p:nvSpPr>
        <p:spPr/>
        <p:txBody>
          <a:bodyPr/>
          <a:lstStyle/>
          <a:p>
            <a:endParaRPr lang="en-IN"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0FA1211-2864-47FC-95C1-E95CA045E3D7}" type="slidenum">
              <a:rPr lang="en-IN" smtClean="0"/>
              <a:t>‹#›</a:t>
            </a:fld>
            <a:endParaRPr lang="en-IN"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0EF6A5-EFB2-48BF-A4BE-6C0002EA83F3}" type="datetimeFigureOut">
              <a:rPr lang="en-IN" smtClean="0"/>
              <a:t>14/06/2022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0FA1211-2864-47FC-95C1-E95CA045E3D7}"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C0FA1211-2864-47FC-95C1-E95CA045E3D7}" type="slidenum">
              <a:rPr lang="en-IN" smtClean="0"/>
              <a:t>‹#›</a:t>
            </a:fld>
            <a:endParaRPr lang="en-IN"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0EF6A5-EFB2-48BF-A4BE-6C0002EA83F3}" type="datetimeFigureOut">
              <a:rPr lang="en-IN" smtClean="0"/>
              <a:t>14/06/2022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50EF6A5-EFB2-48BF-A4BE-6C0002EA83F3}" type="datetimeFigureOut">
              <a:rPr lang="en-IN" smtClean="0"/>
              <a:t>14/06/2022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4361688" y="1026372"/>
            <a:ext cx="457200" cy="441325"/>
          </a:xfrm>
        </p:spPr>
        <p:txBody>
          <a:bodyPr/>
          <a:lstStyle/>
          <a:p>
            <a:fld id="{C0FA1211-2864-47FC-95C1-E95CA045E3D7}" type="slidenum">
              <a:rPr lang="en-IN" smtClean="0"/>
              <a:t>‹#›</a:t>
            </a:fld>
            <a:endParaRPr lang="en-IN"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dirty="0"/>
          </a:p>
        </p:txBody>
      </p:sp>
      <p:sp>
        <p:nvSpPr>
          <p:cNvPr id="4" name="Date Placeholder 3"/>
          <p:cNvSpPr>
            <a:spLocks noGrp="1"/>
          </p:cNvSpPr>
          <p:nvPr>
            <p:ph type="dt" sz="half" idx="10"/>
          </p:nvPr>
        </p:nvSpPr>
        <p:spPr/>
        <p:txBody>
          <a:bodyPr/>
          <a:lstStyle/>
          <a:p>
            <a:fld id="{750EF6A5-EFB2-48BF-A4BE-6C0002EA83F3}" type="datetimeFigureOut">
              <a:rPr lang="en-IN" smtClean="0"/>
              <a:t>14/06/2022</a:t>
            </a:fld>
            <a:endParaRPr lang="en-IN"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0FA1211-2864-47FC-95C1-E95CA045E3D7}" type="slidenum">
              <a:rPr lang="en-IN" smtClean="0"/>
              <a:t>‹#›</a:t>
            </a:fld>
            <a:endParaRPr lang="en-IN"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750EF6A5-EFB2-48BF-A4BE-6C0002EA83F3}" type="datetimeFigureOut">
              <a:rPr lang="en-IN" smtClean="0"/>
              <a:t>14/06/2022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0FA1211-2864-47FC-95C1-E95CA045E3D7}" type="slidenum">
              <a:rPr lang="en-IN" smtClean="0"/>
              <a:t>‹#›</a:t>
            </a:fld>
            <a:endParaRPr lang="en-IN"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50EF6A5-EFB2-48BF-A4BE-6C0002EA83F3}" type="datetimeFigureOut">
              <a:rPr lang="en-IN" smtClean="0"/>
              <a:t>14/06/2022</a:t>
            </a:fld>
            <a:endParaRPr lang="en-IN" dirty="0"/>
          </a:p>
        </p:txBody>
      </p:sp>
      <p:sp>
        <p:nvSpPr>
          <p:cNvPr id="8" name="Footer Placeholder 7"/>
          <p:cNvSpPr>
            <a:spLocks noGrp="1"/>
          </p:cNvSpPr>
          <p:nvPr>
            <p:ph type="ftr" sz="quarter" idx="11"/>
          </p:nvPr>
        </p:nvSpPr>
        <p:spPr>
          <a:xfrm>
            <a:off x="304800" y="6409944"/>
            <a:ext cx="3581400" cy="365760"/>
          </a:xfrm>
        </p:spPr>
        <p:txBody>
          <a:bodyPr/>
          <a:lstStyle/>
          <a:p>
            <a:endParaRPr lang="en-IN"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C0FA1211-2864-47FC-95C1-E95CA045E3D7}" type="slidenum">
              <a:rPr lang="en-IN" smtClean="0"/>
              <a:t>‹#›</a:t>
            </a:fld>
            <a:endParaRPr lang="en-IN"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50EF6A5-EFB2-48BF-A4BE-6C0002EA83F3}" type="datetimeFigureOut">
              <a:rPr lang="en-IN" smtClean="0"/>
              <a:t>14/06/2022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a:xfrm>
            <a:off x="4343400" y="1036020"/>
            <a:ext cx="457200" cy="441325"/>
          </a:xfrm>
        </p:spPr>
        <p:txBody>
          <a:bodyPr/>
          <a:lstStyle/>
          <a:p>
            <a:fld id="{C0FA1211-2864-47FC-95C1-E95CA045E3D7}"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50EF6A5-EFB2-48BF-A4BE-6C0002EA83F3}" type="datetimeFigureOut">
              <a:rPr lang="en-IN" smtClean="0"/>
              <a:t>14/06/2022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C0FA1211-2864-47FC-95C1-E95CA045E3D7}"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0FA1211-2864-47FC-95C1-E95CA045E3D7}" type="slidenum">
              <a:rPr lang="en-IN" smtClean="0"/>
              <a:t>‹#›</a:t>
            </a:fld>
            <a:endParaRPr lang="en-IN"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50EF6A5-EFB2-48BF-A4BE-6C0002EA83F3}" type="datetimeFigureOut">
              <a:rPr lang="en-IN" smtClean="0"/>
              <a:t>14/06/2022</a:t>
            </a:fld>
            <a:endParaRPr lang="en-IN" dirty="0"/>
          </a:p>
        </p:txBody>
      </p:sp>
      <p:sp>
        <p:nvSpPr>
          <p:cNvPr id="6" name="Footer Placeholder 5"/>
          <p:cNvSpPr>
            <a:spLocks noGrp="1"/>
          </p:cNvSpPr>
          <p:nvPr>
            <p:ph type="ftr" sz="quarter" idx="11"/>
          </p:nvPr>
        </p:nvSpPr>
        <p:spPr>
          <a:xfrm>
            <a:off x="301752" y="6410848"/>
            <a:ext cx="3383280" cy="365760"/>
          </a:xfrm>
        </p:spPr>
        <p:txBody>
          <a:bodyPr/>
          <a:lstStyle/>
          <a:p>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C0FA1211-2864-47FC-95C1-E95CA045E3D7}" type="slidenum">
              <a:rPr lang="en-IN" smtClean="0"/>
              <a:t>‹#›</a:t>
            </a:fld>
            <a:endParaRPr lang="en-IN"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50EF6A5-EFB2-48BF-A4BE-6C0002EA83F3}" type="datetimeFigureOut">
              <a:rPr lang="en-IN" smtClean="0"/>
              <a:t>14/06/2022</a:t>
            </a:fld>
            <a:endParaRPr lang="en-IN" dirty="0"/>
          </a:p>
        </p:txBody>
      </p:sp>
      <p:sp>
        <p:nvSpPr>
          <p:cNvPr id="6" name="Footer Placeholder 5"/>
          <p:cNvSpPr>
            <a:spLocks noGrp="1"/>
          </p:cNvSpPr>
          <p:nvPr>
            <p:ph type="ftr" sz="quarter" idx="11"/>
          </p:nvPr>
        </p:nvSpPr>
        <p:spPr>
          <a:xfrm>
            <a:off x="301752" y="6410848"/>
            <a:ext cx="3584448" cy="365760"/>
          </a:xfrm>
        </p:spPr>
        <p:txBody>
          <a:bodyPr/>
          <a:lstStyle/>
          <a:p>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50EF6A5-EFB2-48BF-A4BE-6C0002EA83F3}" type="datetimeFigureOut">
              <a:rPr lang="en-IN" smtClean="0"/>
              <a:t>14/06/2022</a:t>
            </a:fld>
            <a:endParaRPr lang="en-IN"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0FA1211-2864-47FC-95C1-E95CA045E3D7}" type="slidenum">
              <a:rPr lang="en-IN" smtClean="0"/>
              <a:t>‹#›</a:t>
            </a:fld>
            <a:endParaRPr lang="en-IN"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3420721" y="2160732"/>
            <a:ext cx="2338705" cy="18240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 Box 1"/>
          <p:cNvSpPr txBox="1"/>
          <p:nvPr/>
        </p:nvSpPr>
        <p:spPr>
          <a:xfrm>
            <a:off x="1413487" y="539940"/>
            <a:ext cx="6353175" cy="720080"/>
          </a:xfrm>
          <a:prstGeom prst="rect">
            <a:avLst/>
          </a:prstGeom>
          <a:noFill/>
          <a:ln>
            <a:noFill/>
          </a:ln>
          <a:effectLst/>
        </p:spPr>
        <p:txBody>
          <a:bodyPr rot="0" spcFirstLastPara="1" vert="horz" wrap="square" lIns="91440" tIns="45720" rIns="91440" bIns="45720" numCol="1" spcCol="0" rtlCol="0" fromWordArt="0" anchor="t" anchorCtr="0" forceAA="0" compatLnSpc="1">
            <a:prstTxWarp prst="textButton">
              <a:avLst/>
            </a:prstTxWarp>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lnSpc>
                <a:spcPct val="120000"/>
              </a:lnSpc>
              <a:spcAft>
                <a:spcPts val="1000"/>
              </a:spcAft>
            </a:pPr>
            <a:r>
              <a:rPr lang="en-IN" sz="3600" b="1" i="1" u="sng" dirty="0">
                <a:ln>
                  <a:noFill/>
                </a:ln>
                <a:gradFill>
                  <a:gsLst>
                    <a:gs pos="0">
                      <a:srgbClr val="A54200"/>
                    </a:gs>
                    <a:gs pos="78000">
                      <a:srgbClr val="FF8C19"/>
                    </a:gs>
                    <a:gs pos="100000">
                      <a:srgbClr val="FFF1E9"/>
                    </a:gs>
                  </a:gsLst>
                  <a:lin ang="5400000" scaled="0"/>
                </a:gradFill>
                <a:effectLst>
                  <a:outerShdw blurRad="69850" dist="43180" dir="5400000" sx="0" sy="0">
                    <a:srgbClr val="000000">
                      <a:alpha val="65000"/>
                    </a:srgbClr>
                  </a:outerShdw>
                </a:effectLst>
                <a:latin typeface="Calibri"/>
                <a:ea typeface="Times New Roman"/>
                <a:cs typeface="Arial"/>
              </a:rPr>
              <a:t>UNIVERSITY INSTITUTE OF TECHNOLOGY,RGPV</a:t>
            </a:r>
            <a:endParaRPr lang="en-IN" sz="1000" i="1" dirty="0">
              <a:effectLst/>
              <a:latin typeface="Calibri"/>
              <a:ea typeface="Times New Roman"/>
              <a:cs typeface="Arial"/>
            </a:endParaRPr>
          </a:p>
        </p:txBody>
      </p:sp>
      <p:sp>
        <p:nvSpPr>
          <p:cNvPr id="6"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dirty="0"/>
          </a:p>
        </p:txBody>
      </p:sp>
      <p:sp>
        <p:nvSpPr>
          <p:cNvPr id="7" name="Rectangle 5"/>
          <p:cNvSpPr>
            <a:spLocks noChangeArrowheads="1"/>
          </p:cNvSpPr>
          <p:nvPr/>
        </p:nvSpPr>
        <p:spPr bwMode="auto">
          <a:xfrm>
            <a:off x="3232038" y="1052736"/>
            <a:ext cx="2568204"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ambria" pitchFamily="18" charset="0"/>
                <a:ea typeface="Times New Roman" pitchFamily="18" charset="0"/>
                <a:cs typeface="Times New Roman" pitchFamily="18" charset="0"/>
              </a:rPr>
              <a:t>             MAJOR PROJECT</a:t>
            </a:r>
            <a:endParaRPr lang="en-US" sz="800" dirty="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lang="en-US" sz="1600" b="1" dirty="0" smtClean="0">
                <a:solidFill>
                  <a:srgbClr val="000000"/>
                </a:solidFill>
                <a:latin typeface="Cambria" pitchFamily="18" charset="0"/>
                <a:cs typeface="Times New Roman" pitchFamily="18" charset="0"/>
              </a:rPr>
              <a:t>       BUGS TRACKING APP</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Cambria" pitchFamily="18" charset="0"/>
                <a:ea typeface="Times New Roman" pitchFamily="18" charset="0"/>
                <a:cs typeface="Times New Roman" pitchFamily="18" charset="0"/>
              </a:rPr>
              <a:t>        Session : 2021 – 2022</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6"/>
          <p:cNvSpPr>
            <a:spLocks noChangeArrowheads="1"/>
          </p:cNvSpPr>
          <p:nvPr/>
        </p:nvSpPr>
        <p:spPr bwMode="auto">
          <a:xfrm>
            <a:off x="755575" y="2780928"/>
            <a:ext cx="8099653"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400" dirty="0">
              <a:solidFill>
                <a:srgbClr val="000000"/>
              </a:solidFill>
              <a:latin typeface="Calibri"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400" dirty="0">
              <a:solidFill>
                <a:srgbClr val="000000"/>
              </a:solidFill>
              <a:latin typeface="Calibri"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400" dirty="0">
              <a:solidFill>
                <a:srgbClr val="000000"/>
              </a:solidFill>
              <a:latin typeface="Calibri"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400" dirty="0">
              <a:solidFill>
                <a:srgbClr val="000000"/>
              </a:solidFill>
              <a:latin typeface="Calibri"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Calibri"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a:solidFill>
                <a:srgbClr val="000000"/>
              </a:solidFill>
              <a:latin typeface="Calibri"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000000"/>
                </a:solidFill>
                <a:effectLst/>
                <a:latin typeface="Calibri" pitchFamily="34" charset="0"/>
                <a:ea typeface="Times New Roman" pitchFamily="18" charset="0"/>
                <a:cs typeface="Arial" pitchFamily="34" charset="0"/>
              </a:rPr>
              <a:t>Under the guidance of  :				Submitted by :</a:t>
            </a:r>
            <a:r>
              <a:rPr kumimoji="0" lang="en-US" sz="1400" b="0" i="0" u="none" strike="noStrike" cap="none" normalizeH="0" baseline="0" dirty="0" smtClean="0">
                <a:ln>
                  <a:noFill/>
                </a:ln>
                <a:solidFill>
                  <a:srgbClr val="4F81BD"/>
                </a:solidFill>
                <a:effectLst/>
                <a:latin typeface="Calibri" pitchFamily="34" charset="0"/>
                <a:ea typeface="Times New Roman" pitchFamily="18" charset="0"/>
                <a:cs typeface="Arial" pitchFamily="34" charset="0"/>
              </a:rPr>
              <a:t>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lvl="0" eaLnBrk="0" fontAlgn="base" hangingPunct="0">
              <a:spcBef>
                <a:spcPct val="0"/>
              </a:spcBef>
              <a:spcAft>
                <a:spcPct val="0"/>
              </a:spcAft>
            </a:pPr>
            <a:r>
              <a:rPr kumimoji="0" lang="en-US" sz="1400" b="0"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 </a:t>
            </a:r>
            <a:r>
              <a:rPr kumimoji="0" lang="en-US" sz="1400" b="1"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Dheeresh Chandra Kushwaah			</a:t>
            </a:r>
            <a:r>
              <a:rPr lang="en-US" sz="1400" b="1" dirty="0">
                <a:latin typeface="Calibri" pitchFamily="34" charset="0"/>
                <a:ea typeface="Times New Roman" pitchFamily="18" charset="0"/>
                <a:cs typeface="Arial" pitchFamily="34" charset="0"/>
              </a:rPr>
              <a:t>	</a:t>
            </a:r>
            <a:r>
              <a:rPr lang="en-US" sz="1400" b="1" dirty="0" smtClean="0">
                <a:latin typeface="Calibri" pitchFamily="34" charset="0"/>
                <a:ea typeface="Times New Roman" pitchFamily="18" charset="0"/>
                <a:cs typeface="Arial" pitchFamily="34" charset="0"/>
              </a:rPr>
              <a:t>Dinesh Awatramani</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 Department : M.C.A					Enrollment No. : 0101CA191004</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 Language : </a:t>
            </a:r>
            <a:r>
              <a:rPr lang="en-US" sz="1400" b="1" dirty="0" smtClean="0">
                <a:latin typeface="Calibri" pitchFamily="34" charset="0"/>
                <a:ea typeface="Times New Roman" pitchFamily="18" charset="0"/>
                <a:cs typeface="Arial" pitchFamily="34" charset="0"/>
              </a:rPr>
              <a:t>Java</a:t>
            </a:r>
            <a:r>
              <a:rPr lang="en-US" sz="1400" b="1" dirty="0">
                <a:latin typeface="Calibri" pitchFamily="34" charset="0"/>
                <a:ea typeface="Times New Roman" pitchFamily="18" charset="0"/>
                <a:cs typeface="Arial" pitchFamily="34" charset="0"/>
              </a:rPr>
              <a:t>	</a:t>
            </a:r>
            <a:r>
              <a:rPr lang="en-US" sz="1400" b="1" dirty="0" smtClean="0">
                <a:latin typeface="Calibri" pitchFamily="34" charset="0"/>
                <a:ea typeface="Times New Roman" pitchFamily="18" charset="0"/>
                <a:cs typeface="Arial" pitchFamily="34" charset="0"/>
              </a:rPr>
              <a:t>				</a:t>
            </a:r>
            <a:r>
              <a:rPr kumimoji="0" lang="en-US" sz="1400" b="1" i="0"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Semester 	   :    VI sem.</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1" u="none" strike="noStrike" cap="none" normalizeH="0" baseline="0" dirty="0" smtClean="0">
                <a:ln>
                  <a:noFill/>
                </a:ln>
                <a:solidFill>
                  <a:schemeClr val="tx1"/>
                </a:solidFill>
                <a:effectLst/>
                <a:latin typeface="Calibri" pitchFamily="34" charset="0"/>
                <a:ea typeface="Times New Roman" pitchFamily="18"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826848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solidFill>
                  <a:srgbClr val="CC9900"/>
                </a:solidFill>
              </a:rPr>
              <a:t>FUTURE REQUIREMENT</a:t>
            </a:r>
            <a:endParaRPr lang="en-IN" sz="3600" dirty="0"/>
          </a:p>
        </p:txBody>
      </p:sp>
      <p:sp>
        <p:nvSpPr>
          <p:cNvPr id="3" name="Content Placeholder 2"/>
          <p:cNvSpPr>
            <a:spLocks noGrp="1"/>
          </p:cNvSpPr>
          <p:nvPr>
            <p:ph sz="quarter" idx="1"/>
          </p:nvPr>
        </p:nvSpPr>
        <p:spPr/>
        <p:txBody>
          <a:bodyPr>
            <a:normAutofit lnSpcReduction="10000"/>
          </a:bodyPr>
          <a:lstStyle/>
          <a:p>
            <a:pPr marL="0" indent="0">
              <a:buNone/>
            </a:pPr>
            <a:r>
              <a:rPr lang="en-US" dirty="0"/>
              <a:t> </a:t>
            </a:r>
            <a:endParaRPr lang="en-IN" dirty="0"/>
          </a:p>
          <a:p>
            <a:pPr lvl="0"/>
            <a:r>
              <a:rPr lang="en-US" dirty="0"/>
              <a:t>As the technology emerges, it is possible to upgrade the system and can be adaptable to desired environment.</a:t>
            </a:r>
            <a:endParaRPr lang="en-IN" dirty="0"/>
          </a:p>
          <a:p>
            <a:pPr lvl="0"/>
            <a:r>
              <a:rPr lang="en-US" dirty="0"/>
              <a:t>Because it is based on object-oriented design, any further changes can be easily adaptable.</a:t>
            </a:r>
            <a:endParaRPr lang="en-IN" dirty="0"/>
          </a:p>
          <a:p>
            <a:pPr lvl="0"/>
            <a:r>
              <a:rPr lang="en-US" dirty="0"/>
              <a:t>Based on the future security issues, security can be improved using emerging technologies.</a:t>
            </a:r>
            <a:endParaRPr lang="en-IN" dirty="0"/>
          </a:p>
          <a:p>
            <a:pPr lvl="0"/>
            <a:r>
              <a:rPr lang="en-US" dirty="0"/>
              <a:t>Attendance module can be added</a:t>
            </a:r>
            <a:endParaRPr lang="en-IN" dirty="0"/>
          </a:p>
          <a:p>
            <a:pPr lvl="0"/>
            <a:r>
              <a:rPr lang="en-US" dirty="0"/>
              <a:t> sub admin module can be added</a:t>
            </a:r>
            <a:endParaRPr lang="en-IN" dirty="0"/>
          </a:p>
          <a:p>
            <a:endParaRPr lang="en-IN" dirty="0"/>
          </a:p>
        </p:txBody>
      </p:sp>
    </p:spTree>
    <p:extLst>
      <p:ext uri="{BB962C8B-B14F-4D97-AF65-F5344CB8AC3E}">
        <p14:creationId xmlns:p14="http://schemas.microsoft.com/office/powerpoint/2010/main" val="298720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C9900"/>
                </a:solidFill>
              </a:rPr>
              <a:t>Future Benefits</a:t>
            </a:r>
            <a:endParaRPr lang="en-IN" dirty="0"/>
          </a:p>
        </p:txBody>
      </p:sp>
      <p:sp>
        <p:nvSpPr>
          <p:cNvPr id="3" name="Content Placeholder 2"/>
          <p:cNvSpPr>
            <a:spLocks noGrp="1"/>
          </p:cNvSpPr>
          <p:nvPr>
            <p:ph sz="quarter" idx="1"/>
          </p:nvPr>
        </p:nvSpPr>
        <p:spPr/>
        <p:txBody>
          <a:bodyPr>
            <a:normAutofit/>
          </a:bodyPr>
          <a:lstStyle/>
          <a:p>
            <a:pPr lvl="0"/>
            <a:r>
              <a:rPr lang="en-US" dirty="0"/>
              <a:t>Improved productivity.</a:t>
            </a:r>
            <a:endParaRPr lang="en-IN" dirty="0"/>
          </a:p>
          <a:p>
            <a:pPr lvl="0"/>
            <a:r>
              <a:rPr lang="en-US" dirty="0"/>
              <a:t>Optimum utilization of resources.</a:t>
            </a:r>
            <a:endParaRPr lang="en-IN" dirty="0"/>
          </a:p>
          <a:p>
            <a:pPr lvl="0"/>
            <a:r>
              <a:rPr lang="en-US" dirty="0"/>
              <a:t>Efficient management of records.</a:t>
            </a:r>
            <a:endParaRPr lang="en-IN" dirty="0"/>
          </a:p>
          <a:p>
            <a:pPr lvl="0"/>
            <a:r>
              <a:rPr lang="en-US" dirty="0"/>
              <a:t>Simplification of the operations.</a:t>
            </a:r>
            <a:endParaRPr lang="en-IN" dirty="0"/>
          </a:p>
          <a:p>
            <a:pPr lvl="0"/>
            <a:r>
              <a:rPr lang="en-US" dirty="0"/>
              <a:t>Less processing time and getting required information.</a:t>
            </a:r>
            <a:endParaRPr lang="en-IN" dirty="0"/>
          </a:p>
          <a:p>
            <a:pPr lvl="0"/>
            <a:r>
              <a:rPr lang="en-US" dirty="0"/>
              <a:t>User friendly.</a:t>
            </a:r>
            <a:endParaRPr lang="en-IN" dirty="0"/>
          </a:p>
          <a:p>
            <a:pPr lvl="0"/>
            <a:r>
              <a:rPr lang="en-US" dirty="0"/>
              <a:t>Portable and flexible for further enhancement.</a:t>
            </a:r>
            <a:endParaRPr lang="en-IN" dirty="0"/>
          </a:p>
          <a:p>
            <a:endParaRPr lang="en-IN" dirty="0"/>
          </a:p>
        </p:txBody>
      </p:sp>
    </p:spTree>
    <p:extLst>
      <p:ext uri="{BB962C8B-B14F-4D97-AF65-F5344CB8AC3E}">
        <p14:creationId xmlns:p14="http://schemas.microsoft.com/office/powerpoint/2010/main" val="3429810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C9900"/>
                </a:solidFill>
              </a:rPr>
              <a:t>Snapshot of  Login</a:t>
            </a:r>
            <a:endParaRPr lang="en-IN" dirty="0">
              <a:solidFill>
                <a:srgbClr val="CC9900"/>
              </a:solidFill>
            </a:endParaRPr>
          </a:p>
        </p:txBody>
      </p:sp>
      <p:pic>
        <p:nvPicPr>
          <p:cNvPr id="512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825172" y="2141746"/>
            <a:ext cx="5457143" cy="3342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64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C9900"/>
                </a:solidFill>
              </a:rPr>
              <a:t>Snapshots of SignUp Page</a:t>
            </a:r>
            <a:endParaRPr lang="en-IN" dirty="0"/>
          </a:p>
        </p:txBody>
      </p:sp>
      <p:pic>
        <p:nvPicPr>
          <p:cNvPr id="6147"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768029" y="2051270"/>
            <a:ext cx="5571429" cy="3523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9769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C9900"/>
                </a:solidFill>
              </a:rPr>
              <a:t>Snapshots of </a:t>
            </a:r>
            <a:r>
              <a:rPr lang="en-IN" dirty="0" smtClean="0">
                <a:solidFill>
                  <a:srgbClr val="CC9900"/>
                </a:solidFill>
              </a:rPr>
              <a:t>Dashboard</a:t>
            </a:r>
            <a:endParaRPr lang="en-IN" dirty="0"/>
          </a:p>
        </p:txBody>
      </p:sp>
      <p:sp>
        <p:nvSpPr>
          <p:cNvPr id="5" name="Content Placeholder 4"/>
          <p:cNvSpPr>
            <a:spLocks noGrp="1"/>
          </p:cNvSpPr>
          <p:nvPr>
            <p:ph sz="quarter" idx="1"/>
          </p:nvPr>
        </p:nvSpPr>
        <p:spPr/>
        <p:txBody>
          <a:bodyPr/>
          <a:lstStyle/>
          <a:p>
            <a:endParaRPr lang="en-IN"/>
          </a:p>
        </p:txBody>
      </p:sp>
      <p:pic>
        <p:nvPicPr>
          <p:cNvPr id="7170"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700808"/>
            <a:ext cx="7416824"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68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solidFill>
                  <a:srgbClr val="CC9900"/>
                </a:solidFill>
              </a:rPr>
              <a:t>Request Page </a:t>
            </a:r>
            <a:endParaRPr lang="en-IN" dirty="0"/>
          </a:p>
        </p:txBody>
      </p:sp>
      <p:pic>
        <p:nvPicPr>
          <p:cNvPr id="819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51520" y="2186991"/>
            <a:ext cx="8352927" cy="39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2152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C9900"/>
                </a:solidFill>
              </a:rPr>
              <a:t>Snapshots </a:t>
            </a:r>
            <a:r>
              <a:rPr lang="en-IN" dirty="0" smtClean="0">
                <a:solidFill>
                  <a:srgbClr val="CC9900"/>
                </a:solidFill>
              </a:rPr>
              <a:t>of Profile</a:t>
            </a:r>
            <a:endParaRPr lang="en-IN" dirty="0"/>
          </a:p>
        </p:txBody>
      </p:sp>
      <p:pic>
        <p:nvPicPr>
          <p:cNvPr id="921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710887" y="2070318"/>
            <a:ext cx="5685714" cy="3485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5786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C9900"/>
                </a:solidFill>
              </a:rPr>
              <a:t>Snapshots </a:t>
            </a:r>
            <a:r>
              <a:rPr lang="en-IN" dirty="0" smtClean="0">
                <a:solidFill>
                  <a:srgbClr val="CC9900"/>
                </a:solidFill>
              </a:rPr>
              <a:t>of Detail</a:t>
            </a:r>
            <a:endParaRPr lang="en-IN" dirty="0"/>
          </a:p>
        </p:txBody>
      </p:sp>
      <p:pic>
        <p:nvPicPr>
          <p:cNvPr id="10242"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tretch>
            <a:fillRect/>
          </a:stretch>
        </p:blipFill>
        <p:spPr bwMode="auto">
          <a:xfrm>
            <a:off x="1710887" y="2032222"/>
            <a:ext cx="5685714" cy="3561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6194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C9900"/>
                </a:solidFill>
              </a:rPr>
              <a:t>Add User</a:t>
            </a:r>
            <a:endParaRPr lang="en-IN" dirty="0">
              <a:solidFill>
                <a:srgbClr val="CC9900"/>
              </a:solidFill>
            </a:endParaRPr>
          </a:p>
        </p:txBody>
      </p:sp>
      <p:pic>
        <p:nvPicPr>
          <p:cNvPr id="1126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971600" y="1988840"/>
            <a:ext cx="6984776"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0174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C9900"/>
                </a:solidFill>
              </a:rPr>
              <a:t>Add Books</a:t>
            </a:r>
            <a:endParaRPr lang="en-IN" dirty="0">
              <a:solidFill>
                <a:srgbClr val="CC9900"/>
              </a:solidFill>
            </a:endParaRPr>
          </a:p>
        </p:txBody>
      </p:sp>
      <p:pic>
        <p:nvPicPr>
          <p:cNvPr id="1229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755576" y="1844824"/>
            <a:ext cx="7488832"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5525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720080"/>
          </a:xfrm>
        </p:spPr>
        <p:txBody>
          <a:bodyPr>
            <a:normAutofit/>
          </a:bodyPr>
          <a:lstStyle/>
          <a:p>
            <a:r>
              <a:rPr lang="en-US" dirty="0" smtClean="0">
                <a:solidFill>
                  <a:srgbClr val="CC9900"/>
                </a:solidFill>
              </a:rPr>
              <a:t>Introduction</a:t>
            </a:r>
            <a:endParaRPr lang="en-IN" dirty="0">
              <a:solidFill>
                <a:srgbClr val="CC9900"/>
              </a:solidFill>
            </a:endParaRPr>
          </a:p>
        </p:txBody>
      </p:sp>
      <p:sp>
        <p:nvSpPr>
          <p:cNvPr id="3" name="Content Placeholder 2"/>
          <p:cNvSpPr>
            <a:spLocks noGrp="1"/>
          </p:cNvSpPr>
          <p:nvPr>
            <p:ph sz="quarter" idx="1"/>
          </p:nvPr>
        </p:nvSpPr>
        <p:spPr>
          <a:xfrm>
            <a:off x="457200" y="908720"/>
            <a:ext cx="8229600" cy="5760640"/>
          </a:xfrm>
        </p:spPr>
        <p:txBody>
          <a:bodyPr>
            <a:normAutofit fontScale="92500" lnSpcReduction="10000"/>
          </a:bodyPr>
          <a:lstStyle/>
          <a:p>
            <a:r>
              <a:rPr lang="en-US" dirty="0"/>
              <a:t>Online Library Management System is a system which maintains the information about the books present in the library, their authors, the members of library to whom books are issued. This is very difficult to organize manually. Maintenance of all this information manually is a very complex task.</a:t>
            </a:r>
            <a:endParaRPr lang="en-IN" dirty="0"/>
          </a:p>
          <a:p>
            <a:r>
              <a:rPr lang="en-US" dirty="0"/>
              <a:t>Owing to the advancement of technology, organization of an Online Library becomes much simple. The Online Library Management has been designed to computerize and automate the operations performed over the information about the members, book issues and returns and all other operations. This computerization of library helps in many instances of its maintenances. It reduces the workload of management as most of the manual work done is reduced</a:t>
            </a:r>
            <a:endParaRPr lang="en-IN" dirty="0"/>
          </a:p>
          <a:p>
            <a:endParaRPr lang="en-US" dirty="0" smtClean="0"/>
          </a:p>
        </p:txBody>
      </p:sp>
    </p:spTree>
    <p:extLst>
      <p:ext uri="{BB962C8B-B14F-4D97-AF65-F5344CB8AC3E}">
        <p14:creationId xmlns:p14="http://schemas.microsoft.com/office/powerpoint/2010/main" val="3951304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C9900"/>
                </a:solidFill>
              </a:rPr>
              <a:t>User Dashboard</a:t>
            </a:r>
            <a:endParaRPr lang="en-IN" dirty="0">
              <a:solidFill>
                <a:srgbClr val="CC9900"/>
              </a:solidFill>
            </a:endParaRPr>
          </a:p>
        </p:txBody>
      </p:sp>
      <p:pic>
        <p:nvPicPr>
          <p:cNvPr id="1331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95536" y="1844824"/>
            <a:ext cx="7992888" cy="4464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1292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C9900"/>
                </a:solidFill>
              </a:rPr>
              <a:t>Conclusions</a:t>
            </a:r>
            <a:endParaRPr lang="en-IN" dirty="0">
              <a:solidFill>
                <a:srgbClr val="CC9900"/>
              </a:solidFill>
            </a:endParaRPr>
          </a:p>
        </p:txBody>
      </p:sp>
      <p:sp>
        <p:nvSpPr>
          <p:cNvPr id="3" name="Content Placeholder 2"/>
          <p:cNvSpPr>
            <a:spLocks noGrp="1"/>
          </p:cNvSpPr>
          <p:nvPr>
            <p:ph sz="quarter" idx="1"/>
          </p:nvPr>
        </p:nvSpPr>
        <p:spPr/>
        <p:txBody>
          <a:bodyPr>
            <a:normAutofit fontScale="92500" lnSpcReduction="20000"/>
          </a:bodyPr>
          <a:lstStyle/>
          <a:p>
            <a:r>
              <a:rPr lang="en-US" dirty="0"/>
              <a:t>This website provides a computerized version of library management system which will benefit the students as well as the staff of the library.</a:t>
            </a:r>
            <a:endParaRPr lang="en-IN" dirty="0"/>
          </a:p>
          <a:p>
            <a:r>
              <a:rPr lang="en-US" dirty="0"/>
              <a:t>It makes entire process online where student can search books, staff can generate reports and do book transactions. It also has a facility for student login where student can login and can see status of books issued as well request for book or give some suggestions. It has a facility of teacher’s login where teachers can add lectures notes and also give necessary suggestion to library and also add info about workshops or events happening in our college or nearby college in the online notice board.</a:t>
            </a:r>
            <a:endParaRPr lang="en-IN" dirty="0"/>
          </a:p>
          <a:p>
            <a:r>
              <a:rPr lang="en-US" dirty="0"/>
              <a:t> </a:t>
            </a:r>
            <a:endParaRPr lang="en-IN" dirty="0"/>
          </a:p>
        </p:txBody>
      </p:sp>
    </p:spTree>
    <p:extLst>
      <p:ext uri="{BB962C8B-B14F-4D97-AF65-F5344CB8AC3E}">
        <p14:creationId xmlns:p14="http://schemas.microsoft.com/office/powerpoint/2010/main" val="533041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72816"/>
            <a:ext cx="8229600" cy="3384376"/>
          </a:xfrm>
        </p:spPr>
        <p:txBody>
          <a:bodyPr>
            <a:normAutofit/>
          </a:bodyPr>
          <a:lstStyle/>
          <a:p>
            <a:r>
              <a:rPr lang="en-US" sz="6000" b="1" u="sng" dirty="0" smtClean="0">
                <a:solidFill>
                  <a:schemeClr val="accent2"/>
                </a:solidFill>
              </a:rPr>
              <a:t>THANK YOU </a:t>
            </a:r>
            <a:endParaRPr lang="en-IN" sz="6000" b="1" u="sng" dirty="0">
              <a:solidFill>
                <a:schemeClr val="accent2"/>
              </a:solidFill>
            </a:endParaRPr>
          </a:p>
        </p:txBody>
      </p:sp>
    </p:spTree>
    <p:extLst>
      <p:ext uri="{BB962C8B-B14F-4D97-AF65-F5344CB8AC3E}">
        <p14:creationId xmlns:p14="http://schemas.microsoft.com/office/powerpoint/2010/main" val="198699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C9900"/>
                </a:solidFill>
              </a:rPr>
              <a:t>Objective</a:t>
            </a:r>
            <a:endParaRPr lang="en-IN" dirty="0">
              <a:solidFill>
                <a:srgbClr val="CC9900"/>
              </a:solidFill>
            </a:endParaRPr>
          </a:p>
        </p:txBody>
      </p:sp>
      <p:sp>
        <p:nvSpPr>
          <p:cNvPr id="3" name="Content Placeholder 2"/>
          <p:cNvSpPr>
            <a:spLocks noGrp="1"/>
          </p:cNvSpPr>
          <p:nvPr>
            <p:ph sz="quarter" idx="1"/>
          </p:nvPr>
        </p:nvSpPr>
        <p:spPr/>
        <p:txBody>
          <a:bodyPr>
            <a:normAutofit/>
          </a:bodyPr>
          <a:lstStyle/>
          <a:p>
            <a:r>
              <a:rPr lang="en-US" dirty="0"/>
              <a:t>The project aims and objectives that will be achieved after completion of this project are discussed in this subchapter. The aims and objectives are as follow</a:t>
            </a:r>
            <a:endParaRPr lang="en-IN" sz="2800" dirty="0"/>
          </a:p>
          <a:p>
            <a:pPr lvl="2"/>
            <a:r>
              <a:rPr lang="en-US" dirty="0"/>
              <a:t>Facility to download required book.</a:t>
            </a:r>
            <a:endParaRPr lang="en-IN" sz="1800" dirty="0"/>
          </a:p>
          <a:p>
            <a:pPr lvl="2"/>
            <a:r>
              <a:rPr lang="en-US" dirty="0"/>
              <a:t>Video tutorial for students.</a:t>
            </a:r>
            <a:endParaRPr lang="en-IN" sz="1800" dirty="0"/>
          </a:p>
          <a:p>
            <a:pPr lvl="3"/>
            <a:r>
              <a:rPr lang="en-US" dirty="0"/>
              <a:t>An Admin login page where admin can add books ,delete, update</a:t>
            </a:r>
            <a:endParaRPr lang="en-IN" sz="1600" dirty="0"/>
          </a:p>
          <a:p>
            <a:pPr marL="0" indent="0">
              <a:buNone/>
            </a:pPr>
            <a:endParaRPr lang="en-IN" dirty="0"/>
          </a:p>
        </p:txBody>
      </p:sp>
    </p:spTree>
    <p:extLst>
      <p:ext uri="{BB962C8B-B14F-4D97-AF65-F5344CB8AC3E}">
        <p14:creationId xmlns:p14="http://schemas.microsoft.com/office/powerpoint/2010/main" val="3059538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CC9900"/>
                </a:solidFill>
              </a:rPr>
              <a:t>T</a:t>
            </a:r>
            <a:r>
              <a:rPr lang="en-IN" dirty="0" smtClean="0">
                <a:solidFill>
                  <a:srgbClr val="CC9900"/>
                </a:solidFill>
              </a:rPr>
              <a:t>ECHNOLOGIES</a:t>
            </a:r>
            <a:endParaRPr lang="en-IN" dirty="0">
              <a:solidFill>
                <a:srgbClr val="CC9900"/>
              </a:solidFill>
            </a:endParaRPr>
          </a:p>
        </p:txBody>
      </p:sp>
      <p:sp>
        <p:nvSpPr>
          <p:cNvPr id="3" name="Content Placeholder 2"/>
          <p:cNvSpPr>
            <a:spLocks noGrp="1"/>
          </p:cNvSpPr>
          <p:nvPr>
            <p:ph sz="quarter" idx="1"/>
          </p:nvPr>
        </p:nvSpPr>
        <p:spPr/>
        <p:txBody>
          <a:bodyPr/>
          <a:lstStyle/>
          <a:p>
            <a:r>
              <a:rPr lang="en-IN" dirty="0" smtClean="0"/>
              <a:t>UI : React J.S,  Html,  Css.</a:t>
            </a:r>
          </a:p>
          <a:p>
            <a:r>
              <a:rPr lang="en-IN" dirty="0" smtClean="0"/>
              <a:t>Backend : Spring Boot, Java</a:t>
            </a:r>
          </a:p>
          <a:p>
            <a:r>
              <a:rPr lang="en-IN" dirty="0" smtClean="0"/>
              <a:t>Database : PostgreSql.</a:t>
            </a:r>
          </a:p>
          <a:p>
            <a:pPr marL="0" indent="0">
              <a:buNone/>
            </a:pPr>
            <a:endParaRPr lang="en-IN" dirty="0" smtClean="0"/>
          </a:p>
          <a:p>
            <a:endParaRPr lang="en-IN" dirty="0" smtClean="0"/>
          </a:p>
          <a:p>
            <a:endParaRPr lang="en-IN" dirty="0"/>
          </a:p>
        </p:txBody>
      </p:sp>
    </p:spTree>
    <p:extLst>
      <p:ext uri="{BB962C8B-B14F-4D97-AF65-F5344CB8AC3E}">
        <p14:creationId xmlns:p14="http://schemas.microsoft.com/office/powerpoint/2010/main" val="15355915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Login</a:t>
            </a:r>
            <a:r>
              <a:rPr lang="en-IN" dirty="0" smtClean="0"/>
              <a:t> </a:t>
            </a:r>
            <a:endParaRPr lang="en-IN" dirty="0"/>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67544" y="1496668"/>
            <a:ext cx="7992888" cy="474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6344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solidFill>
                  <a:srgbClr val="CC9900"/>
                </a:solidFill>
              </a:rPr>
              <a:t>Hardware Requirement</a:t>
            </a:r>
            <a:endParaRPr lang="en-IN" dirty="0">
              <a:solidFill>
                <a:srgbClr val="CC9900"/>
              </a:solidFill>
            </a:endParaRPr>
          </a:p>
        </p:txBody>
      </p:sp>
      <p:sp>
        <p:nvSpPr>
          <p:cNvPr id="6" name="Content Placeholder 5"/>
          <p:cNvSpPr>
            <a:spLocks noGrp="1"/>
          </p:cNvSpPr>
          <p:nvPr>
            <p:ph sz="quarter" idx="1"/>
          </p:nvPr>
        </p:nvSpPr>
        <p:spPr/>
        <p:txBody>
          <a:bodyPr/>
          <a:lstStyle/>
          <a:p>
            <a:pPr marL="0" indent="0">
              <a:buNone/>
            </a:pPr>
            <a:endParaRPr lang="en-US" dirty="0" smtClean="0"/>
          </a:p>
          <a:p>
            <a:pPr marL="0" indent="0">
              <a:buNone/>
            </a:pPr>
            <a:endParaRPr lang="en-US" dirty="0" smtClean="0"/>
          </a:p>
          <a:p>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65893533"/>
              </p:ext>
            </p:extLst>
          </p:nvPr>
        </p:nvGraphicFramePr>
        <p:xfrm>
          <a:off x="1115616" y="1340768"/>
          <a:ext cx="6137989" cy="4459798"/>
        </p:xfrm>
        <a:graphic>
          <a:graphicData uri="http://schemas.openxmlformats.org/drawingml/2006/table">
            <a:tbl>
              <a:tblPr firstRow="1" firstCol="1" lastRow="1" lastCol="1" bandRow="1" bandCol="1">
                <a:tableStyleId>{5C22544A-7EE6-4342-B048-85BDC9FD1C3A}</a:tableStyleId>
              </a:tblPr>
              <a:tblGrid>
                <a:gridCol w="1906948"/>
                <a:gridCol w="4231041"/>
              </a:tblGrid>
              <a:tr h="1114584">
                <a:tc>
                  <a:txBody>
                    <a:bodyPr/>
                    <a:lstStyle/>
                    <a:p>
                      <a:pPr marL="69850" algn="just">
                        <a:lnSpc>
                          <a:spcPts val="1890"/>
                        </a:lnSpc>
                        <a:spcBef>
                          <a:spcPts val="1015"/>
                        </a:spcBef>
                        <a:spcAft>
                          <a:spcPts val="0"/>
                        </a:spcAft>
                      </a:pPr>
                      <a:r>
                        <a:rPr lang="en-US" sz="1400" dirty="0">
                          <a:effectLst/>
                        </a:rPr>
                        <a:t>PROCESSOR</a:t>
                      </a:r>
                      <a:endParaRPr lang="en-IN" sz="1100" dirty="0">
                        <a:effectLst/>
                        <a:latin typeface="Times New Roman"/>
                        <a:ea typeface="Times New Roman"/>
                        <a:cs typeface="Times New Roman"/>
                      </a:endParaRPr>
                    </a:p>
                  </a:txBody>
                  <a:tcPr marL="0" marR="0" marT="0" marB="0"/>
                </a:tc>
                <a:tc>
                  <a:txBody>
                    <a:bodyPr/>
                    <a:lstStyle/>
                    <a:p>
                      <a:pPr marL="49530" marR="526415" algn="just">
                        <a:lnSpc>
                          <a:spcPct val="165000"/>
                        </a:lnSpc>
                        <a:spcBef>
                          <a:spcPts val="1015"/>
                        </a:spcBef>
                        <a:spcAft>
                          <a:spcPts val="0"/>
                        </a:spcAft>
                      </a:pPr>
                      <a:r>
                        <a:rPr lang="en-US" sz="1400">
                          <a:effectLst/>
                        </a:rPr>
                        <a:t>INTEL</a:t>
                      </a:r>
                      <a:r>
                        <a:rPr lang="en-US" sz="1400" spc="-15">
                          <a:effectLst/>
                        </a:rPr>
                        <a:t> </a:t>
                      </a:r>
                      <a:r>
                        <a:rPr lang="en-US" sz="1400">
                          <a:effectLst/>
                        </a:rPr>
                        <a:t>CORE</a:t>
                      </a:r>
                      <a:r>
                        <a:rPr lang="en-US" sz="1400" spc="-15">
                          <a:effectLst/>
                        </a:rPr>
                        <a:t> </a:t>
                      </a:r>
                      <a:r>
                        <a:rPr lang="en-US" sz="1400">
                          <a:effectLst/>
                        </a:rPr>
                        <a:t>PROCESSOR</a:t>
                      </a:r>
                      <a:r>
                        <a:rPr lang="en-US" sz="1400" spc="-10">
                          <a:effectLst/>
                        </a:rPr>
                        <a:t> </a:t>
                      </a:r>
                      <a:r>
                        <a:rPr lang="en-US" sz="1400">
                          <a:effectLst/>
                        </a:rPr>
                        <a:t>OR</a:t>
                      </a:r>
                      <a:r>
                        <a:rPr lang="en-US" sz="1400" spc="-10">
                          <a:effectLst/>
                        </a:rPr>
                        <a:t> </a:t>
                      </a:r>
                      <a:r>
                        <a:rPr lang="en-US" sz="1400">
                          <a:effectLst/>
                        </a:rPr>
                        <a:t>BETTER</a:t>
                      </a:r>
                      <a:r>
                        <a:rPr lang="en-US" sz="1400" spc="-335">
                          <a:effectLst/>
                        </a:rPr>
                        <a:t> </a:t>
                      </a:r>
                      <a:r>
                        <a:rPr lang="en-US" sz="1400">
                          <a:effectLst/>
                        </a:rPr>
                        <a:t>PERFORMANCE</a:t>
                      </a:r>
                      <a:endParaRPr lang="en-IN" sz="1100">
                        <a:effectLst/>
                        <a:latin typeface="Times New Roman"/>
                        <a:ea typeface="Times New Roman"/>
                        <a:cs typeface="Times New Roman"/>
                      </a:endParaRPr>
                    </a:p>
                  </a:txBody>
                  <a:tcPr marL="0" marR="0" marT="0" marB="0"/>
                </a:tc>
              </a:tr>
              <a:tr h="999106">
                <a:tc>
                  <a:txBody>
                    <a:bodyPr/>
                    <a:lstStyle/>
                    <a:p>
                      <a:pPr marL="69850" marR="568960" algn="just">
                        <a:lnSpc>
                          <a:spcPct val="78000"/>
                        </a:lnSpc>
                        <a:spcAft>
                          <a:spcPts val="0"/>
                        </a:spcAft>
                      </a:pPr>
                      <a:r>
                        <a:rPr lang="en-US" sz="1400" spc="-5">
                          <a:effectLst/>
                        </a:rPr>
                        <a:t>OPERATING</a:t>
                      </a:r>
                      <a:r>
                        <a:rPr lang="en-US" sz="1400" spc="-335">
                          <a:effectLst/>
                        </a:rPr>
                        <a:t> </a:t>
                      </a:r>
                      <a:r>
                        <a:rPr lang="en-US" sz="1400">
                          <a:effectLst/>
                        </a:rPr>
                        <a:t>SYSTEM</a:t>
                      </a:r>
                      <a:endParaRPr lang="en-IN" sz="1100">
                        <a:effectLst/>
                        <a:latin typeface="Times New Roman"/>
                        <a:ea typeface="Times New Roman"/>
                        <a:cs typeface="Times New Roman"/>
                      </a:endParaRPr>
                    </a:p>
                  </a:txBody>
                  <a:tcPr marL="0" marR="0" marT="0" marB="0"/>
                </a:tc>
                <a:tc>
                  <a:txBody>
                    <a:bodyPr/>
                    <a:lstStyle/>
                    <a:p>
                      <a:pPr marL="49530" algn="just">
                        <a:lnSpc>
                          <a:spcPts val="1890"/>
                        </a:lnSpc>
                        <a:spcBef>
                          <a:spcPts val="995"/>
                        </a:spcBef>
                        <a:spcAft>
                          <a:spcPts val="0"/>
                        </a:spcAft>
                      </a:pPr>
                      <a:r>
                        <a:rPr lang="en-US" sz="1400" dirty="0">
                          <a:effectLst/>
                        </a:rPr>
                        <a:t>WINDOWS</a:t>
                      </a:r>
                      <a:r>
                        <a:rPr lang="en-US" sz="1400" spc="-20" dirty="0">
                          <a:effectLst/>
                        </a:rPr>
                        <a:t> </a:t>
                      </a:r>
                      <a:r>
                        <a:rPr lang="en-US" sz="1400" dirty="0">
                          <a:effectLst/>
                        </a:rPr>
                        <a:t>VISTA</a:t>
                      </a:r>
                      <a:r>
                        <a:rPr lang="en-US" sz="1400" spc="-15" dirty="0">
                          <a:effectLst/>
                        </a:rPr>
                        <a:t> </a:t>
                      </a:r>
                      <a:r>
                        <a:rPr lang="en-US" sz="1400" dirty="0">
                          <a:effectLst/>
                        </a:rPr>
                        <a:t>,WINDOWS7,</a:t>
                      </a:r>
                      <a:r>
                        <a:rPr lang="en-US" sz="1400" spc="-25" dirty="0">
                          <a:effectLst/>
                        </a:rPr>
                        <a:t> </a:t>
                      </a:r>
                      <a:r>
                        <a:rPr lang="en-US" sz="1400" dirty="0">
                          <a:effectLst/>
                        </a:rPr>
                        <a:t>UBUNTU</a:t>
                      </a:r>
                      <a:endParaRPr lang="en-IN" sz="1100" dirty="0">
                        <a:effectLst/>
                        <a:latin typeface="Times New Roman"/>
                        <a:ea typeface="Times New Roman"/>
                        <a:cs typeface="Times New Roman"/>
                      </a:endParaRPr>
                    </a:p>
                  </a:txBody>
                  <a:tcPr marL="0" marR="0" marT="0" marB="0"/>
                </a:tc>
              </a:tr>
              <a:tr h="986681">
                <a:tc>
                  <a:txBody>
                    <a:bodyPr/>
                    <a:lstStyle/>
                    <a:p>
                      <a:pPr marL="69850" algn="just">
                        <a:lnSpc>
                          <a:spcPts val="1890"/>
                        </a:lnSpc>
                        <a:spcBef>
                          <a:spcPts val="895"/>
                        </a:spcBef>
                        <a:spcAft>
                          <a:spcPts val="0"/>
                        </a:spcAft>
                      </a:pPr>
                      <a:r>
                        <a:rPr lang="en-US" sz="1400">
                          <a:effectLst/>
                        </a:rPr>
                        <a:t>MEMORY</a:t>
                      </a:r>
                      <a:endParaRPr lang="en-IN" sz="1100">
                        <a:effectLst/>
                        <a:latin typeface="Times New Roman"/>
                        <a:ea typeface="Times New Roman"/>
                        <a:cs typeface="Times New Roman"/>
                      </a:endParaRPr>
                    </a:p>
                  </a:txBody>
                  <a:tcPr marL="0" marR="0" marT="0" marB="0"/>
                </a:tc>
                <a:tc>
                  <a:txBody>
                    <a:bodyPr/>
                    <a:lstStyle/>
                    <a:p>
                      <a:pPr marL="49530" algn="just">
                        <a:lnSpc>
                          <a:spcPts val="1890"/>
                        </a:lnSpc>
                        <a:spcBef>
                          <a:spcPts val="895"/>
                        </a:spcBef>
                        <a:spcAft>
                          <a:spcPts val="0"/>
                        </a:spcAft>
                      </a:pPr>
                      <a:r>
                        <a:rPr lang="en-US" sz="1400" dirty="0">
                          <a:effectLst/>
                        </a:rPr>
                        <a:t>1GB</a:t>
                      </a:r>
                      <a:r>
                        <a:rPr lang="en-US" sz="1400" spc="-5" dirty="0">
                          <a:effectLst/>
                        </a:rPr>
                        <a:t> </a:t>
                      </a:r>
                      <a:r>
                        <a:rPr lang="en-US" sz="1400" dirty="0">
                          <a:effectLst/>
                        </a:rPr>
                        <a:t>RAM OR MORE</a:t>
                      </a:r>
                      <a:endParaRPr lang="en-IN" sz="1100" dirty="0">
                        <a:effectLst/>
                        <a:latin typeface="Times New Roman"/>
                        <a:ea typeface="Times New Roman"/>
                        <a:cs typeface="Times New Roman"/>
                      </a:endParaRPr>
                    </a:p>
                  </a:txBody>
                  <a:tcPr marL="0" marR="0" marT="0" marB="0"/>
                </a:tc>
              </a:tr>
              <a:tr h="999106">
                <a:tc>
                  <a:txBody>
                    <a:bodyPr/>
                    <a:lstStyle/>
                    <a:p>
                      <a:pPr marL="69850" algn="just">
                        <a:lnSpc>
                          <a:spcPts val="1890"/>
                        </a:lnSpc>
                        <a:spcBef>
                          <a:spcPts val="995"/>
                        </a:spcBef>
                        <a:spcAft>
                          <a:spcPts val="0"/>
                        </a:spcAft>
                      </a:pPr>
                      <a:r>
                        <a:rPr lang="en-US" sz="1400">
                          <a:effectLst/>
                        </a:rPr>
                        <a:t>HARD</a:t>
                      </a:r>
                      <a:r>
                        <a:rPr lang="en-US" sz="1400" spc="-10">
                          <a:effectLst/>
                        </a:rPr>
                        <a:t> </a:t>
                      </a:r>
                      <a:r>
                        <a:rPr lang="en-US" sz="1400">
                          <a:effectLst/>
                        </a:rPr>
                        <a:t>DISK</a:t>
                      </a:r>
                      <a:r>
                        <a:rPr lang="en-US" sz="1400" spc="-10">
                          <a:effectLst/>
                        </a:rPr>
                        <a:t> </a:t>
                      </a:r>
                      <a:r>
                        <a:rPr lang="en-US" sz="1400">
                          <a:effectLst/>
                        </a:rPr>
                        <a:t>SPACE</a:t>
                      </a:r>
                      <a:endParaRPr lang="en-IN" sz="1100">
                        <a:effectLst/>
                        <a:latin typeface="Times New Roman"/>
                        <a:ea typeface="Times New Roman"/>
                        <a:cs typeface="Times New Roman"/>
                      </a:endParaRPr>
                    </a:p>
                  </a:txBody>
                  <a:tcPr marL="0" marR="0" marT="0" marB="0"/>
                </a:tc>
                <a:tc>
                  <a:txBody>
                    <a:bodyPr/>
                    <a:lstStyle/>
                    <a:p>
                      <a:pPr marL="49530" marR="327025" algn="just">
                        <a:lnSpc>
                          <a:spcPct val="80000"/>
                        </a:lnSpc>
                        <a:spcAft>
                          <a:spcPts val="0"/>
                        </a:spcAft>
                      </a:pPr>
                      <a:r>
                        <a:rPr lang="en-US" sz="1400">
                          <a:effectLst/>
                        </a:rPr>
                        <a:t>MINIMUM 3 GB FOR DATABASE USAGE</a:t>
                      </a:r>
                      <a:r>
                        <a:rPr lang="en-US" sz="1400" spc="-335">
                          <a:effectLst/>
                        </a:rPr>
                        <a:t> </a:t>
                      </a:r>
                      <a:r>
                        <a:rPr lang="en-US" sz="1400">
                          <a:effectLst/>
                        </a:rPr>
                        <a:t>FOR</a:t>
                      </a:r>
                      <a:endParaRPr lang="en-IN" sz="1100">
                        <a:effectLst/>
                      </a:endParaRPr>
                    </a:p>
                    <a:p>
                      <a:pPr marL="49530" algn="just">
                        <a:lnSpc>
                          <a:spcPts val="1890"/>
                        </a:lnSpc>
                        <a:spcBef>
                          <a:spcPts val="1000"/>
                        </a:spcBef>
                        <a:spcAft>
                          <a:spcPts val="0"/>
                        </a:spcAft>
                      </a:pPr>
                      <a:r>
                        <a:rPr lang="en-US" sz="1400">
                          <a:effectLst/>
                        </a:rPr>
                        <a:t>FUTURE</a:t>
                      </a:r>
                      <a:endParaRPr lang="en-IN" sz="1100">
                        <a:effectLst/>
                        <a:latin typeface="Times New Roman"/>
                        <a:ea typeface="Times New Roman"/>
                        <a:cs typeface="Times New Roman"/>
                      </a:endParaRPr>
                    </a:p>
                  </a:txBody>
                  <a:tcPr marL="0" marR="0" marT="0" marB="0"/>
                </a:tc>
              </a:tr>
              <a:tr h="360321">
                <a:tc>
                  <a:txBody>
                    <a:bodyPr/>
                    <a:lstStyle/>
                    <a:p>
                      <a:pPr marL="69850" algn="just">
                        <a:lnSpc>
                          <a:spcPts val="1470"/>
                        </a:lnSpc>
                        <a:spcBef>
                          <a:spcPts val="895"/>
                        </a:spcBef>
                        <a:spcAft>
                          <a:spcPts val="0"/>
                        </a:spcAft>
                      </a:pPr>
                      <a:r>
                        <a:rPr lang="en-US" sz="1400">
                          <a:effectLst/>
                        </a:rPr>
                        <a:t>DATABASE</a:t>
                      </a:r>
                      <a:endParaRPr lang="en-IN" sz="1100">
                        <a:effectLst/>
                        <a:latin typeface="Times New Roman"/>
                        <a:ea typeface="Times New Roman"/>
                        <a:cs typeface="Times New Roman"/>
                      </a:endParaRPr>
                    </a:p>
                  </a:txBody>
                  <a:tcPr marL="0" marR="0" marT="0" marB="0"/>
                </a:tc>
                <a:tc>
                  <a:txBody>
                    <a:bodyPr/>
                    <a:lstStyle/>
                    <a:p>
                      <a:pPr marL="49530" algn="just">
                        <a:lnSpc>
                          <a:spcPts val="1470"/>
                        </a:lnSpc>
                        <a:spcBef>
                          <a:spcPts val="895"/>
                        </a:spcBef>
                        <a:spcAft>
                          <a:spcPts val="0"/>
                        </a:spcAft>
                      </a:pPr>
                      <a:r>
                        <a:rPr lang="en-US" sz="1400" dirty="0">
                          <a:effectLst/>
                        </a:rPr>
                        <a:t>POSTGRESQL</a:t>
                      </a:r>
                      <a:endParaRPr lang="en-IN" sz="1100" dirty="0">
                        <a:effectLst/>
                        <a:latin typeface="Times New Roman"/>
                        <a:ea typeface="Times New Roman"/>
                        <a:cs typeface="Times New Roman"/>
                      </a:endParaRPr>
                    </a:p>
                  </a:txBody>
                  <a:tcPr marL="0" marR="0" marT="0" marB="0"/>
                </a:tc>
              </a:tr>
            </a:tbl>
          </a:graphicData>
        </a:graphic>
      </p:graphicFrame>
    </p:spTree>
    <p:extLst>
      <p:ext uri="{BB962C8B-B14F-4D97-AF65-F5344CB8AC3E}">
        <p14:creationId xmlns:p14="http://schemas.microsoft.com/office/powerpoint/2010/main" val="3373210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C9900"/>
                </a:solidFill>
              </a:rPr>
              <a:t>Software Requirements</a:t>
            </a:r>
            <a:endParaRPr lang="en-IN" dirty="0">
              <a:solidFill>
                <a:srgbClr val="CC9900"/>
              </a:solidFill>
            </a:endParaRPr>
          </a:p>
        </p:txBody>
      </p:sp>
      <p:sp>
        <p:nvSpPr>
          <p:cNvPr id="3" name="Content Placeholder 2"/>
          <p:cNvSpPr>
            <a:spLocks noGrp="1"/>
          </p:cNvSpPr>
          <p:nvPr>
            <p:ph sz="quarter" idx="1"/>
          </p:nvPr>
        </p:nvSpPr>
        <p:spPr>
          <a:xfrm>
            <a:off x="457200" y="1600200"/>
            <a:ext cx="8229600" cy="5141168"/>
          </a:xfrm>
        </p:spPr>
        <p:txBody>
          <a:bodyPr>
            <a:normAutofit/>
          </a:bodyPr>
          <a:lstStyle/>
          <a:p>
            <a:pPr marL="0" indent="0">
              <a:buNone/>
            </a:pPr>
            <a:endParaRPr lang="en-US" sz="2000" dirty="0" smtClean="0"/>
          </a:p>
          <a:p>
            <a:r>
              <a:rPr lang="en-US" sz="2400" dirty="0"/>
              <a:t>Operating system- Windows 7 is used as the operating system as it is stable and supports more features and is more user friendly</a:t>
            </a:r>
            <a:endParaRPr lang="en-IN" sz="2400" dirty="0"/>
          </a:p>
          <a:p>
            <a:r>
              <a:rPr lang="en-US" sz="2400" dirty="0"/>
              <a:t>Database POSTGRESQL is used as database as it easy to maintain and retrieve records by simple queries which are in English language which are easy to understand and easy to write.</a:t>
            </a:r>
            <a:endParaRPr lang="en-IN" sz="2400" dirty="0"/>
          </a:p>
          <a:p>
            <a:r>
              <a:rPr lang="en-US" sz="2400" dirty="0"/>
              <a:t>Development tools and Programming language- HTML is used to write the whole code and develop WebPages with CSS, Java Script for styling work and Spring Boot for sever side scripting</a:t>
            </a:r>
            <a:endParaRPr lang="en-IN" sz="2400" dirty="0"/>
          </a:p>
        </p:txBody>
      </p:sp>
    </p:spTree>
    <p:extLst>
      <p:ext uri="{BB962C8B-B14F-4D97-AF65-F5344CB8AC3E}">
        <p14:creationId xmlns:p14="http://schemas.microsoft.com/office/powerpoint/2010/main" val="2455174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260648"/>
            <a:ext cx="8229600" cy="1143000"/>
          </a:xfrm>
        </p:spPr>
        <p:txBody>
          <a:bodyPr>
            <a:normAutofit/>
          </a:bodyPr>
          <a:lstStyle/>
          <a:p>
            <a:r>
              <a:rPr lang="en-US" sz="3200" dirty="0" smtClean="0">
                <a:solidFill>
                  <a:srgbClr val="CC9900"/>
                </a:solidFill>
              </a:rPr>
              <a:t>Data Flow Diagramm</a:t>
            </a:r>
            <a:r>
              <a:rPr lang="en-US" sz="3200" dirty="0">
                <a:solidFill>
                  <a:srgbClr val="CC9900"/>
                </a:solidFill>
              </a:rPr>
              <a:t>.</a:t>
            </a:r>
            <a:r>
              <a:rPr lang="en-US" sz="3200" dirty="0" smtClean="0"/>
              <a:t/>
            </a:r>
            <a:br>
              <a:rPr lang="en-US" sz="3200" dirty="0" smtClean="0"/>
            </a:br>
            <a:r>
              <a:rPr lang="en-US" sz="3200" dirty="0" smtClean="0"/>
              <a:t> </a:t>
            </a:r>
            <a:endParaRPr lang="en-IN" sz="3200" dirty="0"/>
          </a:p>
        </p:txBody>
      </p:sp>
      <p:sp>
        <p:nvSpPr>
          <p:cNvPr id="2" name="Content Placeholder 1"/>
          <p:cNvSpPr>
            <a:spLocks noGrp="1"/>
          </p:cNvSpPr>
          <p:nvPr>
            <p:ph sz="quarter" idx="1"/>
          </p:nvPr>
        </p:nvSpPr>
        <p:spPr/>
        <p:txBody>
          <a:bodyPr/>
          <a:lstStyle/>
          <a:p>
            <a:r>
              <a:rPr lang="en-IN" dirty="0" smtClean="0"/>
              <a:t>Process.</a:t>
            </a:r>
          </a:p>
          <a:p>
            <a:pPr marL="0" indent="0">
              <a:buNone/>
            </a:pPr>
            <a:endParaRPr lang="en-IN" dirty="0"/>
          </a:p>
        </p:txBody>
      </p:sp>
      <p:sp>
        <p:nvSpPr>
          <p:cNvPr id="3" name="Rectangle 2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8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132856"/>
            <a:ext cx="6515100" cy="427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0016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16632"/>
            <a:ext cx="8435280" cy="1080120"/>
          </a:xfrm>
        </p:spPr>
        <p:txBody>
          <a:bodyPr>
            <a:normAutofit/>
          </a:bodyPr>
          <a:lstStyle/>
          <a:p>
            <a:r>
              <a:rPr lang="en-IN" sz="3200" dirty="0" smtClean="0">
                <a:solidFill>
                  <a:srgbClr val="CC9900"/>
                </a:solidFill>
              </a:rPr>
              <a:t>PERFORMANCE</a:t>
            </a:r>
            <a:endParaRPr lang="en-IN" sz="3200" dirty="0">
              <a:solidFill>
                <a:srgbClr val="CC9900"/>
              </a:solidFill>
            </a:endParaRPr>
          </a:p>
        </p:txBody>
      </p:sp>
      <p:sp>
        <p:nvSpPr>
          <p:cNvPr id="6" name="Content Placeholder 5"/>
          <p:cNvSpPr>
            <a:spLocks noGrp="1"/>
          </p:cNvSpPr>
          <p:nvPr>
            <p:ph sz="quarter" idx="1"/>
          </p:nvPr>
        </p:nvSpPr>
        <p:spPr/>
        <p:txBody>
          <a:bodyPr>
            <a:normAutofit fontScale="55000" lnSpcReduction="20000"/>
          </a:bodyPr>
          <a:lstStyle/>
          <a:p>
            <a:r>
              <a:rPr lang="en-US" dirty="0"/>
              <a:t>To solve the inconveniences as mentioned in the existing system, an </a:t>
            </a:r>
            <a:r>
              <a:rPr lang="en-US" b="1" dirty="0"/>
              <a:t>Online Library </a:t>
            </a:r>
            <a:r>
              <a:rPr lang="en-US" dirty="0"/>
              <a:t>is proposed. The proposed system contains the following features:</a:t>
            </a:r>
            <a:endParaRPr lang="en-IN" sz="2800" dirty="0"/>
          </a:p>
          <a:p>
            <a:r>
              <a:rPr lang="en-US" dirty="0"/>
              <a:t> </a:t>
            </a:r>
            <a:endParaRPr lang="en-IN" sz="2800" dirty="0"/>
          </a:p>
          <a:p>
            <a:pPr lvl="1"/>
            <a:r>
              <a:rPr lang="en-US" b="1" dirty="0">
                <a:solidFill>
                  <a:schemeClr val="tx1"/>
                </a:solidFill>
              </a:rPr>
              <a:t>The students will register them through Online</a:t>
            </a:r>
            <a:endParaRPr lang="en-IN" sz="2000" b="1" dirty="0">
              <a:solidFill>
                <a:schemeClr val="tx1"/>
              </a:solidFill>
            </a:endParaRPr>
          </a:p>
          <a:p>
            <a:r>
              <a:rPr lang="en-US" b="1" dirty="0"/>
              <a:t> </a:t>
            </a:r>
            <a:endParaRPr lang="en-IN" sz="2800" b="1" dirty="0"/>
          </a:p>
          <a:p>
            <a:pPr lvl="1"/>
            <a:r>
              <a:rPr lang="en-US" b="1" dirty="0">
                <a:solidFill>
                  <a:schemeClr val="tx1"/>
                </a:solidFill>
              </a:rPr>
              <a:t>Individually each member will have his account through which he can access the information he needs.</a:t>
            </a:r>
            <a:endParaRPr lang="en-IN" sz="2000" b="1" dirty="0">
              <a:solidFill>
                <a:schemeClr val="tx1"/>
              </a:solidFill>
            </a:endParaRPr>
          </a:p>
          <a:p>
            <a:r>
              <a:rPr lang="en-US" b="1" dirty="0"/>
              <a:t> </a:t>
            </a:r>
            <a:endParaRPr lang="en-IN" sz="2800" b="1" dirty="0"/>
          </a:p>
          <a:p>
            <a:pPr lvl="1"/>
            <a:r>
              <a:rPr lang="en-US" b="1" dirty="0">
                <a:solidFill>
                  <a:schemeClr val="tx1"/>
                </a:solidFill>
              </a:rPr>
              <a:t>Book details like authors, number of copies totally maintained by library, present available number of books, reference books, non-reference books etc. all this information can be made handy.</a:t>
            </a:r>
            <a:endParaRPr lang="en-IN" sz="2000" b="1" dirty="0">
              <a:solidFill>
                <a:schemeClr val="tx1"/>
              </a:solidFill>
            </a:endParaRPr>
          </a:p>
          <a:p>
            <a:r>
              <a:rPr lang="en-US" b="1" dirty="0"/>
              <a:t> </a:t>
            </a:r>
            <a:endParaRPr lang="en-IN" sz="2800" b="1" dirty="0"/>
          </a:p>
          <a:p>
            <a:pPr lvl="1"/>
            <a:r>
              <a:rPr lang="en-US" b="1" dirty="0">
                <a:solidFill>
                  <a:schemeClr val="tx1"/>
                </a:solidFill>
              </a:rPr>
              <a:t>Regarding the members designation, number of books was issued.</a:t>
            </a:r>
            <a:endParaRPr lang="en-IN" sz="2000" b="1" dirty="0">
              <a:solidFill>
                <a:schemeClr val="tx1"/>
              </a:solidFill>
            </a:endParaRPr>
          </a:p>
          <a:p>
            <a:r>
              <a:rPr lang="en-US" b="1" dirty="0"/>
              <a:t> </a:t>
            </a:r>
            <a:endParaRPr lang="en-IN" sz="2800" b="1" dirty="0"/>
          </a:p>
          <a:p>
            <a:pPr lvl="1"/>
            <a:r>
              <a:rPr lang="en-US" b="1" dirty="0">
                <a:solidFill>
                  <a:schemeClr val="tx1"/>
                </a:solidFill>
              </a:rPr>
              <a:t>Issue dates and returns of each member is maintained separately and fine charged if there is any delay in returning the book.</a:t>
            </a:r>
            <a:endParaRPr lang="en-IN" sz="2000" b="1" dirty="0">
              <a:solidFill>
                <a:schemeClr val="tx1"/>
              </a:solidFill>
            </a:endParaRPr>
          </a:p>
          <a:p>
            <a:r>
              <a:rPr lang="en-US" b="1" dirty="0"/>
              <a:t> </a:t>
            </a:r>
            <a:endParaRPr lang="en-IN" sz="2800" b="1" dirty="0"/>
          </a:p>
          <a:p>
            <a:pPr lvl="1"/>
            <a:r>
              <a:rPr lang="en-US" b="1" dirty="0">
                <a:solidFill>
                  <a:schemeClr val="tx1"/>
                </a:solidFill>
              </a:rPr>
              <a:t>Administrator can add, update the books.</a:t>
            </a:r>
            <a:endParaRPr lang="en-IN" sz="2000" b="1" dirty="0">
              <a:solidFill>
                <a:schemeClr val="tx1"/>
              </a:solidFill>
            </a:endParaRPr>
          </a:p>
          <a:p>
            <a:r>
              <a:rPr lang="en-US" b="1" dirty="0"/>
              <a:t> </a:t>
            </a:r>
            <a:endParaRPr lang="en-IN" sz="2800" b="1" dirty="0"/>
          </a:p>
          <a:p>
            <a:pPr lvl="1"/>
            <a:r>
              <a:rPr lang="en-US" b="1" dirty="0">
                <a:solidFill>
                  <a:schemeClr val="tx1"/>
                </a:solidFill>
              </a:rPr>
              <a:t>Time consuming is low, gives accurate results, reliability can be improved with the help of security.</a:t>
            </a:r>
            <a:endParaRPr lang="en-IN" sz="2000" b="1" dirty="0">
              <a:solidFill>
                <a:schemeClr val="tx1"/>
              </a:solidFill>
            </a:endParaRPr>
          </a:p>
          <a:p>
            <a:endParaRPr lang="en-IN" dirty="0"/>
          </a:p>
        </p:txBody>
      </p:sp>
    </p:spTree>
    <p:extLst>
      <p:ext uri="{BB962C8B-B14F-4D97-AF65-F5344CB8AC3E}">
        <p14:creationId xmlns:p14="http://schemas.microsoft.com/office/powerpoint/2010/main" val="3833974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324</TotalTime>
  <Words>559</Words>
  <Application>Microsoft Office PowerPoint</Application>
  <PresentationFormat>On-screen Show (4:3)</PresentationFormat>
  <Paragraphs>100</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Civic</vt:lpstr>
      <vt:lpstr>PowerPoint Presentation</vt:lpstr>
      <vt:lpstr>Introduction</vt:lpstr>
      <vt:lpstr>Objective</vt:lpstr>
      <vt:lpstr>TECHNOLOGIES</vt:lpstr>
      <vt:lpstr>Login </vt:lpstr>
      <vt:lpstr>Hardware Requirement</vt:lpstr>
      <vt:lpstr>Software Requirements</vt:lpstr>
      <vt:lpstr>Data Flow Diagramm.  </vt:lpstr>
      <vt:lpstr>PERFORMANCE</vt:lpstr>
      <vt:lpstr>FUTURE REQUIREMENT</vt:lpstr>
      <vt:lpstr>Future Benefits</vt:lpstr>
      <vt:lpstr>Snapshot of  Login</vt:lpstr>
      <vt:lpstr>Snapshots of SignUp Page</vt:lpstr>
      <vt:lpstr>Snapshots of Dashboard</vt:lpstr>
      <vt:lpstr>Request Page </vt:lpstr>
      <vt:lpstr>Snapshots of Profile</vt:lpstr>
      <vt:lpstr>Snapshots of Detail</vt:lpstr>
      <vt:lpstr>Add User</vt:lpstr>
      <vt:lpstr>Add Books</vt:lpstr>
      <vt:lpstr>User Dashboard</vt:lpstr>
      <vt:lpstr>Conclusions</vt:lpstr>
      <vt:lpstr>THANK YOU </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 pal</dc:creator>
  <cp:lastModifiedBy>shiv pal</cp:lastModifiedBy>
  <cp:revision>43</cp:revision>
  <dcterms:created xsi:type="dcterms:W3CDTF">2021-08-06T17:50:29Z</dcterms:created>
  <dcterms:modified xsi:type="dcterms:W3CDTF">2022-06-14T08:37:21Z</dcterms:modified>
</cp:coreProperties>
</file>