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
        <p:nvSpPr>
          <p:cNvPr id="4" name="Rectangle 3"/>
          <p:cNvSpPr/>
          <p:nvPr/>
        </p:nvSpPr>
        <p:spPr>
          <a:xfrm>
            <a:off x="2643918" y="233715"/>
            <a:ext cx="5493235" cy="523220"/>
          </a:xfrm>
          <a:prstGeom prst="rect">
            <a:avLst/>
          </a:prstGeom>
        </p:spPr>
        <p:txBody>
          <a:bodyPr wrap="none">
            <a:spAutoFit/>
          </a:bodyPr>
          <a:lstStyle/>
          <a:p>
            <a:pPr algn="ctr"/>
            <a:r>
              <a:rPr lang="en-US" sz="2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Master of Computer Application</a:t>
            </a:r>
          </a:p>
        </p:txBody>
      </p:sp>
      <p:sp>
        <p:nvSpPr>
          <p:cNvPr id="5" name="Rectangle 4"/>
          <p:cNvSpPr/>
          <p:nvPr/>
        </p:nvSpPr>
        <p:spPr>
          <a:xfrm>
            <a:off x="2418272" y="661307"/>
            <a:ext cx="6096000" cy="707886"/>
          </a:xfrm>
          <a:prstGeom prst="rect">
            <a:avLst/>
          </a:prstGeom>
        </p:spPr>
        <p:txBody>
          <a:bodyPr>
            <a:spAutoFit/>
          </a:bodyPr>
          <a:lstStyle/>
          <a:p>
            <a:pPr algn="ctr"/>
            <a:r>
              <a:rPr lang="en-US" sz="2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University Institute of Technology</a:t>
            </a:r>
          </a:p>
          <a:p>
            <a:pPr algn="ctr"/>
            <a:r>
              <a:rPr lang="en-US" sz="2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Rajiv Gandhi </a:t>
            </a:r>
            <a:r>
              <a:rPr lang="en-US" sz="2000" b="1" dirty="0" err="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Proudyogiki</a:t>
            </a:r>
            <a:r>
              <a:rPr lang="en-US" sz="2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 </a:t>
            </a:r>
            <a:r>
              <a:rPr lang="en-US" sz="2000" b="1" dirty="0" err="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Vishwavidyalaya</a:t>
            </a:r>
            <a:endParaRPr lang="en-US" sz="2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pic>
        <p:nvPicPr>
          <p:cNvPr id="6" name="Picture 5" descr="logo.jpg"/>
          <p:cNvPicPr/>
          <p:nvPr/>
        </p:nvPicPr>
        <p:blipFill>
          <a:blip r:embed="rId2"/>
          <a:stretch>
            <a:fillRect/>
          </a:stretch>
        </p:blipFill>
        <p:spPr>
          <a:xfrm>
            <a:off x="4304581" y="1584029"/>
            <a:ext cx="1552755" cy="1096896"/>
          </a:xfrm>
          <a:prstGeom prst="rect">
            <a:avLst/>
          </a:prstGeom>
        </p:spPr>
      </p:pic>
      <p:sp>
        <p:nvSpPr>
          <p:cNvPr id="7" name="Rectangle 6"/>
          <p:cNvSpPr/>
          <p:nvPr/>
        </p:nvSpPr>
        <p:spPr>
          <a:xfrm>
            <a:off x="7387086" y="5235470"/>
            <a:ext cx="6096000" cy="923330"/>
          </a:xfrm>
          <a:prstGeom prst="rect">
            <a:avLst/>
          </a:prstGeom>
        </p:spPr>
        <p:txBody>
          <a:bodyPr>
            <a:spAutoFit/>
          </a:bodyPr>
          <a:lstStyle/>
          <a:p>
            <a:r>
              <a:rPr lang="en-US" b="1" dirty="0"/>
              <a:t>Submitted By</a:t>
            </a:r>
          </a:p>
          <a:p>
            <a:r>
              <a:rPr lang="en-US" b="1" dirty="0" err="1"/>
              <a:t>Darakshan</a:t>
            </a:r>
            <a:r>
              <a:rPr lang="en-US" b="1" dirty="0"/>
              <a:t> Khan</a:t>
            </a:r>
          </a:p>
          <a:p>
            <a:r>
              <a:rPr lang="en-US" b="1" dirty="0"/>
              <a:t>MCA (4 </a:t>
            </a:r>
            <a:r>
              <a:rPr lang="en-US" b="1" dirty="0" smtClean="0"/>
              <a:t>semester)</a:t>
            </a:r>
            <a:endParaRPr lang="en-US" dirty="0">
              <a:ln w="0"/>
              <a:solidFill>
                <a:srgbClr val="FF0000"/>
              </a:solidFill>
              <a:effectLst>
                <a:reflection blurRad="6350" stA="53000" endA="300" endPos="35500" dir="5400000" sy="-90000" algn="bl" rotWithShape="0"/>
              </a:effectLst>
            </a:endParaRPr>
          </a:p>
        </p:txBody>
      </p:sp>
      <p:sp>
        <p:nvSpPr>
          <p:cNvPr id="8" name="Rectangle 7"/>
          <p:cNvSpPr/>
          <p:nvPr/>
        </p:nvSpPr>
        <p:spPr>
          <a:xfrm>
            <a:off x="2812451" y="2680925"/>
            <a:ext cx="4669292" cy="255454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dirty="0" smtClean="0">
                <a:ln/>
                <a:solidFill>
                  <a:srgbClr val="C00000"/>
                </a:solidFill>
              </a:rPr>
              <a:t>A </a:t>
            </a:r>
          </a:p>
          <a:p>
            <a:pPr algn="ctr"/>
            <a:r>
              <a:rPr lang="en-US" sz="3200" b="1" cap="none" spc="0" dirty="0" smtClean="0">
                <a:ln/>
                <a:solidFill>
                  <a:srgbClr val="C00000"/>
                </a:solidFill>
                <a:effectLst/>
              </a:rPr>
              <a:t>Major Project</a:t>
            </a:r>
          </a:p>
          <a:p>
            <a:pPr algn="ctr"/>
            <a:r>
              <a:rPr lang="en-US" sz="3200" b="1" dirty="0" smtClean="0">
                <a:ln/>
                <a:solidFill>
                  <a:srgbClr val="C00000"/>
                </a:solidFill>
              </a:rPr>
              <a:t>On </a:t>
            </a:r>
          </a:p>
          <a:p>
            <a:pPr algn="ctr"/>
            <a:r>
              <a:rPr lang="en-US" sz="3200" b="1" cap="none" spc="0" dirty="0" smtClean="0">
                <a:ln/>
                <a:solidFill>
                  <a:srgbClr val="C00000"/>
                </a:solidFill>
                <a:effectLst/>
              </a:rPr>
              <a:t>Desktop Voice Assistant</a:t>
            </a:r>
          </a:p>
          <a:p>
            <a:pPr algn="ctr"/>
            <a:endParaRPr lang="en-US" sz="3200" b="1" cap="none" spc="0" dirty="0">
              <a:ln/>
              <a:solidFill>
                <a:schemeClr val="accent3"/>
              </a:solidFill>
              <a:effectLst/>
            </a:endParaRPr>
          </a:p>
        </p:txBody>
      </p:sp>
    </p:spTree>
    <p:extLst>
      <p:ext uri="{BB962C8B-B14F-4D97-AF65-F5344CB8AC3E}">
        <p14:creationId xmlns:p14="http://schemas.microsoft.com/office/powerpoint/2010/main" val="341858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2509" y="1272358"/>
            <a:ext cx="4037162" cy="5443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3197513" y="1951360"/>
            <a:ext cx="2467155" cy="6901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Triggered word</a:t>
            </a:r>
            <a:endParaRPr lang="en-IN" dirty="0"/>
          </a:p>
        </p:txBody>
      </p:sp>
      <p:sp>
        <p:nvSpPr>
          <p:cNvPr id="4" name="Oval 3"/>
          <p:cNvSpPr/>
          <p:nvPr/>
        </p:nvSpPr>
        <p:spPr>
          <a:xfrm>
            <a:off x="3209022" y="2877623"/>
            <a:ext cx="2467155" cy="6901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Welcome User</a:t>
            </a:r>
            <a:endParaRPr lang="en-IN" dirty="0"/>
          </a:p>
        </p:txBody>
      </p:sp>
      <p:sp>
        <p:nvSpPr>
          <p:cNvPr id="5" name="Oval 4"/>
          <p:cNvSpPr/>
          <p:nvPr/>
        </p:nvSpPr>
        <p:spPr>
          <a:xfrm>
            <a:off x="3234899" y="3845221"/>
            <a:ext cx="2467155" cy="6901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Input Command</a:t>
            </a:r>
            <a:endParaRPr lang="en-IN" dirty="0"/>
          </a:p>
        </p:txBody>
      </p:sp>
      <p:sp>
        <p:nvSpPr>
          <p:cNvPr id="6" name="Oval 5"/>
          <p:cNvSpPr/>
          <p:nvPr/>
        </p:nvSpPr>
        <p:spPr>
          <a:xfrm>
            <a:off x="3188894" y="4730149"/>
            <a:ext cx="2467155" cy="6901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Take Actions</a:t>
            </a:r>
            <a:endParaRPr lang="en-IN" dirty="0"/>
          </a:p>
        </p:txBody>
      </p:sp>
      <p:sp>
        <p:nvSpPr>
          <p:cNvPr id="7" name="Oval 6"/>
          <p:cNvSpPr/>
          <p:nvPr/>
        </p:nvSpPr>
        <p:spPr>
          <a:xfrm>
            <a:off x="3188895" y="5694871"/>
            <a:ext cx="2467155" cy="69011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Exit</a:t>
            </a:r>
            <a:endParaRPr lang="en-IN" dirty="0"/>
          </a:p>
        </p:txBody>
      </p:sp>
      <p:sp>
        <p:nvSpPr>
          <p:cNvPr id="8" name="Rectangle 7"/>
          <p:cNvSpPr/>
          <p:nvPr/>
        </p:nvSpPr>
        <p:spPr>
          <a:xfrm>
            <a:off x="3126216" y="1345877"/>
            <a:ext cx="2860527" cy="369332"/>
          </a:xfrm>
          <a:prstGeom prst="rect">
            <a:avLst/>
          </a:prstGeom>
        </p:spPr>
        <p:txBody>
          <a:bodyPr wrap="none">
            <a:spAutoFit/>
          </a:bodyPr>
          <a:lstStyle/>
          <a:p>
            <a:r>
              <a:rPr lang="en-US" b="1" i="1" dirty="0" smtClean="0">
                <a:solidFill>
                  <a:schemeClr val="bg1"/>
                </a:solidFill>
                <a:latin typeface="Google Sans"/>
              </a:rPr>
              <a:t>Desktop Voice Assistant</a:t>
            </a:r>
            <a:endParaRPr lang="en-IN" dirty="0">
              <a:solidFill>
                <a:schemeClr val="bg1"/>
              </a:solidFill>
            </a:endParaRPr>
          </a:p>
        </p:txBody>
      </p:sp>
      <p:sp>
        <p:nvSpPr>
          <p:cNvPr id="9" name="Oval 8"/>
          <p:cNvSpPr/>
          <p:nvPr/>
        </p:nvSpPr>
        <p:spPr>
          <a:xfrm>
            <a:off x="500332" y="2641472"/>
            <a:ext cx="526211" cy="515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763437" y="3157268"/>
            <a:ext cx="4313" cy="687953"/>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flipH="1">
            <a:off x="500332" y="3845221"/>
            <a:ext cx="263105" cy="787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780689" y="3845221"/>
            <a:ext cx="172528" cy="787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267419" y="3501244"/>
            <a:ext cx="1017917" cy="0"/>
          </a:xfrm>
          <a:prstGeom prst="line">
            <a:avLst/>
          </a:prstGeom>
        </p:spPr>
        <p:style>
          <a:lnRef idx="3">
            <a:schemeClr val="accent1"/>
          </a:lnRef>
          <a:fillRef idx="0">
            <a:schemeClr val="accent1"/>
          </a:fillRef>
          <a:effectRef idx="2">
            <a:schemeClr val="accent1"/>
          </a:effectRef>
          <a:fontRef idx="minor">
            <a:schemeClr val="tx1"/>
          </a:fontRef>
        </p:style>
      </p:cxnSp>
      <p:sp>
        <p:nvSpPr>
          <p:cNvPr id="21" name="Oval 20"/>
          <p:cNvSpPr/>
          <p:nvPr/>
        </p:nvSpPr>
        <p:spPr>
          <a:xfrm>
            <a:off x="8218098" y="2641472"/>
            <a:ext cx="526211" cy="515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p:cNvCxnSpPr/>
          <p:nvPr/>
        </p:nvCxnSpPr>
        <p:spPr>
          <a:xfrm>
            <a:off x="8471138" y="3144685"/>
            <a:ext cx="4313" cy="687953"/>
          </a:xfrm>
          <a:prstGeom prst="line">
            <a:avLst/>
          </a:prstGeom>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a:xfrm>
            <a:off x="7907548" y="3488662"/>
            <a:ext cx="110705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H="1">
            <a:off x="8197970" y="3845221"/>
            <a:ext cx="263105" cy="787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8481203" y="3845221"/>
            <a:ext cx="172528" cy="787164"/>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9" idx="0"/>
          </p:cNvCxnSpPr>
          <p:nvPr/>
        </p:nvCxnSpPr>
        <p:spPr>
          <a:xfrm flipH="1">
            <a:off x="763437" y="2641472"/>
            <a:ext cx="1" cy="38"/>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776377" y="2322295"/>
            <a:ext cx="2458522"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a:endCxn id="9" idx="0"/>
          </p:cNvCxnSpPr>
          <p:nvPr/>
        </p:nvCxnSpPr>
        <p:spPr>
          <a:xfrm flipH="1">
            <a:off x="763438" y="2322295"/>
            <a:ext cx="12939" cy="319177"/>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1026543" y="3752491"/>
            <a:ext cx="2001329"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3036498" y="3761117"/>
            <a:ext cx="0" cy="42916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a:endCxn id="5" idx="2"/>
          </p:cNvCxnSpPr>
          <p:nvPr/>
        </p:nvCxnSpPr>
        <p:spPr>
          <a:xfrm>
            <a:off x="3027872" y="4190277"/>
            <a:ext cx="207027"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5986743" y="3752491"/>
            <a:ext cx="2027197"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flipV="1">
            <a:off x="5986743" y="3222679"/>
            <a:ext cx="0" cy="529812"/>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flipH="1">
            <a:off x="5676177" y="3222679"/>
            <a:ext cx="31056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flipH="1">
            <a:off x="5656049" y="5075205"/>
            <a:ext cx="2756858"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flipV="1">
            <a:off x="8412907" y="4632385"/>
            <a:ext cx="0" cy="442820"/>
          </a:xfrm>
          <a:prstGeom prst="line">
            <a:avLst/>
          </a:prstGeom>
        </p:spPr>
        <p:style>
          <a:lnRef idx="3">
            <a:schemeClr val="dk1"/>
          </a:lnRef>
          <a:fillRef idx="0">
            <a:schemeClr val="dk1"/>
          </a:fillRef>
          <a:effectRef idx="2">
            <a:schemeClr val="dk1"/>
          </a:effectRef>
          <a:fontRef idx="minor">
            <a:schemeClr val="tx1"/>
          </a:fontRef>
        </p:style>
      </p:cxnSp>
      <p:sp>
        <p:nvSpPr>
          <p:cNvPr id="52" name="Rectangle 51"/>
          <p:cNvSpPr/>
          <p:nvPr/>
        </p:nvSpPr>
        <p:spPr>
          <a:xfrm>
            <a:off x="328916" y="4813355"/>
            <a:ext cx="697627" cy="369332"/>
          </a:xfrm>
          <a:prstGeom prst="rect">
            <a:avLst/>
          </a:prstGeom>
        </p:spPr>
        <p:txBody>
          <a:bodyPr wrap="none">
            <a:spAutoFit/>
          </a:bodyPr>
          <a:lstStyle/>
          <a:p>
            <a:r>
              <a:rPr lang="en-US" b="1" i="1" dirty="0" smtClean="0">
                <a:solidFill>
                  <a:srgbClr val="202124"/>
                </a:solidFill>
                <a:latin typeface="Google Sans"/>
              </a:rPr>
              <a:t>User</a:t>
            </a:r>
            <a:endParaRPr lang="en-IN" dirty="0"/>
          </a:p>
        </p:txBody>
      </p:sp>
      <p:sp>
        <p:nvSpPr>
          <p:cNvPr id="53" name="Rectangle 52"/>
          <p:cNvSpPr/>
          <p:nvPr/>
        </p:nvSpPr>
        <p:spPr>
          <a:xfrm>
            <a:off x="8387020" y="4693735"/>
            <a:ext cx="813043" cy="369332"/>
          </a:xfrm>
          <a:prstGeom prst="rect">
            <a:avLst/>
          </a:prstGeom>
        </p:spPr>
        <p:txBody>
          <a:bodyPr wrap="none">
            <a:spAutoFit/>
          </a:bodyPr>
          <a:lstStyle/>
          <a:p>
            <a:r>
              <a:rPr lang="en-US" b="1" i="1" dirty="0" err="1" smtClean="0">
                <a:solidFill>
                  <a:srgbClr val="202124"/>
                </a:solidFill>
                <a:latin typeface="Google Sans"/>
              </a:rPr>
              <a:t>Saira</a:t>
            </a:r>
            <a:r>
              <a:rPr lang="en-US" b="1" i="1" dirty="0" smtClean="0">
                <a:solidFill>
                  <a:srgbClr val="202124"/>
                </a:solidFill>
                <a:latin typeface="Google Sans"/>
              </a:rPr>
              <a:t> </a:t>
            </a:r>
            <a:endParaRPr lang="en-IN" dirty="0"/>
          </a:p>
        </p:txBody>
      </p:sp>
      <p:sp>
        <p:nvSpPr>
          <p:cNvPr id="54" name="Rectangle 53"/>
          <p:cNvSpPr/>
          <p:nvPr/>
        </p:nvSpPr>
        <p:spPr>
          <a:xfrm>
            <a:off x="2457119" y="197999"/>
            <a:ext cx="3970960" cy="646331"/>
          </a:xfrm>
          <a:prstGeom prst="rect">
            <a:avLst/>
          </a:prstGeom>
          <a:noFill/>
        </p:spPr>
        <p:txBody>
          <a:bodyPr wrap="none" lIns="91440" tIns="45720" rIns="91440" bIns="45720">
            <a:spAutoFit/>
          </a:bodyPr>
          <a:lstStyle/>
          <a:p>
            <a:pPr algn="ctr"/>
            <a:r>
              <a:rPr lang="en-US" sz="3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Use Case Diagram</a:t>
            </a: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287688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7642" y="-94891"/>
            <a:ext cx="7088800"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Screenshot of Output</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827" y="733245"/>
            <a:ext cx="10058400" cy="5657850"/>
          </a:xfrm>
          <a:prstGeom prst="rect">
            <a:avLst/>
          </a:prstGeom>
        </p:spPr>
      </p:pic>
    </p:spTree>
    <p:extLst>
      <p:ext uri="{BB962C8B-B14F-4D97-AF65-F5344CB8AC3E}">
        <p14:creationId xmlns:p14="http://schemas.microsoft.com/office/powerpoint/2010/main" val="1528679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96" y="741872"/>
            <a:ext cx="5374257" cy="56578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059" y="741872"/>
            <a:ext cx="5270741" cy="5657850"/>
          </a:xfrm>
          <a:prstGeom prst="rect">
            <a:avLst/>
          </a:prstGeom>
        </p:spPr>
      </p:pic>
    </p:spTree>
    <p:extLst>
      <p:ext uri="{BB962C8B-B14F-4D97-AF65-F5344CB8AC3E}">
        <p14:creationId xmlns:p14="http://schemas.microsoft.com/office/powerpoint/2010/main" val="854043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1" y="595222"/>
            <a:ext cx="5891841" cy="60988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732" y="595223"/>
            <a:ext cx="5874589" cy="6098874"/>
          </a:xfrm>
          <a:prstGeom prst="rect">
            <a:avLst/>
          </a:prstGeom>
        </p:spPr>
      </p:pic>
    </p:spTree>
    <p:extLst>
      <p:ext uri="{BB962C8B-B14F-4D97-AF65-F5344CB8AC3E}">
        <p14:creationId xmlns:p14="http://schemas.microsoft.com/office/powerpoint/2010/main" val="428604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76" y="500331"/>
            <a:ext cx="10403457" cy="6133381"/>
          </a:xfrm>
          <a:prstGeom prst="rect">
            <a:avLst/>
          </a:prstGeom>
        </p:spPr>
      </p:pic>
    </p:spTree>
    <p:extLst>
      <p:ext uri="{BB962C8B-B14F-4D97-AF65-F5344CB8AC3E}">
        <p14:creationId xmlns:p14="http://schemas.microsoft.com/office/powerpoint/2010/main" val="382371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758" y="146649"/>
            <a:ext cx="5106837" cy="6349042"/>
          </a:xfrm>
          <a:prstGeom prst="rect">
            <a:avLst/>
          </a:prstGeom>
        </p:spPr>
      </p:pic>
    </p:spTree>
    <p:extLst>
      <p:ext uri="{BB962C8B-B14F-4D97-AF65-F5344CB8AC3E}">
        <p14:creationId xmlns:p14="http://schemas.microsoft.com/office/powerpoint/2010/main" val="351798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4484" y="163750"/>
            <a:ext cx="3855543"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Advantages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646982" y="1562183"/>
            <a:ext cx="5796950" cy="3884781"/>
          </a:xfrm>
          <a:prstGeom prst="rect">
            <a:avLst/>
          </a:prstGeom>
        </p:spPr>
        <p:txBody>
          <a:bodyPr wrap="square">
            <a:spAutoFit/>
          </a:bodyPr>
          <a:lstStyle/>
          <a:p>
            <a:pPr marL="285750" indent="-285750">
              <a:lnSpc>
                <a:spcPct val="200000"/>
              </a:lnSpc>
              <a:buFont typeface="Wingdings" panose="05000000000000000000" pitchFamily="2" charset="2"/>
              <a:buChar char="§"/>
            </a:pPr>
            <a:r>
              <a:rPr lang="en-US" b="1" i="1" dirty="0" smtClean="0">
                <a:solidFill>
                  <a:srgbClr val="202124"/>
                </a:solidFill>
                <a:latin typeface="Google Sans"/>
              </a:rPr>
              <a:t>Easy to use.</a:t>
            </a:r>
          </a:p>
          <a:p>
            <a:pPr marL="285750" indent="-285750">
              <a:lnSpc>
                <a:spcPct val="200000"/>
              </a:lnSpc>
              <a:buFont typeface="Wingdings" panose="05000000000000000000" pitchFamily="2" charset="2"/>
              <a:buChar char="§"/>
            </a:pPr>
            <a:r>
              <a:rPr lang="en-US" b="1" i="1" dirty="0" smtClean="0">
                <a:solidFill>
                  <a:srgbClr val="202124"/>
                </a:solidFill>
                <a:latin typeface="Google Sans"/>
              </a:rPr>
              <a:t>We can work with variety of commands</a:t>
            </a:r>
          </a:p>
          <a:p>
            <a:pPr marL="285750" indent="-285750">
              <a:lnSpc>
                <a:spcPct val="200000"/>
              </a:lnSpc>
              <a:buFont typeface="Wingdings" panose="05000000000000000000" pitchFamily="2" charset="2"/>
              <a:buChar char="§"/>
            </a:pPr>
            <a:r>
              <a:rPr lang="en-US" b="1" i="1" dirty="0" smtClean="0">
                <a:solidFill>
                  <a:srgbClr val="202124"/>
                </a:solidFill>
                <a:latin typeface="Google Sans"/>
              </a:rPr>
              <a:t>Secure</a:t>
            </a:r>
          </a:p>
          <a:p>
            <a:pPr marL="285750" indent="-285750">
              <a:lnSpc>
                <a:spcPct val="200000"/>
              </a:lnSpc>
              <a:buFont typeface="Wingdings" panose="05000000000000000000" pitchFamily="2" charset="2"/>
              <a:buChar char="§"/>
            </a:pPr>
            <a:r>
              <a:rPr lang="en-US" b="1" i="1" dirty="0" smtClean="0">
                <a:solidFill>
                  <a:srgbClr val="202124"/>
                </a:solidFill>
                <a:latin typeface="Google Sans"/>
              </a:rPr>
              <a:t>Easy to manage timesheet with voice assistant.</a:t>
            </a:r>
          </a:p>
          <a:p>
            <a:pPr marL="285750" indent="-285750">
              <a:lnSpc>
                <a:spcPct val="200000"/>
              </a:lnSpc>
              <a:buFont typeface="Wingdings" panose="05000000000000000000" pitchFamily="2" charset="2"/>
              <a:buChar char="§"/>
            </a:pPr>
            <a:r>
              <a:rPr lang="en-US" b="1" i="1" dirty="0" smtClean="0">
                <a:solidFill>
                  <a:srgbClr val="202124"/>
                </a:solidFill>
                <a:latin typeface="Google Sans"/>
              </a:rPr>
              <a:t>We can use them anywhere, anytime.</a:t>
            </a:r>
          </a:p>
          <a:p>
            <a:pPr marL="285750" indent="-285750">
              <a:lnSpc>
                <a:spcPct val="200000"/>
              </a:lnSpc>
              <a:buFont typeface="Wingdings" panose="05000000000000000000" pitchFamily="2" charset="2"/>
              <a:buChar char="§"/>
            </a:pPr>
            <a:r>
              <a:rPr lang="en-US" b="1" i="1" dirty="0" smtClean="0">
                <a:solidFill>
                  <a:srgbClr val="202124"/>
                </a:solidFill>
                <a:latin typeface="Google Sans"/>
              </a:rPr>
              <a:t>Hands-free.</a:t>
            </a:r>
          </a:p>
          <a:p>
            <a:pPr marL="285750" indent="-285750">
              <a:lnSpc>
                <a:spcPct val="200000"/>
              </a:lnSpc>
              <a:buFont typeface="Wingdings" panose="05000000000000000000" pitchFamily="2" charset="2"/>
              <a:buChar char="§"/>
            </a:pPr>
            <a:r>
              <a:rPr lang="en-US" b="1" i="1" dirty="0" smtClean="0">
                <a:solidFill>
                  <a:srgbClr val="202124"/>
                </a:solidFill>
                <a:latin typeface="Google Sans"/>
              </a:rPr>
              <a:t>Smart working environment.</a:t>
            </a:r>
            <a:endParaRPr lang="en-IN" dirty="0"/>
          </a:p>
        </p:txBody>
      </p:sp>
    </p:spTree>
    <p:extLst>
      <p:ext uri="{BB962C8B-B14F-4D97-AF65-F5344CB8AC3E}">
        <p14:creationId xmlns:p14="http://schemas.microsoft.com/office/powerpoint/2010/main" val="3447741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5564" y="379411"/>
            <a:ext cx="3679212"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992039" y="1665875"/>
            <a:ext cx="7453221" cy="3416320"/>
          </a:xfrm>
          <a:prstGeom prst="rect">
            <a:avLst/>
          </a:prstGeom>
        </p:spPr>
        <p:txBody>
          <a:bodyPr wrap="square" anchor="ctr">
            <a:spAutoFit/>
          </a:bodyPr>
          <a:lstStyle/>
          <a:p>
            <a:r>
              <a:rPr lang="en-US" sz="2400" b="1" i="1" dirty="0">
                <a:solidFill>
                  <a:srgbClr val="444444"/>
                </a:solidFill>
                <a:latin typeface="arial" panose="020B0604020202020204" pitchFamily="34" charset="0"/>
              </a:rPr>
              <a:t>The popularity of voice activated </a:t>
            </a:r>
            <a:r>
              <a:rPr lang="en-US" sz="2400" b="1" i="1" dirty="0" smtClean="0">
                <a:solidFill>
                  <a:srgbClr val="444444"/>
                </a:solidFill>
                <a:latin typeface="arial" panose="020B0604020202020204" pitchFamily="34" charset="0"/>
              </a:rPr>
              <a:t>voice </a:t>
            </a:r>
            <a:r>
              <a:rPr lang="en-US" sz="2400" b="1" i="1" dirty="0">
                <a:solidFill>
                  <a:srgbClr val="444444"/>
                </a:solidFill>
                <a:latin typeface="arial" panose="020B0604020202020204" pitchFamily="34" charset="0"/>
              </a:rPr>
              <a:t>assistants, as well as their future potential, were examined in this study. Which may perform operations in audio format as directed by the user. It may open apps such as notepad, web searches, Wikipedia reading</a:t>
            </a:r>
            <a:r>
              <a:rPr lang="en-US" sz="2400" b="1" i="1" dirty="0" smtClean="0">
                <a:solidFill>
                  <a:srgbClr val="444444"/>
                </a:solidFill>
                <a:latin typeface="arial" panose="020B0604020202020204" pitchFamily="34" charset="0"/>
              </a:rPr>
              <a:t>, </a:t>
            </a:r>
            <a:r>
              <a:rPr lang="en-US" sz="2400" b="1" i="1" dirty="0">
                <a:solidFill>
                  <a:srgbClr val="444444"/>
                </a:solidFill>
                <a:latin typeface="arial" panose="020B0604020202020204" pitchFamily="34" charset="0"/>
              </a:rPr>
              <a:t>audio player, and many others. These assistants make life easier for humans. We can use artificial intelligence and the internet of things to improve these gadgets.</a:t>
            </a:r>
            <a:endParaRPr lang="en-IN" sz="2400" b="1" i="1" dirty="0"/>
          </a:p>
        </p:txBody>
      </p:sp>
    </p:spTree>
    <p:extLst>
      <p:ext uri="{BB962C8B-B14F-4D97-AF65-F5344CB8AC3E}">
        <p14:creationId xmlns:p14="http://schemas.microsoft.com/office/powerpoint/2010/main" val="234911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52614">
              <a:srgbClr val="E8A9E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583929" y="1837274"/>
            <a:ext cx="5643917" cy="1446550"/>
          </a:xfrm>
          <a:prstGeom prst="rect">
            <a:avLst/>
          </a:prstGeom>
          <a:noFill/>
          <a:scene3d>
            <a:camera prst="isometricOffAxis1Right"/>
            <a:lightRig rig="threePt" dir="t"/>
          </a:scene3d>
        </p:spPr>
        <p:txBody>
          <a:bodyPr wrap="none" lIns="91440" tIns="45720" rIns="91440" bIns="45720">
            <a:spAutoFit/>
          </a:bodyPr>
          <a:lstStyle/>
          <a:p>
            <a:pPr algn="ctr"/>
            <a:r>
              <a:rPr lang="en-US" sz="8800" b="1" dirty="0" smtClean="0">
                <a:ln w="12700">
                  <a:solidFill>
                    <a:schemeClr val="accent1"/>
                  </a:solidFill>
                  <a:prstDash val="solid"/>
                </a:ln>
                <a:solidFill>
                  <a:srgbClr val="FFC000"/>
                </a:solidFill>
                <a:effectLst>
                  <a:outerShdw dist="38100" dir="2640000" algn="bl" rotWithShape="0">
                    <a:schemeClr val="accent1"/>
                  </a:outerShdw>
                </a:effectLst>
              </a:rPr>
              <a:t>Thank You</a:t>
            </a:r>
            <a:endParaRPr lang="en-US" sz="8800" b="1" cap="none" spc="0" dirty="0">
              <a:ln w="12700">
                <a:solidFill>
                  <a:schemeClr val="accent1"/>
                </a:solidFill>
                <a:prstDash val="solid"/>
              </a:ln>
              <a:solidFill>
                <a:srgbClr val="FFC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1205812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p:cNvSpPr/>
          <p:nvPr/>
        </p:nvSpPr>
        <p:spPr>
          <a:xfrm>
            <a:off x="3994273" y="328910"/>
            <a:ext cx="3060454" cy="923330"/>
          </a:xfrm>
          <a:prstGeom prst="rect">
            <a:avLst/>
          </a:prstGeom>
          <a:noFill/>
        </p:spPr>
        <p:txBody>
          <a:bodyPr wrap="none" lIns="91440" tIns="45720" rIns="91440" bIns="45720">
            <a:spAutoFit/>
          </a:bodyPr>
          <a:lstStyle/>
          <a:p>
            <a:pPr algn="ctr"/>
            <a:r>
              <a:rPr lang="en-US" sz="5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Contents</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Rectangle 3"/>
          <p:cNvSpPr/>
          <p:nvPr/>
        </p:nvSpPr>
        <p:spPr>
          <a:xfrm>
            <a:off x="1095375" y="1564065"/>
            <a:ext cx="6096000" cy="4154984"/>
          </a:xfrm>
          <a:prstGeom prst="rect">
            <a:avLst/>
          </a:prstGeom>
        </p:spPr>
        <p:txBody>
          <a:bodyPr>
            <a:spAutoFit/>
          </a:bodyPr>
          <a:lstStyle/>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Introduction</a:t>
            </a: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Objective</a:t>
            </a:r>
          </a:p>
          <a:p>
            <a:pPr marL="342900" indent="-342900">
              <a:buFont typeface="Wingdings" panose="05000000000000000000" pitchFamily="2" charset="2"/>
              <a:buChar char="q"/>
            </a:pPr>
            <a:r>
              <a:rPr lang="en-US" sz="2400" b="1" i="1" dirty="0" smtClean="0">
                <a:ln w="0"/>
                <a:solidFill>
                  <a:schemeClr val="accent3">
                    <a:lumMod val="75000"/>
                  </a:schemeClr>
                </a:solidFill>
                <a:effectLst>
                  <a:outerShdw blurRad="38100" dist="19050" dir="2700000" algn="tl" rotWithShape="0">
                    <a:schemeClr val="dk1">
                      <a:alpha val="40000"/>
                    </a:schemeClr>
                  </a:outerShdw>
                </a:effectLst>
              </a:rPr>
              <a:t>Modules</a:t>
            </a:r>
          </a:p>
          <a:p>
            <a:pPr marL="342900" indent="-342900">
              <a:buFont typeface="Wingdings" panose="05000000000000000000" pitchFamily="2" charset="2"/>
              <a:buChar char="q"/>
            </a:pPr>
            <a:r>
              <a:rPr lang="en-US" sz="2400" b="1" i="1" dirty="0" smtClean="0">
                <a:ln w="0"/>
                <a:solidFill>
                  <a:schemeClr val="accent3">
                    <a:lumMod val="75000"/>
                  </a:schemeClr>
                </a:solidFill>
                <a:effectLst>
                  <a:outerShdw blurRad="38100" dist="19050" dir="2700000" algn="tl" rotWithShape="0">
                    <a:schemeClr val="dk1">
                      <a:alpha val="40000"/>
                    </a:schemeClr>
                  </a:outerShdw>
                </a:effectLst>
              </a:rPr>
              <a:t>Hardware Requirement</a:t>
            </a:r>
            <a:endParaRPr lang="en-US" sz="2400" b="1" i="1" dirty="0">
              <a:ln w="0"/>
              <a:solidFill>
                <a:schemeClr val="accent3">
                  <a:lumMod val="75000"/>
                </a:schemeClr>
              </a:solidFill>
              <a:effectLst>
                <a:outerShdw blurRad="38100" dist="19050" dir="2700000" algn="tl" rotWithShape="0">
                  <a:schemeClr val="dk1">
                    <a:alpha val="40000"/>
                  </a:schemeClr>
                </a:outerShdw>
              </a:effectLst>
            </a:endParaRP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Software Requirement</a:t>
            </a: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How its work?</a:t>
            </a:r>
          </a:p>
          <a:p>
            <a:pPr marL="342900" indent="-342900">
              <a:buFont typeface="Wingdings" panose="05000000000000000000" pitchFamily="2" charset="2"/>
              <a:buChar char="q"/>
            </a:pPr>
            <a:r>
              <a:rPr lang="en-US" sz="2400" b="1" i="1" dirty="0" smtClean="0">
                <a:ln w="0"/>
                <a:solidFill>
                  <a:schemeClr val="accent3">
                    <a:lumMod val="75000"/>
                  </a:schemeClr>
                </a:solidFill>
                <a:effectLst>
                  <a:outerShdw blurRad="38100" dist="19050" dir="2700000" algn="tl" rotWithShape="0">
                    <a:schemeClr val="dk1">
                      <a:alpha val="40000"/>
                    </a:schemeClr>
                  </a:outerShdw>
                </a:effectLst>
              </a:rPr>
              <a:t>Flow chart</a:t>
            </a:r>
            <a:endParaRPr lang="en-US" sz="2400" b="1" i="1" dirty="0">
              <a:ln w="0"/>
              <a:solidFill>
                <a:schemeClr val="accent3">
                  <a:lumMod val="75000"/>
                </a:schemeClr>
              </a:solidFill>
              <a:effectLst>
                <a:outerShdw blurRad="38100" dist="19050" dir="2700000" algn="tl" rotWithShape="0">
                  <a:schemeClr val="dk1">
                    <a:alpha val="40000"/>
                  </a:schemeClr>
                </a:outerShdw>
              </a:effectLst>
            </a:endParaRP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Use Case </a:t>
            </a:r>
            <a:r>
              <a:rPr lang="en-US" sz="2400" b="1" i="1" dirty="0" smtClean="0">
                <a:ln w="0"/>
                <a:solidFill>
                  <a:schemeClr val="accent3">
                    <a:lumMod val="75000"/>
                  </a:schemeClr>
                </a:solidFill>
                <a:effectLst>
                  <a:outerShdw blurRad="38100" dist="19050" dir="2700000" algn="tl" rotWithShape="0">
                    <a:schemeClr val="dk1">
                      <a:alpha val="40000"/>
                    </a:schemeClr>
                  </a:outerShdw>
                </a:effectLst>
              </a:rPr>
              <a:t>Diagram</a:t>
            </a:r>
            <a:endParaRPr lang="en-US" sz="2400" b="1" i="1" dirty="0">
              <a:ln w="0"/>
              <a:solidFill>
                <a:schemeClr val="accent3">
                  <a:lumMod val="75000"/>
                </a:schemeClr>
              </a:solidFill>
              <a:effectLst>
                <a:outerShdw blurRad="38100" dist="19050" dir="2700000" algn="tl" rotWithShape="0">
                  <a:schemeClr val="dk1">
                    <a:alpha val="40000"/>
                  </a:schemeClr>
                </a:outerShdw>
              </a:effectLst>
            </a:endParaRP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Screenshot of Output</a:t>
            </a: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Advantages</a:t>
            </a:r>
          </a:p>
          <a:p>
            <a:pPr marL="342900" indent="-342900">
              <a:buFont typeface="Wingdings" panose="05000000000000000000" pitchFamily="2" charset="2"/>
              <a:buChar char="q"/>
            </a:pPr>
            <a:r>
              <a:rPr lang="en-US" sz="2400" b="1" i="1" dirty="0">
                <a:ln w="0"/>
                <a:solidFill>
                  <a:schemeClr val="accent3">
                    <a:lumMod val="75000"/>
                  </a:schemeClr>
                </a:solidFill>
                <a:effectLst>
                  <a:outerShdw blurRad="38100" dist="19050" dir="2700000" algn="tl" rotWithShape="0">
                    <a:schemeClr val="dk1">
                      <a:alpha val="40000"/>
                    </a:schemeClr>
                  </a:outerShdw>
                </a:effectLst>
              </a:rPr>
              <a:t>Conclusion</a:t>
            </a:r>
          </a:p>
        </p:txBody>
      </p:sp>
    </p:spTree>
    <p:extLst>
      <p:ext uri="{BB962C8B-B14F-4D97-AF65-F5344CB8AC3E}">
        <p14:creationId xmlns:p14="http://schemas.microsoft.com/office/powerpoint/2010/main" val="3156132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575" y="214610"/>
            <a:ext cx="6315300" cy="1323439"/>
          </a:xfrm>
          <a:prstGeom prst="rect">
            <a:avLst/>
          </a:prstGeom>
          <a:noFill/>
        </p:spPr>
        <p:txBody>
          <a:bodyPr wrap="square" lIns="91440" tIns="45720" rIns="91440" bIns="45720">
            <a:spAutoFit/>
          </a:bodyPr>
          <a:lstStyle/>
          <a:p>
            <a:pPr algn="ctr"/>
            <a:r>
              <a:rPr lang="en-US" sz="4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 of </a:t>
            </a:r>
          </a:p>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Desktop Voice Assistant</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Rectangle 2"/>
          <p:cNvSpPr/>
          <p:nvPr/>
        </p:nvSpPr>
        <p:spPr>
          <a:xfrm>
            <a:off x="855865" y="1919585"/>
            <a:ext cx="8859635" cy="3970318"/>
          </a:xfrm>
          <a:prstGeom prst="rect">
            <a:avLst/>
          </a:prstGeom>
          <a:noFill/>
        </p:spPr>
        <p:txBody>
          <a:bodyPr wrap="square" lIns="91440" tIns="45720" rIns="91440" bIns="45720" anchor="ctr">
            <a:spAutoFit/>
          </a:bodyPr>
          <a:lstStyle/>
          <a:p>
            <a:r>
              <a:rPr lang="en-US" sz="3600" b="1" i="1" dirty="0" smtClean="0">
                <a:ln w="0"/>
                <a:effectLst>
                  <a:outerShdw blurRad="38100" dist="38100" dir="2700000" algn="tl">
                    <a:srgbClr val="000000">
                      <a:alpha val="43137"/>
                    </a:srgbClr>
                  </a:outerShdw>
                </a:effectLst>
              </a:rPr>
              <a:t> An Desktop voice assistant is a software agent that can performs</a:t>
            </a:r>
          </a:p>
          <a:p>
            <a:r>
              <a:rPr lang="en-US" sz="3600" b="1" i="1" dirty="0" smtClean="0">
                <a:ln w="0"/>
                <a:effectLst>
                  <a:outerShdw blurRad="38100" dist="38100" dir="2700000" algn="tl">
                    <a:srgbClr val="000000">
                      <a:alpha val="43137"/>
                    </a:srgbClr>
                  </a:outerShdw>
                </a:effectLst>
              </a:rPr>
              <a:t>tasks or services for an individual based on commands or questions.</a:t>
            </a:r>
          </a:p>
          <a:p>
            <a:r>
              <a:rPr lang="en-US" sz="3600" b="1" i="1" cap="none" spc="0" dirty="0" smtClean="0">
                <a:ln w="0"/>
                <a:solidFill>
                  <a:schemeClr val="tx1"/>
                </a:solidFill>
                <a:effectLst>
                  <a:outerShdw blurRad="38100" dist="38100" dir="2700000" algn="tl">
                    <a:srgbClr val="000000">
                      <a:alpha val="43137"/>
                    </a:srgbClr>
                  </a:outerShdw>
                </a:effectLst>
              </a:rPr>
              <a:t>Desktop voice assistant are able to interpret human. Speech and </a:t>
            </a:r>
          </a:p>
          <a:p>
            <a:r>
              <a:rPr lang="en-US" sz="3600" b="1" i="1" dirty="0" smtClean="0">
                <a:ln w="0"/>
                <a:effectLst>
                  <a:outerShdw blurRad="38100" dist="38100" dir="2700000" algn="tl">
                    <a:srgbClr val="000000">
                      <a:alpha val="43137"/>
                    </a:srgbClr>
                  </a:outerShdw>
                </a:effectLst>
              </a:rPr>
              <a:t>respond via synthesized voices.</a:t>
            </a:r>
            <a:endParaRPr lang="en-US" sz="3600" b="1" i="1" cap="none" spc="0" dirty="0">
              <a:ln w="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7255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3274" y="147935"/>
            <a:ext cx="3621504"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Objectives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381000" y="1342936"/>
            <a:ext cx="6963778" cy="5078313"/>
          </a:xfrm>
          <a:prstGeom prst="rect">
            <a:avLst/>
          </a:prstGeom>
        </p:spPr>
        <p:txBody>
          <a:bodyPr wrap="square">
            <a:spAutoFit/>
          </a:bodyPr>
          <a:lstStyle/>
          <a:p>
            <a:pPr marL="342900" indent="-342900" fontAlgn="base">
              <a:lnSpc>
                <a:spcPct val="200000"/>
              </a:lnSpc>
              <a:buFont typeface="+mj-lt"/>
              <a:buAutoNum type="arabicPeriod"/>
            </a:pPr>
            <a:r>
              <a:rPr lang="en-IN" sz="2400" b="1" i="1" dirty="0" smtClean="0"/>
              <a:t>This is easily operate your voice.</a:t>
            </a:r>
            <a:endParaRPr lang="en-IN" sz="2400" b="1" i="1" dirty="0"/>
          </a:p>
          <a:p>
            <a:pPr marL="342900" indent="-342900">
              <a:lnSpc>
                <a:spcPct val="200000"/>
              </a:lnSpc>
              <a:buFont typeface="+mj-lt"/>
              <a:buAutoNum type="arabicPeriod"/>
            </a:pPr>
            <a:r>
              <a:rPr lang="en-US" sz="2400" b="1" i="1" dirty="0" smtClean="0"/>
              <a:t> </a:t>
            </a:r>
            <a:r>
              <a:rPr lang="en-US" sz="2400" b="1" i="1" dirty="0"/>
              <a:t>Search on </a:t>
            </a:r>
            <a:r>
              <a:rPr lang="en-US" sz="2400" b="1" i="1" dirty="0" smtClean="0"/>
              <a:t>web </a:t>
            </a:r>
          </a:p>
          <a:p>
            <a:pPr marL="342900" indent="-342900">
              <a:lnSpc>
                <a:spcPct val="200000"/>
              </a:lnSpc>
              <a:buFont typeface="+mj-lt"/>
              <a:buAutoNum type="arabicPeriod"/>
            </a:pPr>
            <a:r>
              <a:rPr lang="en-US" sz="2400" b="1" i="1" dirty="0" smtClean="0"/>
              <a:t> </a:t>
            </a:r>
            <a:r>
              <a:rPr lang="en-US" sz="2400" b="1" i="1" dirty="0"/>
              <a:t>Play a music or video </a:t>
            </a:r>
            <a:endParaRPr lang="en-US" sz="2400" b="1" i="1" dirty="0" smtClean="0"/>
          </a:p>
          <a:p>
            <a:pPr marL="342900" indent="-342900">
              <a:lnSpc>
                <a:spcPct val="200000"/>
              </a:lnSpc>
              <a:buFont typeface="+mj-lt"/>
              <a:buAutoNum type="arabicPeriod"/>
            </a:pPr>
            <a:r>
              <a:rPr lang="en-US" sz="2400" b="1" i="1" dirty="0" smtClean="0"/>
              <a:t> </a:t>
            </a:r>
            <a:r>
              <a:rPr lang="en-US" sz="2400" b="1" i="1" dirty="0"/>
              <a:t>Run any program or application </a:t>
            </a:r>
            <a:endParaRPr lang="en-US" sz="2400" b="1" i="1" dirty="0" smtClean="0"/>
          </a:p>
          <a:p>
            <a:pPr marL="342900" indent="-342900">
              <a:lnSpc>
                <a:spcPct val="200000"/>
              </a:lnSpc>
              <a:buFont typeface="+mj-lt"/>
              <a:buAutoNum type="arabicPeriod"/>
            </a:pPr>
            <a:r>
              <a:rPr lang="en-US" sz="2400" b="1" i="1" dirty="0" smtClean="0"/>
              <a:t>Getting </a:t>
            </a:r>
            <a:r>
              <a:rPr lang="en-US" sz="2400" b="1" i="1" dirty="0"/>
              <a:t>weather updates </a:t>
            </a:r>
            <a:endParaRPr lang="en-US" sz="2400" b="1" i="1" dirty="0" smtClean="0"/>
          </a:p>
          <a:p>
            <a:pPr marL="342900" indent="-342900">
              <a:lnSpc>
                <a:spcPct val="200000"/>
              </a:lnSpc>
              <a:buFont typeface="+mj-lt"/>
              <a:buAutoNum type="arabicPeriod"/>
            </a:pPr>
            <a:r>
              <a:rPr lang="en-IN" sz="2400" b="1" i="1" dirty="0"/>
              <a:t>To design simple user friendly system.</a:t>
            </a:r>
          </a:p>
          <a:p>
            <a:pPr marL="342900" indent="-342900">
              <a:lnSpc>
                <a:spcPct val="200000"/>
              </a:lnSpc>
              <a:buFont typeface="+mj-lt"/>
              <a:buAutoNum type="arabicPeriod"/>
            </a:pPr>
            <a:endParaRPr lang="en-US" i="1" dirty="0" smtClean="0"/>
          </a:p>
        </p:txBody>
      </p:sp>
    </p:spTree>
    <p:extLst>
      <p:ext uri="{BB962C8B-B14F-4D97-AF65-F5344CB8AC3E}">
        <p14:creationId xmlns:p14="http://schemas.microsoft.com/office/powerpoint/2010/main" val="3856531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9464" y="224135"/>
            <a:ext cx="2802370" cy="923330"/>
          </a:xfrm>
          <a:prstGeom prst="rect">
            <a:avLst/>
          </a:prstGeom>
          <a:noFill/>
        </p:spPr>
        <p:txBody>
          <a:bodyPr wrap="none" lIns="91440" tIns="45720" rIns="91440" bIns="45720">
            <a:spAutoFit/>
          </a:bodyPr>
          <a:lstStyle/>
          <a:p>
            <a:pPr algn="ctr"/>
            <a:r>
              <a:rPr lang="en-US" sz="5400" b="1" dirty="0" smtClean="0">
                <a:ln w="22225">
                  <a:solidFill>
                    <a:schemeClr val="accent2"/>
                  </a:solidFill>
                  <a:prstDash val="solid"/>
                </a:ln>
                <a:solidFill>
                  <a:schemeClr val="accent2">
                    <a:lumMod val="40000"/>
                    <a:lumOff val="60000"/>
                  </a:schemeClr>
                </a:solidFill>
              </a:rPr>
              <a:t>Modules</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3" name="Rectangle 2"/>
          <p:cNvSpPr/>
          <p:nvPr/>
        </p:nvSpPr>
        <p:spPr>
          <a:xfrm>
            <a:off x="595311" y="1692547"/>
            <a:ext cx="9210675" cy="4247317"/>
          </a:xfrm>
          <a:prstGeom prst="rect">
            <a:avLst/>
          </a:prstGeom>
        </p:spPr>
        <p:txBody>
          <a:bodyPr wrap="square">
            <a:spAutoFit/>
          </a:bodyPr>
          <a:lstStyle/>
          <a:p>
            <a:pPr>
              <a:lnSpc>
                <a:spcPct val="150000"/>
              </a:lnSpc>
            </a:pPr>
            <a:r>
              <a:rPr lang="en-US" b="1" i="1" dirty="0" smtClean="0">
                <a:solidFill>
                  <a:srgbClr val="202124"/>
                </a:solidFill>
                <a:latin typeface="Google Sans"/>
              </a:rPr>
              <a:t>Modules needed</a:t>
            </a:r>
          </a:p>
          <a:p>
            <a:pPr marL="285750" indent="-285750">
              <a:lnSpc>
                <a:spcPct val="150000"/>
              </a:lnSpc>
              <a:buFont typeface="Wingdings" panose="05000000000000000000" pitchFamily="2" charset="2"/>
              <a:buChar char="v"/>
            </a:pPr>
            <a:r>
              <a:rPr lang="en-US" b="1" i="1" dirty="0" smtClean="0">
                <a:solidFill>
                  <a:srgbClr val="202124"/>
                </a:solidFill>
                <a:latin typeface="Google Sans"/>
              </a:rPr>
              <a:t>Pyttsx3  :-  This module is used for the conversion of text to speech in a program it works offline.</a:t>
            </a:r>
          </a:p>
          <a:p>
            <a:pPr marL="285750" indent="-285750">
              <a:lnSpc>
                <a:spcPct val="150000"/>
              </a:lnSpc>
              <a:buFont typeface="Wingdings" panose="05000000000000000000" pitchFamily="2" charset="2"/>
              <a:buChar char="v"/>
            </a:pPr>
            <a:r>
              <a:rPr lang="en-US" b="1" i="1" dirty="0" err="1" smtClean="0"/>
              <a:t>Tkinter</a:t>
            </a:r>
            <a:r>
              <a:rPr lang="en-US" b="1" i="1" dirty="0" smtClean="0"/>
              <a:t>  :-  This module is used for building GUI and comes inbuilt with python.</a:t>
            </a:r>
          </a:p>
          <a:p>
            <a:pPr marL="285750" indent="-285750">
              <a:lnSpc>
                <a:spcPct val="150000"/>
              </a:lnSpc>
              <a:buFont typeface="Wingdings" panose="05000000000000000000" pitchFamily="2" charset="2"/>
              <a:buChar char="v"/>
            </a:pPr>
            <a:r>
              <a:rPr lang="en-US" b="1" i="1" dirty="0" smtClean="0">
                <a:solidFill>
                  <a:srgbClr val="202124"/>
                </a:solidFill>
                <a:latin typeface="Google Sans"/>
              </a:rPr>
              <a:t>Wikipedia :- We have used the Wikipedia module to get information form Wikipedia or to perform a Wikipedia search.</a:t>
            </a:r>
          </a:p>
          <a:p>
            <a:pPr marL="285750" indent="-285750">
              <a:lnSpc>
                <a:spcPct val="150000"/>
              </a:lnSpc>
              <a:buFont typeface="Wingdings" panose="05000000000000000000" pitchFamily="2" charset="2"/>
              <a:buChar char="v"/>
            </a:pPr>
            <a:r>
              <a:rPr lang="en-US" b="1" i="1" dirty="0" smtClean="0">
                <a:solidFill>
                  <a:srgbClr val="202124"/>
                </a:solidFill>
                <a:latin typeface="Google Sans"/>
              </a:rPr>
              <a:t>Speech Recognition :- We are building an application of voice assistant one of the most important things in this is that your assistant recognizes your voice.</a:t>
            </a:r>
          </a:p>
          <a:p>
            <a:pPr marL="285750" indent="-285750">
              <a:lnSpc>
                <a:spcPct val="150000"/>
              </a:lnSpc>
              <a:buFont typeface="Wingdings" panose="05000000000000000000" pitchFamily="2" charset="2"/>
              <a:buChar char="v"/>
            </a:pPr>
            <a:r>
              <a:rPr lang="en-US" b="1" i="1" dirty="0" smtClean="0">
                <a:solidFill>
                  <a:srgbClr val="202124"/>
                </a:solidFill>
                <a:latin typeface="Google Sans"/>
              </a:rPr>
              <a:t>Web browser :- To perform web search.</a:t>
            </a:r>
          </a:p>
          <a:p>
            <a:pPr marL="285750" indent="-285750">
              <a:lnSpc>
                <a:spcPct val="150000"/>
              </a:lnSpc>
              <a:buFont typeface="Wingdings" panose="05000000000000000000" pitchFamily="2" charset="2"/>
              <a:buChar char="v"/>
            </a:pPr>
            <a:r>
              <a:rPr lang="en-US" b="1" i="1" dirty="0" err="1" smtClean="0">
                <a:solidFill>
                  <a:srgbClr val="202124"/>
                </a:solidFill>
                <a:latin typeface="Google Sans"/>
              </a:rPr>
              <a:t>Pywhatkit</a:t>
            </a:r>
            <a:r>
              <a:rPr lang="en-US" b="1" i="1" dirty="0" smtClean="0">
                <a:solidFill>
                  <a:srgbClr val="202124"/>
                </a:solidFill>
                <a:latin typeface="Google Sans"/>
              </a:rPr>
              <a:t> :- It is used for playing songs on you tube.</a:t>
            </a:r>
          </a:p>
        </p:txBody>
      </p:sp>
    </p:spTree>
    <p:extLst>
      <p:ext uri="{BB962C8B-B14F-4D97-AF65-F5344CB8AC3E}">
        <p14:creationId xmlns:p14="http://schemas.microsoft.com/office/powerpoint/2010/main" val="3733715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824" y="965418"/>
            <a:ext cx="7820025" cy="4662815"/>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b="1" i="1" dirty="0" err="1">
                <a:solidFill>
                  <a:srgbClr val="202124"/>
                </a:solidFill>
                <a:latin typeface="Google Sans"/>
              </a:rPr>
              <a:t>Pyjokes</a:t>
            </a:r>
            <a:r>
              <a:rPr lang="en-US" b="1" i="1" dirty="0">
                <a:solidFill>
                  <a:srgbClr val="202124"/>
                </a:solidFill>
                <a:latin typeface="Google Sans"/>
              </a:rPr>
              <a:t> :- </a:t>
            </a:r>
            <a:r>
              <a:rPr lang="en-US" b="1" i="1" dirty="0" err="1">
                <a:solidFill>
                  <a:srgbClr val="202124"/>
                </a:solidFill>
                <a:latin typeface="Google Sans"/>
              </a:rPr>
              <a:t>Pyjokes</a:t>
            </a:r>
            <a:r>
              <a:rPr lang="en-US" b="1" i="1" dirty="0">
                <a:solidFill>
                  <a:srgbClr val="202124"/>
                </a:solidFill>
                <a:latin typeface="Google Sans"/>
              </a:rPr>
              <a:t> is used for the collection of python Jokes over the internet.</a:t>
            </a:r>
          </a:p>
          <a:p>
            <a:pPr marL="285750" indent="-285750">
              <a:lnSpc>
                <a:spcPct val="150000"/>
              </a:lnSpc>
              <a:buFont typeface="Wingdings" panose="05000000000000000000" pitchFamily="2" charset="2"/>
              <a:buChar char="v"/>
            </a:pPr>
            <a:r>
              <a:rPr lang="en-US" b="1" i="1" dirty="0" err="1">
                <a:solidFill>
                  <a:srgbClr val="202124"/>
                </a:solidFill>
                <a:latin typeface="Google Sans"/>
              </a:rPr>
              <a:t>Datetime</a:t>
            </a:r>
            <a:r>
              <a:rPr lang="en-US" b="1" i="1" dirty="0">
                <a:solidFill>
                  <a:srgbClr val="202124"/>
                </a:solidFill>
                <a:latin typeface="Google Sans"/>
              </a:rPr>
              <a:t> :- Date and Time are used to showing date and time.</a:t>
            </a:r>
          </a:p>
          <a:p>
            <a:pPr marL="285750" indent="-285750">
              <a:lnSpc>
                <a:spcPct val="150000"/>
              </a:lnSpc>
              <a:buFont typeface="Wingdings" panose="05000000000000000000" pitchFamily="2" charset="2"/>
              <a:buChar char="v"/>
            </a:pPr>
            <a:r>
              <a:rPr lang="en-US" b="1" i="1" dirty="0">
                <a:solidFill>
                  <a:srgbClr val="202124"/>
                </a:solidFill>
                <a:latin typeface="Google Sans"/>
              </a:rPr>
              <a:t>Requests :- Requests is used for making GET and POST requests.</a:t>
            </a:r>
          </a:p>
          <a:p>
            <a:pPr marL="285750" indent="-285750">
              <a:lnSpc>
                <a:spcPct val="150000"/>
              </a:lnSpc>
              <a:buFont typeface="Wingdings" panose="05000000000000000000" pitchFamily="2" charset="2"/>
              <a:buChar char="v"/>
            </a:pPr>
            <a:r>
              <a:rPr lang="en-US" b="1" i="1" dirty="0" err="1">
                <a:solidFill>
                  <a:srgbClr val="202124"/>
                </a:solidFill>
                <a:latin typeface="Google Sans"/>
              </a:rPr>
              <a:t>BeautifulSoup</a:t>
            </a:r>
            <a:r>
              <a:rPr lang="en-US" b="1" i="1" dirty="0">
                <a:solidFill>
                  <a:srgbClr val="202124"/>
                </a:solidFill>
                <a:latin typeface="Google Sans"/>
              </a:rPr>
              <a:t> :- Beautiful Soup is a library that makes it easy to scrape information from web pages.</a:t>
            </a:r>
          </a:p>
          <a:p>
            <a:pPr marL="285750" indent="-285750">
              <a:lnSpc>
                <a:spcPct val="150000"/>
              </a:lnSpc>
              <a:buFont typeface="Wingdings" panose="05000000000000000000" pitchFamily="2" charset="2"/>
              <a:buChar char="v"/>
            </a:pPr>
            <a:r>
              <a:rPr lang="en-US" b="1" i="1" dirty="0" err="1">
                <a:solidFill>
                  <a:srgbClr val="202124"/>
                </a:solidFill>
                <a:latin typeface="Google Sans"/>
              </a:rPr>
              <a:t>WolframAlpha</a:t>
            </a:r>
            <a:r>
              <a:rPr lang="en-US" b="1" i="1" dirty="0">
                <a:solidFill>
                  <a:srgbClr val="202124"/>
                </a:solidFill>
                <a:latin typeface="Google Sans"/>
              </a:rPr>
              <a:t> :- It is used to compute expert level answers using wolfram’s algorithms, knowledgebase and AI technology.</a:t>
            </a:r>
          </a:p>
          <a:p>
            <a:pPr marL="285750" indent="-285750">
              <a:lnSpc>
                <a:spcPct val="150000"/>
              </a:lnSpc>
              <a:buFont typeface="Wingdings" panose="05000000000000000000" pitchFamily="2" charset="2"/>
              <a:buChar char="v"/>
            </a:pPr>
            <a:r>
              <a:rPr lang="en-US" b="1" i="1" dirty="0" err="1">
                <a:solidFill>
                  <a:srgbClr val="202124"/>
                </a:solidFill>
                <a:latin typeface="Google Sans"/>
              </a:rPr>
              <a:t>Ctypes</a:t>
            </a:r>
            <a:r>
              <a:rPr lang="en-US" b="1" i="1" dirty="0">
                <a:solidFill>
                  <a:srgbClr val="202124"/>
                </a:solidFill>
                <a:latin typeface="Google Sans"/>
              </a:rPr>
              <a:t> :- </a:t>
            </a:r>
            <a:r>
              <a:rPr lang="en-US" b="1" i="1" dirty="0" err="1">
                <a:solidFill>
                  <a:srgbClr val="202124"/>
                </a:solidFill>
                <a:latin typeface="Google Sans"/>
              </a:rPr>
              <a:t>Ctypes</a:t>
            </a:r>
            <a:r>
              <a:rPr lang="en-US" b="1" i="1" dirty="0">
                <a:solidFill>
                  <a:srgbClr val="202124"/>
                </a:solidFill>
                <a:latin typeface="Google Sans"/>
              </a:rPr>
              <a:t> is a foreign function library for python.</a:t>
            </a:r>
          </a:p>
          <a:p>
            <a:pPr marL="285750" indent="-285750">
              <a:lnSpc>
                <a:spcPct val="150000"/>
              </a:lnSpc>
              <a:buFont typeface="Wingdings" panose="05000000000000000000" pitchFamily="2" charset="2"/>
              <a:buChar char="v"/>
            </a:pPr>
            <a:r>
              <a:rPr lang="en-US" b="1" i="1" dirty="0" err="1">
                <a:solidFill>
                  <a:srgbClr val="202124"/>
                </a:solidFill>
                <a:latin typeface="Google Sans"/>
              </a:rPr>
              <a:t>Pyautogui</a:t>
            </a:r>
            <a:r>
              <a:rPr lang="en-US" b="1" i="1" dirty="0">
                <a:solidFill>
                  <a:srgbClr val="202124"/>
                </a:solidFill>
                <a:latin typeface="Google Sans"/>
              </a:rPr>
              <a:t> :- </a:t>
            </a:r>
            <a:r>
              <a:rPr lang="en-US" b="1" i="1" dirty="0" err="1">
                <a:solidFill>
                  <a:srgbClr val="202124"/>
                </a:solidFill>
                <a:latin typeface="Google Sans"/>
              </a:rPr>
              <a:t>Pyautogui</a:t>
            </a:r>
            <a:r>
              <a:rPr lang="en-US" b="1" i="1" dirty="0">
                <a:solidFill>
                  <a:srgbClr val="202124"/>
                </a:solidFill>
                <a:latin typeface="Google Sans"/>
              </a:rPr>
              <a:t> to perform GUI and desktop automation using python.</a:t>
            </a:r>
          </a:p>
        </p:txBody>
      </p:sp>
    </p:spTree>
    <p:extLst>
      <p:ext uri="{BB962C8B-B14F-4D97-AF65-F5344CB8AC3E}">
        <p14:creationId xmlns:p14="http://schemas.microsoft.com/office/powerpoint/2010/main" val="2961678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95" y="0"/>
            <a:ext cx="8594020" cy="707886"/>
          </a:xfrm>
          <a:prstGeom prst="rect">
            <a:avLst/>
          </a:prstGeom>
          <a:noFill/>
        </p:spPr>
        <p:txBody>
          <a:bodyPr wrap="none" lIns="91440" tIns="45720" rIns="91440" bIns="45720">
            <a:spAutoFit/>
          </a:bodyPr>
          <a:lstStyle/>
          <a:p>
            <a:pPr algn="ctr"/>
            <a:r>
              <a:rPr lang="en-US" sz="40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Hardware &amp; Software Requirement</a:t>
            </a:r>
            <a:endPar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Rectangle 2"/>
          <p:cNvSpPr/>
          <p:nvPr/>
        </p:nvSpPr>
        <p:spPr>
          <a:xfrm>
            <a:off x="371475" y="792272"/>
            <a:ext cx="6096000" cy="4662815"/>
          </a:xfrm>
          <a:prstGeom prst="rect">
            <a:avLst/>
          </a:prstGeom>
        </p:spPr>
        <p:txBody>
          <a:bodyPr>
            <a:spAutoFit/>
          </a:bodyPr>
          <a:lstStyle/>
          <a:p>
            <a:pPr>
              <a:lnSpc>
                <a:spcPct val="150000"/>
              </a:lnSpc>
            </a:pPr>
            <a:r>
              <a:rPr lang="en-US" b="1" i="1" dirty="0" smtClean="0">
                <a:solidFill>
                  <a:srgbClr val="202124"/>
                </a:solidFill>
                <a:latin typeface="Google Sans"/>
              </a:rPr>
              <a:t>Hardware requirement:-</a:t>
            </a:r>
          </a:p>
          <a:p>
            <a:pPr marL="285750" indent="-285750">
              <a:lnSpc>
                <a:spcPct val="150000"/>
              </a:lnSpc>
              <a:buFont typeface="Arial" panose="020B0604020202020204" pitchFamily="34" charset="0"/>
              <a:buChar char="•"/>
            </a:pPr>
            <a:r>
              <a:rPr lang="en-US" b="1" i="1" dirty="0" smtClean="0">
                <a:solidFill>
                  <a:srgbClr val="202124"/>
                </a:solidFill>
                <a:latin typeface="Google Sans"/>
              </a:rPr>
              <a:t>Processor: </a:t>
            </a:r>
            <a:r>
              <a:rPr lang="en-US" b="1" i="1" dirty="0" err="1" smtClean="0">
                <a:solidFill>
                  <a:srgbClr val="202124"/>
                </a:solidFill>
                <a:latin typeface="Google Sans"/>
              </a:rPr>
              <a:t>intel</a:t>
            </a:r>
            <a:r>
              <a:rPr lang="en-US" b="1" i="1" dirty="0" smtClean="0">
                <a:solidFill>
                  <a:srgbClr val="202124"/>
                </a:solidFill>
                <a:latin typeface="Google Sans"/>
              </a:rPr>
              <a:t> i5 8 Gen</a:t>
            </a:r>
          </a:p>
          <a:p>
            <a:pPr marL="285750" indent="-285750">
              <a:lnSpc>
                <a:spcPct val="150000"/>
              </a:lnSpc>
              <a:buFont typeface="Arial" panose="020B0604020202020204" pitchFamily="34" charset="0"/>
              <a:buChar char="•"/>
            </a:pPr>
            <a:r>
              <a:rPr lang="en-US" b="1" i="1" dirty="0" smtClean="0">
                <a:solidFill>
                  <a:srgbClr val="202124"/>
                </a:solidFill>
                <a:latin typeface="Google Sans"/>
              </a:rPr>
              <a:t>Storage: 128 GB SSD</a:t>
            </a:r>
          </a:p>
          <a:p>
            <a:pPr marL="285750" indent="-285750">
              <a:lnSpc>
                <a:spcPct val="150000"/>
              </a:lnSpc>
              <a:buFont typeface="Arial" panose="020B0604020202020204" pitchFamily="34" charset="0"/>
              <a:buChar char="•"/>
            </a:pPr>
            <a:r>
              <a:rPr lang="en-US" b="1" i="1" dirty="0" smtClean="0">
                <a:solidFill>
                  <a:srgbClr val="202124"/>
                </a:solidFill>
                <a:latin typeface="Google Sans"/>
              </a:rPr>
              <a:t>RAM :  4 GB</a:t>
            </a:r>
          </a:p>
          <a:p>
            <a:pPr>
              <a:lnSpc>
                <a:spcPct val="150000"/>
              </a:lnSpc>
            </a:pPr>
            <a:endParaRPr lang="en-US" b="1" i="1" dirty="0" smtClean="0">
              <a:solidFill>
                <a:srgbClr val="202124"/>
              </a:solidFill>
              <a:latin typeface="Google Sans"/>
            </a:endParaRPr>
          </a:p>
          <a:p>
            <a:pPr>
              <a:lnSpc>
                <a:spcPct val="150000"/>
              </a:lnSpc>
            </a:pPr>
            <a:endParaRPr lang="en-US" b="1" i="1" dirty="0">
              <a:solidFill>
                <a:srgbClr val="202124"/>
              </a:solidFill>
              <a:latin typeface="Google Sans"/>
            </a:endParaRPr>
          </a:p>
          <a:p>
            <a:pPr>
              <a:lnSpc>
                <a:spcPct val="150000"/>
              </a:lnSpc>
            </a:pPr>
            <a:r>
              <a:rPr lang="en-US" b="1" i="1" dirty="0" smtClean="0">
                <a:solidFill>
                  <a:srgbClr val="202124"/>
                </a:solidFill>
                <a:latin typeface="Google Sans"/>
              </a:rPr>
              <a:t>Software requirement:-</a:t>
            </a:r>
          </a:p>
          <a:p>
            <a:pPr marL="285750" indent="-285750">
              <a:lnSpc>
                <a:spcPct val="150000"/>
              </a:lnSpc>
              <a:buFont typeface="Arial" panose="020B0604020202020204" pitchFamily="34" charset="0"/>
              <a:buChar char="•"/>
            </a:pPr>
            <a:r>
              <a:rPr lang="en-US" b="1" i="1" dirty="0" smtClean="0">
                <a:solidFill>
                  <a:srgbClr val="202124"/>
                </a:solidFill>
                <a:latin typeface="Google Sans"/>
              </a:rPr>
              <a:t>IDLE (Python 3.10 64-bit)</a:t>
            </a:r>
          </a:p>
          <a:p>
            <a:pPr marL="285750" indent="-285750">
              <a:lnSpc>
                <a:spcPct val="150000"/>
              </a:lnSpc>
              <a:buFont typeface="Arial" panose="020B0604020202020204" pitchFamily="34" charset="0"/>
              <a:buChar char="•"/>
            </a:pPr>
            <a:r>
              <a:rPr lang="en-US" b="1" i="1" dirty="0" err="1" smtClean="0">
                <a:solidFill>
                  <a:srgbClr val="202124"/>
                </a:solidFill>
                <a:latin typeface="Google Sans"/>
              </a:rPr>
              <a:t>PyCharm</a:t>
            </a:r>
            <a:r>
              <a:rPr lang="en-US" b="1" i="1" dirty="0" smtClean="0">
                <a:solidFill>
                  <a:srgbClr val="202124"/>
                </a:solidFill>
                <a:latin typeface="Google Sans"/>
              </a:rPr>
              <a:t> community edition 2022.3.11</a:t>
            </a:r>
          </a:p>
          <a:p>
            <a:pPr marL="285750" indent="-285750">
              <a:lnSpc>
                <a:spcPct val="150000"/>
              </a:lnSpc>
              <a:buFont typeface="Arial" panose="020B0604020202020204" pitchFamily="34" charset="0"/>
              <a:buChar char="•"/>
            </a:pPr>
            <a:r>
              <a:rPr lang="en-US" b="1" i="1" dirty="0" smtClean="0">
                <a:solidFill>
                  <a:srgbClr val="202124"/>
                </a:solidFill>
                <a:latin typeface="Google Sans"/>
              </a:rPr>
              <a:t>OS:  Windows 11</a:t>
            </a:r>
          </a:p>
          <a:p>
            <a:pPr marL="285750" indent="-285750">
              <a:lnSpc>
                <a:spcPct val="150000"/>
              </a:lnSpc>
              <a:buFont typeface="Arial" panose="020B0604020202020204" pitchFamily="34" charset="0"/>
              <a:buChar char="•"/>
            </a:pPr>
            <a:endParaRPr lang="en-US" b="1" i="1" dirty="0" smtClean="0">
              <a:solidFill>
                <a:srgbClr val="202124"/>
              </a:solidFill>
              <a:latin typeface="Google Sans"/>
            </a:endParaRPr>
          </a:p>
        </p:txBody>
      </p:sp>
    </p:spTree>
    <p:extLst>
      <p:ext uri="{BB962C8B-B14F-4D97-AF65-F5344CB8AC3E}">
        <p14:creationId xmlns:p14="http://schemas.microsoft.com/office/powerpoint/2010/main" val="3618123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9136" y="195560"/>
            <a:ext cx="4242123"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it Works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313105" y="1320284"/>
            <a:ext cx="7640270" cy="5078313"/>
          </a:xfrm>
          <a:prstGeom prst="rect">
            <a:avLst/>
          </a:prstGeom>
        </p:spPr>
        <p:txBody>
          <a:bodyPr wrap="square">
            <a:spAutoFit/>
          </a:bodyPr>
          <a:lstStyle/>
          <a:p>
            <a:pPr marL="342900" indent="-342900">
              <a:lnSpc>
                <a:spcPct val="200000"/>
              </a:lnSpc>
              <a:buFont typeface="+mj-lt"/>
              <a:buAutoNum type="arabicPeriod"/>
            </a:pPr>
            <a:r>
              <a:rPr lang="en-US" b="1" i="1" dirty="0" smtClean="0">
                <a:ln w="0"/>
                <a:effectLst>
                  <a:outerShdw blurRad="38100" dist="38100" dir="2700000" algn="tl">
                    <a:srgbClr val="000000">
                      <a:alpha val="43137"/>
                    </a:srgbClr>
                  </a:outerShdw>
                </a:effectLst>
              </a:rPr>
              <a:t>Speak something. </a:t>
            </a:r>
          </a:p>
          <a:p>
            <a:pPr marL="342900" indent="-342900">
              <a:lnSpc>
                <a:spcPct val="200000"/>
              </a:lnSpc>
              <a:buFont typeface="+mj-lt"/>
              <a:buAutoNum type="arabicPeriod"/>
            </a:pPr>
            <a:r>
              <a:rPr lang="en-US" b="1" i="1" dirty="0" err="1" smtClean="0">
                <a:ln w="0"/>
                <a:effectLst>
                  <a:outerShdw blurRad="38100" dist="38100" dir="2700000" algn="tl">
                    <a:srgbClr val="000000">
                      <a:alpha val="43137"/>
                    </a:srgbClr>
                  </a:outerShdw>
                </a:effectLst>
              </a:rPr>
              <a:t>Saira</a:t>
            </a:r>
            <a:r>
              <a:rPr lang="en-US" b="1" i="1" dirty="0" smtClean="0">
                <a:ln w="0"/>
                <a:effectLst>
                  <a:outerShdw blurRad="38100" dist="38100" dir="2700000" algn="tl">
                    <a:srgbClr val="000000">
                      <a:alpha val="43137"/>
                    </a:srgbClr>
                  </a:outerShdw>
                </a:effectLst>
              </a:rPr>
              <a:t> records the voice and match with available then proper response is provided.</a:t>
            </a:r>
          </a:p>
          <a:p>
            <a:pPr marL="342900" indent="-342900">
              <a:lnSpc>
                <a:spcPct val="200000"/>
              </a:lnSpc>
              <a:buFont typeface="+mj-lt"/>
              <a:buAutoNum type="arabicPeriod"/>
            </a:pPr>
            <a:r>
              <a:rPr lang="en-US" b="1" i="1" dirty="0" smtClean="0">
                <a:ln w="0"/>
                <a:effectLst>
                  <a:outerShdw blurRad="38100" dist="38100" dir="2700000" algn="tl">
                    <a:srgbClr val="000000">
                      <a:alpha val="43137"/>
                    </a:srgbClr>
                  </a:outerShdw>
                </a:effectLst>
              </a:rPr>
              <a:t>Proper action is taken.</a:t>
            </a:r>
          </a:p>
          <a:p>
            <a:pPr marL="342900" indent="-342900">
              <a:lnSpc>
                <a:spcPct val="200000"/>
              </a:lnSpc>
              <a:buFont typeface="+mj-lt"/>
              <a:buAutoNum type="arabicPeriod"/>
            </a:pPr>
            <a:r>
              <a:rPr lang="en-US" b="1" i="1" dirty="0" smtClean="0">
                <a:ln w="0"/>
                <a:effectLst>
                  <a:outerShdw blurRad="38100" dist="38100" dir="2700000" algn="tl">
                    <a:srgbClr val="000000">
                      <a:alpha val="43137"/>
                    </a:srgbClr>
                  </a:outerShdw>
                </a:effectLst>
              </a:rPr>
              <a:t>Search anything.</a:t>
            </a:r>
          </a:p>
          <a:p>
            <a:pPr marL="342900" indent="-342900">
              <a:lnSpc>
                <a:spcPct val="200000"/>
              </a:lnSpc>
              <a:buFont typeface="+mj-lt"/>
              <a:buAutoNum type="arabicPeriod"/>
            </a:pPr>
            <a:r>
              <a:rPr lang="en-US" b="1" i="1" dirty="0" smtClean="0">
                <a:ln w="0"/>
                <a:effectLst>
                  <a:outerShdw blurRad="38100" dist="38100" dir="2700000" algn="tl">
                    <a:srgbClr val="000000">
                      <a:alpha val="43137"/>
                    </a:srgbClr>
                  </a:outerShdw>
                </a:effectLst>
              </a:rPr>
              <a:t>Calculation using </a:t>
            </a:r>
            <a:r>
              <a:rPr lang="en-US" b="1" i="1" dirty="0" err="1" smtClean="0">
                <a:ln w="0"/>
                <a:effectLst>
                  <a:outerShdw blurRad="38100" dist="38100" dir="2700000" algn="tl">
                    <a:srgbClr val="000000">
                      <a:alpha val="43137"/>
                    </a:srgbClr>
                  </a:outerShdw>
                </a:effectLst>
              </a:rPr>
              <a:t>wolframalpha</a:t>
            </a:r>
            <a:r>
              <a:rPr lang="en-US" b="1" i="1" dirty="0" smtClean="0">
                <a:ln w="0"/>
                <a:effectLst>
                  <a:outerShdw blurRad="38100" dist="38100" dir="2700000" algn="tl">
                    <a:srgbClr val="000000">
                      <a:alpha val="43137"/>
                    </a:srgbClr>
                  </a:outerShdw>
                </a:effectLst>
              </a:rPr>
              <a:t> API.</a:t>
            </a:r>
          </a:p>
          <a:p>
            <a:pPr marL="342900" indent="-342900">
              <a:lnSpc>
                <a:spcPct val="200000"/>
              </a:lnSpc>
              <a:buFont typeface="+mj-lt"/>
              <a:buAutoNum type="arabicPeriod"/>
            </a:pPr>
            <a:r>
              <a:rPr lang="en-US" b="1" i="1" dirty="0" smtClean="0">
                <a:ln w="0"/>
                <a:effectLst>
                  <a:outerShdw blurRad="38100" dist="38100" dir="2700000" algn="tl">
                    <a:srgbClr val="000000">
                      <a:alpha val="43137"/>
                    </a:srgbClr>
                  </a:outerShdw>
                </a:effectLst>
              </a:rPr>
              <a:t>Search weather in any country.</a:t>
            </a:r>
          </a:p>
          <a:p>
            <a:pPr marL="342900" indent="-342900">
              <a:lnSpc>
                <a:spcPct val="200000"/>
              </a:lnSpc>
              <a:buFont typeface="+mj-lt"/>
              <a:buAutoNum type="arabicPeriod"/>
            </a:pPr>
            <a:r>
              <a:rPr lang="en-US" b="1" i="1" dirty="0" smtClean="0">
                <a:ln w="0"/>
                <a:effectLst>
                  <a:outerShdw blurRad="38100" dist="38100" dir="2700000" algn="tl">
                    <a:srgbClr val="000000">
                      <a:alpha val="43137"/>
                    </a:srgbClr>
                  </a:outerShdw>
                </a:effectLst>
              </a:rPr>
              <a:t>It is used to write notes and show notes.</a:t>
            </a:r>
          </a:p>
          <a:p>
            <a:pPr marL="342900" indent="-342900">
              <a:lnSpc>
                <a:spcPct val="200000"/>
              </a:lnSpc>
              <a:buFont typeface="+mj-lt"/>
              <a:buAutoNum type="arabicPeriod"/>
            </a:pPr>
            <a:endParaRPr lang="en-IN" dirty="0"/>
          </a:p>
        </p:txBody>
      </p:sp>
    </p:spTree>
    <p:extLst>
      <p:ext uri="{BB962C8B-B14F-4D97-AF65-F5344CB8AC3E}">
        <p14:creationId xmlns:p14="http://schemas.microsoft.com/office/powerpoint/2010/main" val="402067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659756" y="173967"/>
            <a:ext cx="1470804" cy="402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IN" dirty="0"/>
          </a:p>
        </p:txBody>
      </p:sp>
      <p:sp>
        <p:nvSpPr>
          <p:cNvPr id="4" name="Rectangle 3"/>
          <p:cNvSpPr/>
          <p:nvPr/>
        </p:nvSpPr>
        <p:spPr>
          <a:xfrm>
            <a:off x="3405276" y="797944"/>
            <a:ext cx="2070340" cy="470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Send voice command</a:t>
            </a:r>
            <a:endParaRPr lang="en-IN" sz="1200" dirty="0"/>
          </a:p>
        </p:txBody>
      </p:sp>
      <p:sp>
        <p:nvSpPr>
          <p:cNvPr id="5" name="Flowchart: Decision 4"/>
          <p:cNvSpPr/>
          <p:nvPr/>
        </p:nvSpPr>
        <p:spPr>
          <a:xfrm>
            <a:off x="3793464" y="1605953"/>
            <a:ext cx="1293963" cy="99203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Speech</a:t>
            </a:r>
            <a:endParaRPr lang="en-IN" sz="1100" dirty="0"/>
          </a:p>
        </p:txBody>
      </p:sp>
      <p:sp>
        <p:nvSpPr>
          <p:cNvPr id="6" name="Rectangle 5"/>
          <p:cNvSpPr/>
          <p:nvPr/>
        </p:nvSpPr>
        <p:spPr>
          <a:xfrm>
            <a:off x="3454876" y="2967486"/>
            <a:ext cx="1966822"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input speech or text</a:t>
            </a:r>
            <a:endParaRPr lang="en-IN" sz="1400" dirty="0"/>
          </a:p>
        </p:txBody>
      </p:sp>
      <p:sp>
        <p:nvSpPr>
          <p:cNvPr id="7" name="Flowchart: Decision 6"/>
          <p:cNvSpPr/>
          <p:nvPr/>
        </p:nvSpPr>
        <p:spPr>
          <a:xfrm>
            <a:off x="3937955" y="3820062"/>
            <a:ext cx="1000664" cy="7591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Is text</a:t>
            </a:r>
            <a:endParaRPr lang="en-IN" sz="1200" dirty="0"/>
          </a:p>
        </p:txBody>
      </p:sp>
      <p:sp>
        <p:nvSpPr>
          <p:cNvPr id="8" name="Flowchart: Decision 7"/>
          <p:cNvSpPr/>
          <p:nvPr/>
        </p:nvSpPr>
        <p:spPr>
          <a:xfrm>
            <a:off x="3937955" y="4822164"/>
            <a:ext cx="1000664" cy="7591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Search</a:t>
            </a:r>
            <a:endParaRPr lang="en-IN" sz="800" dirty="0"/>
          </a:p>
        </p:txBody>
      </p:sp>
      <p:sp>
        <p:nvSpPr>
          <p:cNvPr id="9" name="Rectangle 8"/>
          <p:cNvSpPr/>
          <p:nvPr/>
        </p:nvSpPr>
        <p:spPr>
          <a:xfrm>
            <a:off x="1000665" y="4934307"/>
            <a:ext cx="1966822"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Response</a:t>
            </a:r>
            <a:endParaRPr lang="en-IN" dirty="0"/>
          </a:p>
        </p:txBody>
      </p:sp>
      <p:sp>
        <p:nvSpPr>
          <p:cNvPr id="10" name="Rectangle 9"/>
          <p:cNvSpPr/>
          <p:nvPr/>
        </p:nvSpPr>
        <p:spPr>
          <a:xfrm>
            <a:off x="977805" y="5650301"/>
            <a:ext cx="1966822"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Execute Command</a:t>
            </a:r>
            <a:endParaRPr lang="en-IN" dirty="0"/>
          </a:p>
        </p:txBody>
      </p:sp>
      <p:sp>
        <p:nvSpPr>
          <p:cNvPr id="11" name="Rectangle 10"/>
          <p:cNvSpPr/>
          <p:nvPr/>
        </p:nvSpPr>
        <p:spPr>
          <a:xfrm>
            <a:off x="6393614" y="3932205"/>
            <a:ext cx="1966822"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Speech Recognition</a:t>
            </a:r>
            <a:endParaRPr lang="en-IN" sz="1400" dirty="0"/>
          </a:p>
        </p:txBody>
      </p:sp>
      <p:sp>
        <p:nvSpPr>
          <p:cNvPr id="12" name="Rectangle 11"/>
          <p:cNvSpPr/>
          <p:nvPr/>
        </p:nvSpPr>
        <p:spPr>
          <a:xfrm>
            <a:off x="6393614" y="4934307"/>
            <a:ext cx="1966822"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Response</a:t>
            </a:r>
            <a:endParaRPr lang="en-IN" dirty="0"/>
          </a:p>
        </p:txBody>
      </p:sp>
      <p:sp>
        <p:nvSpPr>
          <p:cNvPr id="13" name="Rectangle 12"/>
          <p:cNvSpPr/>
          <p:nvPr/>
        </p:nvSpPr>
        <p:spPr>
          <a:xfrm>
            <a:off x="3454875" y="6323162"/>
            <a:ext cx="1755479"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Console Output and search</a:t>
            </a:r>
            <a:endParaRPr lang="en-IN" sz="1400" dirty="0"/>
          </a:p>
        </p:txBody>
      </p:sp>
      <p:cxnSp>
        <p:nvCxnSpPr>
          <p:cNvPr id="15" name="Straight Arrow Connector 14"/>
          <p:cNvCxnSpPr/>
          <p:nvPr/>
        </p:nvCxnSpPr>
        <p:spPr>
          <a:xfrm>
            <a:off x="4438287" y="576534"/>
            <a:ext cx="0" cy="221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a:endCxn id="5" idx="0"/>
          </p:cNvCxnSpPr>
          <p:nvPr/>
        </p:nvCxnSpPr>
        <p:spPr>
          <a:xfrm>
            <a:off x="4440446" y="1268083"/>
            <a:ext cx="0" cy="33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2"/>
            <a:endCxn id="6" idx="0"/>
          </p:cNvCxnSpPr>
          <p:nvPr/>
        </p:nvCxnSpPr>
        <p:spPr>
          <a:xfrm flipH="1">
            <a:off x="4438287" y="2597990"/>
            <a:ext cx="2159" cy="36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2"/>
            <a:endCxn id="7" idx="0"/>
          </p:cNvCxnSpPr>
          <p:nvPr/>
        </p:nvCxnSpPr>
        <p:spPr>
          <a:xfrm>
            <a:off x="4438287" y="3502324"/>
            <a:ext cx="0" cy="317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2"/>
            <a:endCxn id="8" idx="0"/>
          </p:cNvCxnSpPr>
          <p:nvPr/>
        </p:nvCxnSpPr>
        <p:spPr>
          <a:xfrm>
            <a:off x="4438287" y="4579187"/>
            <a:ext cx="0" cy="242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p:cNvCxnSpPr>
          <p:nvPr/>
        </p:nvCxnSpPr>
        <p:spPr>
          <a:xfrm flipV="1">
            <a:off x="4938619" y="4199624"/>
            <a:ext cx="145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a:off x="7377025" y="4467043"/>
            <a:ext cx="0" cy="355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38287" y="4822164"/>
            <a:ext cx="2938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8" idx="3"/>
          </p:cNvCxnSpPr>
          <p:nvPr/>
        </p:nvCxnSpPr>
        <p:spPr>
          <a:xfrm flipV="1">
            <a:off x="4938619" y="5201726"/>
            <a:ext cx="145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1"/>
            <a:endCxn id="9" idx="3"/>
          </p:cNvCxnSpPr>
          <p:nvPr/>
        </p:nvCxnSpPr>
        <p:spPr>
          <a:xfrm flipH="1" flipV="1">
            <a:off x="2967487" y="5201726"/>
            <a:ext cx="9704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2"/>
            <a:endCxn id="10" idx="0"/>
          </p:cNvCxnSpPr>
          <p:nvPr/>
        </p:nvCxnSpPr>
        <p:spPr>
          <a:xfrm flipH="1">
            <a:off x="1961216" y="5469145"/>
            <a:ext cx="22860" cy="18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2" idx="2"/>
          </p:cNvCxnSpPr>
          <p:nvPr/>
        </p:nvCxnSpPr>
        <p:spPr>
          <a:xfrm>
            <a:off x="7377025" y="5469145"/>
            <a:ext cx="0" cy="44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2812211" y="5917720"/>
            <a:ext cx="456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438287" y="5917720"/>
            <a:ext cx="0" cy="40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3"/>
          </p:cNvCxnSpPr>
          <p:nvPr/>
        </p:nvCxnSpPr>
        <p:spPr>
          <a:xfrm>
            <a:off x="5210354" y="6590581"/>
            <a:ext cx="1121435"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331789" y="6389297"/>
            <a:ext cx="888520" cy="402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IN" dirty="0"/>
          </a:p>
        </p:txBody>
      </p:sp>
      <p:sp>
        <p:nvSpPr>
          <p:cNvPr id="56" name="Rectangle 55"/>
          <p:cNvSpPr/>
          <p:nvPr/>
        </p:nvSpPr>
        <p:spPr>
          <a:xfrm>
            <a:off x="3629640" y="1312019"/>
            <a:ext cx="586443" cy="369332"/>
          </a:xfrm>
          <a:prstGeom prst="rect">
            <a:avLst/>
          </a:prstGeom>
        </p:spPr>
        <p:txBody>
          <a:bodyPr wrap="none">
            <a:spAutoFit/>
          </a:bodyPr>
          <a:lstStyle/>
          <a:p>
            <a:r>
              <a:rPr lang="en-US" b="1" i="1" dirty="0" smtClean="0">
                <a:solidFill>
                  <a:srgbClr val="202124"/>
                </a:solidFill>
                <a:latin typeface="Google Sans"/>
              </a:rPr>
              <a:t>Yes</a:t>
            </a:r>
            <a:endParaRPr lang="en-IN" dirty="0"/>
          </a:p>
        </p:txBody>
      </p:sp>
      <p:sp>
        <p:nvSpPr>
          <p:cNvPr id="57" name="Rectangle 56"/>
          <p:cNvSpPr/>
          <p:nvPr/>
        </p:nvSpPr>
        <p:spPr>
          <a:xfrm>
            <a:off x="5260974" y="3735398"/>
            <a:ext cx="492443" cy="369332"/>
          </a:xfrm>
          <a:prstGeom prst="rect">
            <a:avLst/>
          </a:prstGeom>
        </p:spPr>
        <p:txBody>
          <a:bodyPr wrap="none">
            <a:spAutoFit/>
          </a:bodyPr>
          <a:lstStyle/>
          <a:p>
            <a:r>
              <a:rPr lang="en-US" b="1" i="1" dirty="0" smtClean="0">
                <a:solidFill>
                  <a:srgbClr val="202124"/>
                </a:solidFill>
                <a:latin typeface="Google Sans"/>
              </a:rPr>
              <a:t>No</a:t>
            </a:r>
            <a:endParaRPr lang="en-IN" dirty="0"/>
          </a:p>
        </p:txBody>
      </p:sp>
      <p:sp>
        <p:nvSpPr>
          <p:cNvPr id="58" name="Rectangle 57"/>
          <p:cNvSpPr/>
          <p:nvPr/>
        </p:nvSpPr>
        <p:spPr>
          <a:xfrm>
            <a:off x="3644733" y="4587175"/>
            <a:ext cx="586443" cy="369332"/>
          </a:xfrm>
          <a:prstGeom prst="rect">
            <a:avLst/>
          </a:prstGeom>
        </p:spPr>
        <p:txBody>
          <a:bodyPr wrap="none">
            <a:spAutoFit/>
          </a:bodyPr>
          <a:lstStyle/>
          <a:p>
            <a:r>
              <a:rPr lang="en-US" b="1" i="1" dirty="0" smtClean="0">
                <a:solidFill>
                  <a:srgbClr val="202124"/>
                </a:solidFill>
                <a:latin typeface="Google Sans"/>
              </a:rPr>
              <a:t>Yes</a:t>
            </a:r>
            <a:endParaRPr lang="en-IN" dirty="0"/>
          </a:p>
        </p:txBody>
      </p:sp>
      <p:sp>
        <p:nvSpPr>
          <p:cNvPr id="59" name="Rectangle 58"/>
          <p:cNvSpPr/>
          <p:nvPr/>
        </p:nvSpPr>
        <p:spPr>
          <a:xfrm>
            <a:off x="5026783" y="4814340"/>
            <a:ext cx="492443" cy="369332"/>
          </a:xfrm>
          <a:prstGeom prst="rect">
            <a:avLst/>
          </a:prstGeom>
        </p:spPr>
        <p:txBody>
          <a:bodyPr wrap="none">
            <a:spAutoFit/>
          </a:bodyPr>
          <a:lstStyle/>
          <a:p>
            <a:r>
              <a:rPr lang="en-US" b="1" i="1" dirty="0" smtClean="0">
                <a:solidFill>
                  <a:srgbClr val="202124"/>
                </a:solidFill>
                <a:latin typeface="Google Sans"/>
              </a:rPr>
              <a:t>No</a:t>
            </a:r>
            <a:endParaRPr lang="en-IN" dirty="0"/>
          </a:p>
        </p:txBody>
      </p:sp>
      <p:sp>
        <p:nvSpPr>
          <p:cNvPr id="60" name="Rectangle 59"/>
          <p:cNvSpPr/>
          <p:nvPr/>
        </p:nvSpPr>
        <p:spPr>
          <a:xfrm>
            <a:off x="403863" y="0"/>
            <a:ext cx="1901483" cy="523220"/>
          </a:xfrm>
          <a:prstGeom prst="rect">
            <a:avLst/>
          </a:prstGeom>
          <a:noFill/>
        </p:spPr>
        <p:txBody>
          <a:bodyPr wrap="none" lIns="91440" tIns="45720" rIns="91440" bIns="45720">
            <a:spAutoFit/>
          </a:bodyPr>
          <a:lstStyle/>
          <a:p>
            <a:pPr algn="ctr"/>
            <a:r>
              <a:rPr lang="en-US" sz="2800" b="1" i="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Flowchart</a:t>
            </a:r>
            <a:endParaRPr lang="en-US" sz="2800" b="1" i="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638236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Slice</Template>
  <TotalTime>240</TotalTime>
  <Words>588</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Google Sans</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24</cp:revision>
  <dcterms:created xsi:type="dcterms:W3CDTF">2023-04-27T17:12:27Z</dcterms:created>
  <dcterms:modified xsi:type="dcterms:W3CDTF">2023-04-30T19:09:14Z</dcterms:modified>
</cp:coreProperties>
</file>