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sldIdLst>
    <p:sldId id="256" r:id="rId2"/>
    <p:sldId id="257" r:id="rId3"/>
    <p:sldId id="258" r:id="rId4"/>
    <p:sldId id="267" r:id="rId5"/>
    <p:sldId id="259" r:id="rId6"/>
    <p:sldId id="260" r:id="rId7"/>
    <p:sldId id="261" r:id="rId8"/>
    <p:sldId id="262" r:id="rId9"/>
    <p:sldId id="264" r:id="rId10"/>
    <p:sldId id="273" r:id="rId11"/>
    <p:sldId id="275" r:id="rId12"/>
    <p:sldId id="274" r:id="rId13"/>
    <p:sldId id="270" r:id="rId14"/>
    <p:sldId id="271" r:id="rId15"/>
    <p:sldId id="272" r:id="rId16"/>
    <p:sldId id="276" r:id="rId17"/>
    <p:sldId id="277" r:id="rId18"/>
    <p:sldId id="278" r:id="rId19"/>
    <p:sldId id="279" r:id="rId20"/>
    <p:sldId id="280"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5" d="100"/>
          <a:sy n="95" d="100"/>
        </p:scale>
        <p:origin x="-1090"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D21ED8A4-7E48-4227-B151-83FADC5BE12E}" type="datetimeFigureOut">
              <a:rPr lang="en-US" smtClean="0"/>
              <a:pPr/>
              <a:t>24-Jun-22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B20D944-F2D0-4822-A2D1-2467A9E159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ED8A4-7E48-4227-B151-83FADC5BE12E}" type="datetimeFigureOut">
              <a:rPr lang="en-US" smtClean="0"/>
              <a:pPr/>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0D944-F2D0-4822-A2D1-2467A9E1590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ED8A4-7E48-4227-B151-83FADC5BE12E}" type="datetimeFigureOut">
              <a:rPr lang="en-US" smtClean="0"/>
              <a:pPr/>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0D944-F2D0-4822-A2D1-2467A9E1590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21ED8A4-7E48-4227-B151-83FADC5BE12E}" type="datetimeFigureOut">
              <a:rPr lang="en-US" smtClean="0"/>
              <a:pPr/>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0D944-F2D0-4822-A2D1-2467A9E1590C}"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D21ED8A4-7E48-4227-B151-83FADC5BE12E}" type="datetimeFigureOut">
              <a:rPr lang="en-US" smtClean="0"/>
              <a:pPr/>
              <a:t>24-Jun-22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B20D944-F2D0-4822-A2D1-2467A9E1590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1ED8A4-7E48-4227-B151-83FADC5BE12E}" type="datetimeFigureOut">
              <a:rPr lang="en-US" smtClean="0"/>
              <a:pPr/>
              <a:t>24-Jun-22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0D944-F2D0-4822-A2D1-2467A9E1590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D21ED8A4-7E48-4227-B151-83FADC5BE12E}" type="datetimeFigureOut">
              <a:rPr lang="en-US" smtClean="0"/>
              <a:pPr/>
              <a:t>24-Jun-22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B20D944-F2D0-4822-A2D1-2467A9E1590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D21ED8A4-7E48-4227-B151-83FADC5BE12E}" type="datetimeFigureOut">
              <a:rPr lang="en-US" smtClean="0"/>
              <a:pPr/>
              <a:t>24-Jun-22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B20D944-F2D0-4822-A2D1-2467A9E1590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21ED8A4-7E48-4227-B151-83FADC5BE12E}" type="datetimeFigureOut">
              <a:rPr lang="en-US" smtClean="0"/>
              <a:pPr/>
              <a:t>24-Jun-22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B20D944-F2D0-4822-A2D1-2467A9E1590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D21ED8A4-7E48-4227-B151-83FADC5BE12E}" type="datetimeFigureOut">
              <a:rPr lang="en-US" smtClean="0"/>
              <a:pPr/>
              <a:t>24-Jun-22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B20D944-F2D0-4822-A2D1-2467A9E1590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D21ED8A4-7E48-4227-B151-83FADC5BE12E}" type="datetimeFigureOut">
              <a:rPr lang="en-US" smtClean="0"/>
              <a:pPr/>
              <a:t>24-Jun-22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B20D944-F2D0-4822-A2D1-2467A9E1590C}"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D21ED8A4-7E48-4227-B151-83FADC5BE12E}" type="datetimeFigureOut">
              <a:rPr lang="en-US" smtClean="0"/>
              <a:pPr/>
              <a:t>24-Jun-22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B20D944-F2D0-4822-A2D1-2467A9E1590C}"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eveloper.mozilla.org/en-US/docs/Web/HTML" TargetMode="External"/><Relationship Id="rId2" Type="http://schemas.openxmlformats.org/officeDocument/2006/relationships/hyperlink" Target="https://developer.mozilla.org/en-US/docs/Web/API/StyleSheet" TargetMode="External"/><Relationship Id="rId1" Type="http://schemas.openxmlformats.org/officeDocument/2006/relationships/slideLayout" Target="../slideLayouts/slideLayout2.xml"/><Relationship Id="rId4" Type="http://schemas.openxmlformats.org/officeDocument/2006/relationships/hyperlink" Target="https://developer.mozilla.org/en-US/docs/Web/XML/XML_introductio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0" y="838200"/>
            <a:ext cx="9144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                                UNIVERSITY INSTITUTE OF TECHNOLOGY</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                                            RAJIV GANDHI PROUDYOGIKI VISHWAVIDYALAYA</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1" i="0" u="none" strike="noStrike" cap="none" normalizeH="0" baseline="0" dirty="0" smtClean="0">
                <a:ln>
                  <a:noFill/>
                </a:ln>
                <a:solidFill>
                  <a:srgbClr val="FF0000"/>
                </a:solidFill>
                <a:effectLst/>
                <a:latin typeface="Times New Roman" pitchFamily="18" charset="0"/>
                <a:ea typeface="Calibri" pitchFamily="34" charset="0"/>
                <a:cs typeface="Times New Roman" pitchFamily="18" charset="0"/>
              </a:rPr>
              <a:t>                                                                             BHOPAL </a:t>
            </a:r>
            <a:endParaRPr kumimoji="0" lang="en-US" sz="6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pic>
        <p:nvPicPr>
          <p:cNvPr id="32769" name="Picture 0" descr="logo.jpg"/>
          <p:cNvPicPr>
            <a:picLocks noChangeAspect="1" noChangeArrowheads="1"/>
          </p:cNvPicPr>
          <p:nvPr/>
        </p:nvPicPr>
        <p:blipFill>
          <a:blip r:embed="rId2"/>
          <a:srcRect/>
          <a:stretch>
            <a:fillRect/>
          </a:stretch>
        </p:blipFill>
        <p:spPr bwMode="auto">
          <a:xfrm>
            <a:off x="3505200" y="1905000"/>
            <a:ext cx="1477963" cy="1600200"/>
          </a:xfrm>
          <a:prstGeom prst="rect">
            <a:avLst/>
          </a:prstGeom>
          <a:noFill/>
        </p:spPr>
      </p:pic>
      <p:sp>
        <p:nvSpPr>
          <p:cNvPr id="32771" name="Rectangle 3"/>
          <p:cNvSpPr>
            <a:spLocks noChangeArrowheads="1"/>
          </p:cNvSpPr>
          <p:nvPr/>
        </p:nvSpPr>
        <p:spPr bwMode="auto">
          <a:xfrm>
            <a:off x="0" y="1752600"/>
            <a:ext cx="9144000" cy="45720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smtClean="0">
              <a:ln>
                <a:noFill/>
              </a:ln>
              <a:solidFill>
                <a:schemeClr val="tx1"/>
              </a:solidFill>
              <a:effectLst/>
              <a:latin typeface="Arial" pitchFamily="34" charset="0"/>
              <a:cs typeface="Arial" pitchFamily="34" charset="0"/>
            </a:endParaRPr>
          </a:p>
        </p:txBody>
      </p:sp>
      <p:sp>
        <p:nvSpPr>
          <p:cNvPr id="32773" name="Rectangle 5"/>
          <p:cNvSpPr>
            <a:spLocks noChangeArrowheads="1"/>
          </p:cNvSpPr>
          <p:nvPr/>
        </p:nvSpPr>
        <p:spPr bwMode="auto">
          <a:xfrm>
            <a:off x="609600" y="5410200"/>
            <a:ext cx="8021491" cy="1261884"/>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1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8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a:t>
            </a:r>
            <a:r>
              <a:rPr kumimoji="0" lang="en-US" sz="1800" b="1"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Presented</a:t>
            </a:r>
            <a:r>
              <a:rPr kumimoji="0" lang="en-US" sz="1800" b="1" i="0" u="none" strike="noStrike" cap="none" normalizeH="0" dirty="0" smtClean="0">
                <a:ln>
                  <a:noFill/>
                </a:ln>
                <a:solidFill>
                  <a:schemeClr val="tx1"/>
                </a:solidFill>
                <a:effectLst/>
                <a:latin typeface="Calibri" pitchFamily="34" charset="0"/>
                <a:ea typeface="Calibri" pitchFamily="34" charset="0"/>
                <a:cs typeface="Times New Roman" pitchFamily="18" charset="0"/>
              </a:rPr>
              <a:t> by</a:t>
            </a:r>
            <a:endParaRPr kumimoji="0" lang="en-US"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1"/>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2"/>
                </a:solidFill>
                <a:effectLst/>
                <a:latin typeface="Calibri" pitchFamily="34" charset="0"/>
                <a:ea typeface="Calibri" pitchFamily="34" charset="0"/>
                <a:cs typeface="Times New Roman" pitchFamily="18" charset="0"/>
              </a:rPr>
              <a:t>Neelam</a:t>
            </a:r>
            <a:r>
              <a:rPr kumimoji="0" lang="en-US" sz="16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r>
              <a:rPr kumimoji="0" lang="en-US" sz="1600" b="0" i="0" u="none" strike="noStrike" cap="none" normalizeH="0" baseline="0" dirty="0" err="1" smtClean="0">
                <a:ln>
                  <a:noFill/>
                </a:ln>
                <a:solidFill>
                  <a:schemeClr val="tx2"/>
                </a:solidFill>
                <a:effectLst/>
                <a:latin typeface="Calibri" pitchFamily="34" charset="0"/>
                <a:ea typeface="Calibri" pitchFamily="34" charset="0"/>
                <a:cs typeface="Times New Roman" pitchFamily="18" charset="0"/>
              </a:rPr>
              <a:t>Tiwari</a:t>
            </a:r>
            <a:r>
              <a:rPr kumimoji="0" lang="en-US" sz="16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solidFill>
                  <a:schemeClr val="tx2"/>
                </a:solidFill>
                <a:latin typeface="Calibri" pitchFamily="34" charset="0"/>
                <a:ea typeface="Calibri" pitchFamily="34" charset="0"/>
                <a:cs typeface="Times New Roman" pitchFamily="18" charset="0"/>
              </a:rPr>
              <a:t>                                                                                                                                                                  </a:t>
            </a:r>
            <a:r>
              <a:rPr kumimoji="0" lang="en-US" sz="1400" b="0" i="0" u="none" strike="noStrike" cap="none" normalizeH="0" baseline="0" dirty="0" smtClean="0">
                <a:ln>
                  <a:noFill/>
                </a:ln>
                <a:solidFill>
                  <a:schemeClr val="tx2"/>
                </a:solidFill>
                <a:effectLst/>
                <a:latin typeface="Calibri" pitchFamily="34" charset="0"/>
                <a:ea typeface="Calibri" pitchFamily="34" charset="0"/>
                <a:cs typeface="Times New Roman" pitchFamily="18" charset="0"/>
              </a:rPr>
              <a:t>(0101CA201019)</a:t>
            </a:r>
          </a:p>
          <a:p>
            <a:pPr marL="0" marR="0" lvl="0" indent="0" algn="l" defTabSz="914400" rtl="0" eaLnBrk="0" fontAlgn="base" latinLnBrk="0" hangingPunct="0">
              <a:lnSpc>
                <a:spcPct val="100000"/>
              </a:lnSpc>
              <a:spcBef>
                <a:spcPct val="0"/>
              </a:spcBef>
              <a:spcAft>
                <a:spcPct val="0"/>
              </a:spcAft>
              <a:buClrTx/>
              <a:buSzTx/>
              <a:buFontTx/>
              <a:buNone/>
              <a:tabLst/>
            </a:pPr>
            <a:r>
              <a:rPr lang="en-US" sz="1400" dirty="0" smtClean="0">
                <a:solidFill>
                  <a:schemeClr val="tx2"/>
                </a:solidFill>
                <a:latin typeface="Calibri" pitchFamily="34" charset="0"/>
                <a:cs typeface="Times New Roman" pitchFamily="18" charset="0"/>
              </a:rPr>
              <a:t>                                                                                                                                                                   MCA IV </a:t>
            </a:r>
            <a:r>
              <a:rPr lang="en-US" sz="1400" dirty="0" err="1" smtClean="0">
                <a:solidFill>
                  <a:schemeClr val="tx2"/>
                </a:solidFill>
                <a:latin typeface="Calibri" pitchFamily="34" charset="0"/>
                <a:cs typeface="Times New Roman" pitchFamily="18" charset="0"/>
              </a:rPr>
              <a:t>Sem</a:t>
            </a:r>
            <a:endParaRPr lang="en-US" sz="1400" dirty="0" smtClean="0">
              <a:solidFill>
                <a:schemeClr val="tx2"/>
              </a:solidFill>
              <a:latin typeface="Calibri" pitchFamily="34"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400" b="0" i="0" u="none" strike="noStrike" cap="none" normalizeH="0" baseline="0" dirty="0" smtClean="0">
                <a:ln>
                  <a:noFill/>
                </a:ln>
                <a:solidFill>
                  <a:schemeClr val="tx2"/>
                </a:solidFill>
                <a:effectLst/>
                <a:latin typeface="Calibri" pitchFamily="34" charset="0"/>
                <a:cs typeface="Times New Roman" pitchFamily="18" charset="0"/>
              </a:rPr>
              <a:t>                                                                                                                                                                    MCA 404</a:t>
            </a:r>
            <a:endParaRPr kumimoji="0" lang="en-US" sz="1800" b="0" i="0" u="none" strike="noStrike" cap="none" normalizeH="0" baseline="0" dirty="0" smtClean="0">
              <a:ln>
                <a:noFill/>
              </a:ln>
              <a:solidFill>
                <a:schemeClr val="tx2"/>
              </a:solidFill>
              <a:effectLst/>
              <a:latin typeface="Arial" pitchFamily="34" charset="0"/>
              <a:cs typeface="Arial" pitchFamily="34" charset="0"/>
            </a:endParaRPr>
          </a:p>
        </p:txBody>
      </p:sp>
      <p:sp>
        <p:nvSpPr>
          <p:cNvPr id="7" name="Rectangle 6"/>
          <p:cNvSpPr/>
          <p:nvPr/>
        </p:nvSpPr>
        <p:spPr>
          <a:xfrm>
            <a:off x="1905000" y="2590800"/>
            <a:ext cx="4724400" cy="2308324"/>
          </a:xfrm>
          <a:prstGeom prst="rect">
            <a:avLst/>
          </a:prstGeom>
        </p:spPr>
        <p:txBody>
          <a:bodyPr wrap="square">
            <a:spAutoFit/>
          </a:bodyPr>
          <a:lstStyle/>
          <a:p>
            <a:r>
              <a:rPr lang="en-US" sz="2400" dirty="0" smtClean="0"/>
              <a:t>      </a:t>
            </a:r>
          </a:p>
          <a:p>
            <a:r>
              <a:rPr lang="en-US" sz="2400" dirty="0" smtClean="0"/>
              <a:t>      </a:t>
            </a:r>
          </a:p>
          <a:p>
            <a:endParaRPr lang="en-US" sz="2400" dirty="0" smtClean="0">
              <a:solidFill>
                <a:schemeClr val="tx2"/>
              </a:solidFill>
            </a:endParaRPr>
          </a:p>
          <a:p>
            <a:r>
              <a:rPr lang="en-US" sz="2400" dirty="0" smtClean="0">
                <a:solidFill>
                  <a:schemeClr val="tx2"/>
                </a:solidFill>
              </a:rPr>
              <a:t>              MAJOR PROJECT</a:t>
            </a:r>
          </a:p>
          <a:p>
            <a:r>
              <a:rPr lang="en-US" sz="2400" dirty="0" smtClean="0">
                <a:solidFill>
                  <a:schemeClr val="tx2"/>
                </a:solidFill>
              </a:rPr>
              <a:t>                          ON</a:t>
            </a:r>
          </a:p>
          <a:p>
            <a:r>
              <a:rPr lang="en-US" sz="2400" dirty="0" smtClean="0">
                <a:solidFill>
                  <a:schemeClr val="tx2"/>
                </a:solidFill>
              </a:rPr>
              <a:t>   Digital Gram Panchayat Services </a:t>
            </a:r>
            <a:endParaRPr lang="en-US" sz="2400" dirty="0">
              <a:solidFill>
                <a:schemeClr val="tx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FLOW DIAGRAM</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15" name="Content Placeholder 2"/>
          <p:cNvSpPr txBox="1">
            <a:spLocks/>
          </p:cNvSpPr>
          <p:nvPr/>
        </p:nvSpPr>
        <p:spPr>
          <a:xfrm>
            <a:off x="609600" y="2087880"/>
            <a:ext cx="8229600" cy="4389120"/>
          </a:xfrm>
          <a:prstGeom prst="rect">
            <a:avLst/>
          </a:prstGeom>
        </p:spPr>
        <p:txBody>
          <a:bodyPr vert="horz">
            <a:normAutofit/>
          </a:bodyPr>
          <a:lstStyle/>
          <a:p>
            <a:pPr marL="274320" marR="0" lvl="0" indent="-274320" algn="l" defTabSz="914400" rtl="0" eaLnBrk="1" fontAlgn="auto" latinLnBrk="0" hangingPunct="1">
              <a:lnSpc>
                <a:spcPct val="100000"/>
              </a:lnSpc>
              <a:spcBef>
                <a:spcPct val="20000"/>
              </a:spcBef>
              <a:spcAft>
                <a:spcPts val="0"/>
              </a:spcAft>
              <a:buClr>
                <a:schemeClr val="accent3"/>
              </a:buClr>
              <a:buSzPct val="95000"/>
              <a:buFont typeface="Wingdings 2"/>
              <a:buChar char=""/>
              <a:tabLst/>
              <a:defRPr/>
            </a:pPr>
            <a:endParaRPr kumimoji="0" lang="en-US" sz="2600" b="0" i="0" u="none" strike="noStrike" kern="1200" cap="none" spc="0" normalizeH="0" baseline="0" noProof="0" dirty="0">
              <a:ln>
                <a:noFill/>
              </a:ln>
              <a:solidFill>
                <a:schemeClr val="tx1"/>
              </a:solidFill>
              <a:effectLst/>
              <a:uLnTx/>
              <a:uFillTx/>
              <a:latin typeface="+mn-lt"/>
              <a:ea typeface="+mn-ea"/>
              <a:cs typeface="+mn-cs"/>
            </a:endParaRPr>
          </a:p>
        </p:txBody>
      </p:sp>
      <p:pic>
        <p:nvPicPr>
          <p:cNvPr id="13" name="image2.png"/>
          <p:cNvPicPr/>
          <p:nvPr/>
        </p:nvPicPr>
        <p:blipFill>
          <a:blip r:embed="rId2" cstate="print"/>
          <a:stretch>
            <a:fillRect/>
          </a:stretch>
        </p:blipFill>
        <p:spPr>
          <a:xfrm>
            <a:off x="1600200" y="1905000"/>
            <a:ext cx="3962400" cy="3962400"/>
          </a:xfrm>
          <a:prstGeom prst="rect">
            <a:avLst/>
          </a:prstGeom>
        </p:spPr>
      </p:pic>
      <p:sp>
        <p:nvSpPr>
          <p:cNvPr id="6" name="Rectangle 5"/>
          <p:cNvSpPr/>
          <p:nvPr/>
        </p:nvSpPr>
        <p:spPr>
          <a:xfrm>
            <a:off x="2362200" y="6096000"/>
            <a:ext cx="3172150" cy="369332"/>
          </a:xfrm>
          <a:prstGeom prst="rect">
            <a:avLst/>
          </a:prstGeom>
        </p:spPr>
        <p:txBody>
          <a:bodyPr wrap="none">
            <a:spAutoFit/>
          </a:bodyPr>
          <a:lstStyle/>
          <a:p>
            <a:r>
              <a:rPr lang="en-US" dirty="0" smtClean="0"/>
              <a:t>Data Flow Diagram for Admin</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pic>
        <p:nvPicPr>
          <p:cNvPr id="4" name="image4.png"/>
          <p:cNvPicPr>
            <a:picLocks noGrp="1"/>
          </p:cNvPicPr>
          <p:nvPr>
            <p:ph idx="1"/>
          </p:nvPr>
        </p:nvPicPr>
        <p:blipFill>
          <a:blip r:embed="rId2" cstate="print"/>
          <a:stretch>
            <a:fillRect/>
          </a:stretch>
        </p:blipFill>
        <p:spPr>
          <a:xfrm>
            <a:off x="1447800" y="1143000"/>
            <a:ext cx="6096000" cy="4038600"/>
          </a:xfrm>
          <a:prstGeom prst="rect">
            <a:avLst/>
          </a:prstGeom>
        </p:spPr>
      </p:pic>
      <p:sp>
        <p:nvSpPr>
          <p:cNvPr id="5" name="Rectangle 4"/>
          <p:cNvSpPr/>
          <p:nvPr/>
        </p:nvSpPr>
        <p:spPr>
          <a:xfrm>
            <a:off x="3276600" y="5410200"/>
            <a:ext cx="2948308" cy="369332"/>
          </a:xfrm>
          <a:prstGeom prst="rect">
            <a:avLst/>
          </a:prstGeom>
        </p:spPr>
        <p:txBody>
          <a:bodyPr wrap="none">
            <a:spAutoFit/>
          </a:bodyPr>
          <a:lstStyle/>
          <a:p>
            <a:r>
              <a:rPr lang="nn-NO" dirty="0" smtClean="0"/>
              <a:t>Data Flow Diagram for User</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sz="2400" dirty="0"/>
          </a:p>
        </p:txBody>
      </p:sp>
      <p:pic>
        <p:nvPicPr>
          <p:cNvPr id="4" name="Content Placeholder 3" descr="WhatsApp Image 2022-06-23 at 7.59.04 PM.jpeg"/>
          <p:cNvPicPr>
            <a:picLocks noGrp="1" noChangeAspect="1"/>
          </p:cNvPicPr>
          <p:nvPr>
            <p:ph idx="1"/>
          </p:nvPr>
        </p:nvPicPr>
        <p:blipFill>
          <a:blip r:embed="rId2"/>
          <a:stretch>
            <a:fillRect/>
          </a:stretch>
        </p:blipFill>
        <p:spPr>
          <a:xfrm>
            <a:off x="838200" y="1981200"/>
            <a:ext cx="6705600" cy="2667000"/>
          </a:xfrm>
        </p:spPr>
      </p:pic>
      <p:sp>
        <p:nvSpPr>
          <p:cNvPr id="9" name="Rectangle 8"/>
          <p:cNvSpPr/>
          <p:nvPr/>
        </p:nvSpPr>
        <p:spPr>
          <a:xfrm>
            <a:off x="2514600" y="4634597"/>
            <a:ext cx="2851150" cy="646331"/>
          </a:xfrm>
          <a:prstGeom prst="rect">
            <a:avLst/>
          </a:prstGeom>
        </p:spPr>
        <p:txBody>
          <a:bodyPr wrap="square">
            <a:spAutoFit/>
          </a:bodyPr>
          <a:lstStyle/>
          <a:p>
            <a:pPr lvl="0"/>
            <a:r>
              <a:rPr lang="en-US" dirty="0" smtClean="0">
                <a:solidFill>
                  <a:prstClr val="black"/>
                </a:solidFill>
              </a:rPr>
              <a:t>Screenshot 1</a:t>
            </a:r>
          </a:p>
          <a:p>
            <a:pPr lvl="0"/>
            <a:endParaRPr lang="en-US" dirty="0">
              <a:solidFill>
                <a:prstClr val="black"/>
              </a:solidFill>
            </a:endParaRPr>
          </a:p>
        </p:txBody>
      </p:sp>
      <p:sp>
        <p:nvSpPr>
          <p:cNvPr id="10" name="Rectangle 9"/>
          <p:cNvSpPr/>
          <p:nvPr/>
        </p:nvSpPr>
        <p:spPr>
          <a:xfrm>
            <a:off x="609600" y="5181601"/>
            <a:ext cx="7162800" cy="1200329"/>
          </a:xfrm>
          <a:prstGeom prst="rect">
            <a:avLst/>
          </a:prstGeom>
        </p:spPr>
        <p:txBody>
          <a:bodyPr wrap="square">
            <a:spAutoFit/>
          </a:bodyPr>
          <a:lstStyle/>
          <a:p>
            <a:r>
              <a:rPr lang="en-US" dirty="0" smtClean="0"/>
              <a:t>Above screen shot shows the home page in which we can login for the admin, and villagers or users by login in </a:t>
            </a:r>
            <a:r>
              <a:rPr lang="en-US" dirty="0" err="1" smtClean="0"/>
              <a:t>it.We</a:t>
            </a:r>
            <a:r>
              <a:rPr lang="en-US" dirty="0" smtClean="0"/>
              <a:t> can make necessary changes to the schemes, registration of the users, and schemes addition with the details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Content Placeholder 11" descr="WhatsApp Image 2022-06-23 at 7.59.05 PM (1).jpeg"/>
          <p:cNvPicPr>
            <a:picLocks noGrp="1" noChangeAspect="1"/>
          </p:cNvPicPr>
          <p:nvPr>
            <p:ph idx="1"/>
          </p:nvPr>
        </p:nvPicPr>
        <p:blipFill>
          <a:blip r:embed="rId2"/>
          <a:stretch>
            <a:fillRect/>
          </a:stretch>
        </p:blipFill>
        <p:spPr>
          <a:xfrm>
            <a:off x="1066800" y="1981200"/>
            <a:ext cx="6324599" cy="3048000"/>
          </a:xfrm>
        </p:spPr>
      </p:pic>
      <p:sp>
        <p:nvSpPr>
          <p:cNvPr id="14" name="Rectangle 13"/>
          <p:cNvSpPr/>
          <p:nvPr/>
        </p:nvSpPr>
        <p:spPr>
          <a:xfrm>
            <a:off x="2362200" y="5257800"/>
            <a:ext cx="3551323" cy="369332"/>
          </a:xfrm>
          <a:prstGeom prst="rect">
            <a:avLst/>
          </a:prstGeom>
        </p:spPr>
        <p:txBody>
          <a:bodyPr wrap="square">
            <a:spAutoFit/>
          </a:bodyPr>
          <a:lstStyle/>
          <a:p>
            <a:r>
              <a:rPr lang="en-US" dirty="0" smtClean="0"/>
              <a:t>            Screenshot 2</a:t>
            </a:r>
            <a:endParaRPr lang="en-US" dirty="0"/>
          </a:p>
        </p:txBody>
      </p:sp>
      <p:sp>
        <p:nvSpPr>
          <p:cNvPr id="15" name="Rectangle 14"/>
          <p:cNvSpPr/>
          <p:nvPr/>
        </p:nvSpPr>
        <p:spPr>
          <a:xfrm>
            <a:off x="762000" y="5644990"/>
            <a:ext cx="7315200" cy="1077218"/>
          </a:xfrm>
          <a:prstGeom prst="rect">
            <a:avLst/>
          </a:prstGeom>
        </p:spPr>
        <p:txBody>
          <a:bodyPr wrap="square">
            <a:spAutoFit/>
          </a:bodyPr>
          <a:lstStyle/>
          <a:p>
            <a:r>
              <a:rPr lang="en-US" sz="1600" dirty="0" smtClean="0"/>
              <a:t>Above Screenshot shows the registration page which is used for user registration .For login in this portal users need to login id and password and this registration stores all the required information about the user and after the registration user gets their login id and password.</a:t>
            </a:r>
            <a:endParaRPr lang="en-US"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06-23 at 7.59.05 PM.jpeg"/>
          <p:cNvPicPr>
            <a:picLocks noGrp="1" noChangeAspect="1"/>
          </p:cNvPicPr>
          <p:nvPr>
            <p:ph idx="1"/>
          </p:nvPr>
        </p:nvPicPr>
        <p:blipFill>
          <a:blip r:embed="rId2"/>
          <a:stretch>
            <a:fillRect/>
          </a:stretch>
        </p:blipFill>
        <p:spPr>
          <a:xfrm>
            <a:off x="1143000" y="2514600"/>
            <a:ext cx="6477000" cy="3124200"/>
          </a:xfrm>
        </p:spPr>
      </p:pic>
      <p:sp>
        <p:nvSpPr>
          <p:cNvPr id="5" name="Rectangle 4"/>
          <p:cNvSpPr/>
          <p:nvPr/>
        </p:nvSpPr>
        <p:spPr>
          <a:xfrm>
            <a:off x="2895600" y="5715000"/>
            <a:ext cx="1910075" cy="369332"/>
          </a:xfrm>
          <a:prstGeom prst="rect">
            <a:avLst/>
          </a:prstGeom>
        </p:spPr>
        <p:txBody>
          <a:bodyPr wrap="none">
            <a:spAutoFit/>
          </a:bodyPr>
          <a:lstStyle/>
          <a:p>
            <a:r>
              <a:rPr lang="en-US" dirty="0" smtClean="0">
                <a:solidFill>
                  <a:prstClr val="black"/>
                </a:solidFill>
              </a:rPr>
              <a:t>          Screenshot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06-23 at 7.59.05 PM (2).jpeg"/>
          <p:cNvPicPr>
            <a:picLocks noGrp="1" noChangeAspect="1"/>
          </p:cNvPicPr>
          <p:nvPr>
            <p:ph idx="1"/>
          </p:nvPr>
        </p:nvPicPr>
        <p:blipFill>
          <a:blip r:embed="rId2"/>
          <a:stretch>
            <a:fillRect/>
          </a:stretch>
        </p:blipFill>
        <p:spPr>
          <a:xfrm>
            <a:off x="1295400" y="2209800"/>
            <a:ext cx="6248401" cy="3429000"/>
          </a:xfrm>
        </p:spPr>
      </p:pic>
      <p:sp>
        <p:nvSpPr>
          <p:cNvPr id="6" name="Rectangle 5"/>
          <p:cNvSpPr/>
          <p:nvPr/>
        </p:nvSpPr>
        <p:spPr>
          <a:xfrm>
            <a:off x="3200400" y="5791200"/>
            <a:ext cx="1764498" cy="369332"/>
          </a:xfrm>
          <a:prstGeom prst="rect">
            <a:avLst/>
          </a:prstGeom>
        </p:spPr>
        <p:txBody>
          <a:bodyPr wrap="square">
            <a:spAutoFit/>
          </a:bodyPr>
          <a:lstStyle/>
          <a:p>
            <a:r>
              <a:rPr lang="en-US" dirty="0" smtClean="0">
                <a:solidFill>
                  <a:prstClr val="black"/>
                </a:solidFill>
              </a:rPr>
              <a:t>Screenshot 4</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WhatsApp Image 2022-06-23 at 7.59.06 PM (1).jpeg"/>
          <p:cNvPicPr>
            <a:picLocks noGrp="1" noChangeAspect="1"/>
          </p:cNvPicPr>
          <p:nvPr>
            <p:ph idx="1"/>
          </p:nvPr>
        </p:nvPicPr>
        <p:blipFill>
          <a:blip r:embed="rId2"/>
          <a:stretch>
            <a:fillRect/>
          </a:stretch>
        </p:blipFill>
        <p:spPr>
          <a:xfrm>
            <a:off x="1219200" y="2362200"/>
            <a:ext cx="6629400" cy="3124199"/>
          </a:xfrm>
        </p:spPr>
      </p:pic>
      <p:sp>
        <p:nvSpPr>
          <p:cNvPr id="6" name="Rectangle 5"/>
          <p:cNvSpPr/>
          <p:nvPr/>
        </p:nvSpPr>
        <p:spPr>
          <a:xfrm>
            <a:off x="2971801" y="5715000"/>
            <a:ext cx="1523999" cy="369332"/>
          </a:xfrm>
          <a:prstGeom prst="rect">
            <a:avLst/>
          </a:prstGeom>
        </p:spPr>
        <p:txBody>
          <a:bodyPr wrap="square">
            <a:spAutoFit/>
          </a:bodyPr>
          <a:lstStyle/>
          <a:p>
            <a:r>
              <a:rPr lang="en-US" dirty="0" smtClean="0">
                <a:solidFill>
                  <a:prstClr val="black"/>
                </a:solidFill>
              </a:rPr>
              <a:t>Screenshot 5</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CONCLUSION AND FUTURE SCOPE</a:t>
            </a:r>
            <a:endParaRPr lang="en-US" dirty="0"/>
          </a:p>
        </p:txBody>
      </p:sp>
      <p:sp>
        <p:nvSpPr>
          <p:cNvPr id="3" name="Content Placeholder 2"/>
          <p:cNvSpPr>
            <a:spLocks noGrp="1"/>
          </p:cNvSpPr>
          <p:nvPr>
            <p:ph idx="1"/>
          </p:nvPr>
        </p:nvSpPr>
        <p:spPr/>
        <p:txBody>
          <a:bodyPr>
            <a:normAutofit/>
          </a:bodyPr>
          <a:lstStyle/>
          <a:p>
            <a:pPr>
              <a:buNone/>
            </a:pPr>
            <a:r>
              <a:rPr lang="en-US" b="1" dirty="0" smtClean="0"/>
              <a:t> Conclusion</a:t>
            </a:r>
            <a:r>
              <a:rPr lang="en-US" dirty="0" smtClean="0"/>
              <a:t>: </a:t>
            </a:r>
          </a:p>
          <a:p>
            <a:pPr>
              <a:buNone/>
            </a:pPr>
            <a:r>
              <a:rPr lang="en-US" sz="1700" dirty="0" smtClean="0"/>
              <a:t>           This web based application will be helpful to the villagers of that village; it will bring transparency, accountability, and efficiency in administration. Document and their related record will be available on this application. It helps to make administration more accountable as well as more transparent. The above survey and proposed system will help the Gram panchayat system to work efficiently. This system provides ID and password for the villager. Account history provides information about the services that are previously submitted by the villagers. Both analysis and evaluation results confirm that the proposed web base system can provide an effective solution for submitting the services/schemes that are useful for the villagers in online mode. This will help to minimize corruption in the system, and also save the effort and time of common man and government officers</a:t>
            </a:r>
            <a:endParaRPr lang="en-US" sz="17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9" name="Content Placeholder 8"/>
          <p:cNvSpPr>
            <a:spLocks noGrp="1"/>
          </p:cNvSpPr>
          <p:nvPr>
            <p:ph idx="1"/>
          </p:nvPr>
        </p:nvSpPr>
        <p:spPr/>
        <p:txBody>
          <a:bodyPr>
            <a:normAutofit/>
          </a:bodyPr>
          <a:lstStyle/>
          <a:p>
            <a:pPr>
              <a:buNone/>
            </a:pPr>
            <a:r>
              <a:rPr lang="en-US" b="1" dirty="0" smtClean="0"/>
              <a:t>Future Scope</a:t>
            </a:r>
            <a:r>
              <a:rPr lang="en-US" dirty="0" smtClean="0"/>
              <a:t>: </a:t>
            </a:r>
          </a:p>
          <a:p>
            <a:pPr>
              <a:buNone/>
            </a:pPr>
            <a:r>
              <a:rPr lang="en-US" sz="1600" dirty="0" smtClean="0"/>
              <a:t>            </a:t>
            </a:r>
          </a:p>
          <a:p>
            <a:pPr>
              <a:buNone/>
            </a:pPr>
            <a:r>
              <a:rPr lang="en-US" sz="1600" dirty="0" smtClean="0"/>
              <a:t>               This system has been designed keeping in mind the requirements of gram panchayat staff and enables the admin and staff of panchayat to make entries in the database about villagers, personal details, and their related services. This system also provides him the authority to manipulate his account .we can add much more feature in the system i.e., alert system ,receive notification to user and gram panchayat staff about some action ,we can provide a transaction system in which all the money related work handled will save time and will reduce corruption. By using this system data collected from different gram </a:t>
            </a:r>
            <a:r>
              <a:rPr lang="en-US" sz="1600" dirty="0" err="1" smtClean="0"/>
              <a:t>panchayats</a:t>
            </a:r>
            <a:r>
              <a:rPr lang="en-US" sz="1600" dirty="0" smtClean="0"/>
              <a:t> will be helpful for implementing different schemes and will help in natural calamities and data can be useful in other fields</a:t>
            </a:r>
            <a:r>
              <a:rPr lang="en-US" dirty="0" smtClean="0"/>
              <a:t>.</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REFERENCES</a:t>
            </a:r>
            <a:endParaRPr lang="en-US" dirty="0"/>
          </a:p>
        </p:txBody>
      </p:sp>
      <p:sp>
        <p:nvSpPr>
          <p:cNvPr id="3" name="Content Placeholder 2"/>
          <p:cNvSpPr>
            <a:spLocks noGrp="1"/>
          </p:cNvSpPr>
          <p:nvPr>
            <p:ph idx="1"/>
          </p:nvPr>
        </p:nvSpPr>
        <p:spPr/>
        <p:txBody>
          <a:bodyPr/>
          <a:lstStyle/>
          <a:p>
            <a:r>
              <a:rPr lang="en-US" sz="1600" dirty="0" smtClean="0"/>
              <a:t>Totare, Sagar Hanumant, et al. "E-Gram Panchayat Management System.“</a:t>
            </a:r>
          </a:p>
          <a:p>
            <a:r>
              <a:rPr lang="en-US" sz="1600" dirty="0" smtClean="0"/>
              <a:t>hanikasalam, S., and S. Saraswathy. "Role of Gram Panchayat in Rural Development: A Study of Vagurani Village of Usilampatti Block of Madurai District (Tamil Nadu)." International Journal of Humanities and Social Science Invention 3.1 (2014)</a:t>
            </a:r>
            <a:r>
              <a:rPr lang="en-US" dirty="0" smtClean="0"/>
              <a:t>.</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685800"/>
            <a:ext cx="8229600" cy="1143000"/>
          </a:xfrm>
        </p:spPr>
        <p:txBody>
          <a:bodyPr/>
          <a:lstStyle/>
          <a:p>
            <a:r>
              <a:rPr lang="en-US" dirty="0" smtClean="0"/>
              <a:t>LIST OF TABLES</a:t>
            </a:r>
            <a:endParaRPr lang="en-US" dirty="0"/>
          </a:p>
        </p:txBody>
      </p:sp>
      <p:sp>
        <p:nvSpPr>
          <p:cNvPr id="3" name="Content Placeholder 2"/>
          <p:cNvSpPr>
            <a:spLocks noGrp="1"/>
          </p:cNvSpPr>
          <p:nvPr>
            <p:ph idx="1"/>
          </p:nvPr>
        </p:nvSpPr>
        <p:spPr>
          <a:xfrm>
            <a:off x="685800" y="1905000"/>
            <a:ext cx="5638800" cy="5410200"/>
          </a:xfrm>
        </p:spPr>
        <p:txBody>
          <a:bodyPr>
            <a:normAutofit fontScale="92500" lnSpcReduction="10000"/>
          </a:bodyPr>
          <a:lstStyle/>
          <a:p>
            <a:pPr>
              <a:buFont typeface="Wingdings" panose="05000000000000000000" pitchFamily="2" charset="2"/>
              <a:buChar char="Ø"/>
            </a:pPr>
            <a:r>
              <a:rPr lang="en-US" b="1" dirty="0" smtClean="0"/>
              <a:t>   </a:t>
            </a:r>
            <a:r>
              <a:rPr lang="en-US" sz="2100" b="1" dirty="0" smtClean="0"/>
              <a:t>Abstract</a:t>
            </a:r>
          </a:p>
          <a:p>
            <a:pPr>
              <a:buFont typeface="Wingdings" panose="05000000000000000000" pitchFamily="2" charset="2"/>
              <a:buChar char="Ø"/>
            </a:pPr>
            <a:r>
              <a:rPr lang="en-US" sz="2100" b="1" dirty="0" smtClean="0"/>
              <a:t>    Introduction</a:t>
            </a:r>
          </a:p>
          <a:p>
            <a:pPr>
              <a:buFont typeface="Wingdings" panose="05000000000000000000" pitchFamily="2" charset="2"/>
              <a:buChar char="Ø"/>
            </a:pPr>
            <a:r>
              <a:rPr lang="en-US" sz="2100" b="1" dirty="0" smtClean="0"/>
              <a:t>    Objective of project</a:t>
            </a:r>
          </a:p>
          <a:p>
            <a:pPr>
              <a:buFont typeface="Wingdings" panose="05000000000000000000" pitchFamily="2" charset="2"/>
              <a:buChar char="Ø"/>
            </a:pPr>
            <a:r>
              <a:rPr lang="en-US" sz="2100" b="1" dirty="0" smtClean="0"/>
              <a:t>    Proposed design system</a:t>
            </a:r>
          </a:p>
          <a:p>
            <a:pPr>
              <a:buFont typeface="Wingdings" panose="05000000000000000000" pitchFamily="2" charset="2"/>
              <a:buChar char="Ø"/>
            </a:pPr>
            <a:r>
              <a:rPr lang="en-US" sz="2100" b="1" dirty="0" smtClean="0"/>
              <a:t>    Programming Language</a:t>
            </a:r>
          </a:p>
          <a:p>
            <a:pPr>
              <a:buFont typeface="Wingdings" panose="05000000000000000000" pitchFamily="2" charset="2"/>
              <a:buChar char="Ø"/>
            </a:pPr>
            <a:r>
              <a:rPr lang="en-US" sz="2100" b="1" dirty="0" smtClean="0"/>
              <a:t>    Flow Diagram</a:t>
            </a:r>
          </a:p>
          <a:p>
            <a:pPr>
              <a:buFont typeface="Wingdings" panose="05000000000000000000" pitchFamily="2" charset="2"/>
              <a:buChar char="Ø"/>
            </a:pPr>
            <a:r>
              <a:rPr lang="en-US" sz="2100" b="1" dirty="0" smtClean="0"/>
              <a:t>    Screenshots</a:t>
            </a:r>
          </a:p>
          <a:p>
            <a:pPr>
              <a:buFont typeface="Wingdings" panose="05000000000000000000" pitchFamily="2" charset="2"/>
              <a:buChar char="Ø"/>
            </a:pPr>
            <a:r>
              <a:rPr lang="en-US" sz="2100" b="1" dirty="0" smtClean="0"/>
              <a:t>    Conclusion</a:t>
            </a:r>
          </a:p>
          <a:p>
            <a:pPr>
              <a:buFont typeface="Wingdings" panose="05000000000000000000" pitchFamily="2" charset="2"/>
              <a:buChar char="Ø"/>
            </a:pPr>
            <a:r>
              <a:rPr lang="en-US" sz="2100" b="1" dirty="0" smtClean="0"/>
              <a:t>    Future Scope</a:t>
            </a:r>
          </a:p>
          <a:p>
            <a:pPr>
              <a:buFont typeface="Wingdings" panose="05000000000000000000" pitchFamily="2" charset="2"/>
              <a:buChar char="Ø"/>
            </a:pPr>
            <a:r>
              <a:rPr lang="en-US" sz="2100" b="1" dirty="0" smtClean="0"/>
              <a:t>    Reference</a:t>
            </a:r>
          </a:p>
          <a:p>
            <a:pPr marL="514350" indent="-514350">
              <a:buFont typeface="Wingdings" pitchFamily="2" charset="2"/>
              <a:buChar char="v"/>
            </a:pPr>
            <a:endParaRPr lang="en-US" sz="1800" b="1" dirty="0" smtClean="0"/>
          </a:p>
          <a:p>
            <a:pPr marL="514350" indent="-514350">
              <a:buNone/>
            </a:pPr>
            <a:r>
              <a:rPr lang="en-US" sz="1800" b="1" dirty="0" smtClean="0"/>
              <a:t> </a:t>
            </a:r>
          </a:p>
          <a:p>
            <a:pPr marL="514350" indent="-514350">
              <a:buNone/>
            </a:pPr>
            <a:r>
              <a:rPr lang="en-US" sz="1800" b="1" dirty="0" smtClean="0"/>
              <a:t> </a:t>
            </a:r>
          </a:p>
          <a:p>
            <a:pPr marL="514350" indent="-514350">
              <a:buNone/>
            </a:pPr>
            <a:endParaRPr lang="en-US" sz="1800" b="1" dirty="0" smtClean="0"/>
          </a:p>
          <a:p>
            <a:pPr marL="514350" indent="-514350">
              <a:buNone/>
            </a:pPr>
            <a:r>
              <a:rPr lang="en-US" sz="1800" b="1" dirty="0" smtClean="0"/>
              <a:t>   </a:t>
            </a:r>
          </a:p>
          <a:p>
            <a:pPr>
              <a:buNone/>
            </a:pPr>
            <a:r>
              <a:rPr lang="en-US" b="1" dirty="0" smtClean="0"/>
              <a:t>                                   </a:t>
            </a:r>
            <a:endParaRPr lang="en-US" b="1"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t>
            </a:r>
            <a:endParaRPr lang="en-US" dirty="0"/>
          </a:p>
        </p:txBody>
      </p:sp>
      <p:sp>
        <p:nvSpPr>
          <p:cNvPr id="3" name="Content Placeholder 2"/>
          <p:cNvSpPr>
            <a:spLocks noGrp="1"/>
          </p:cNvSpPr>
          <p:nvPr>
            <p:ph idx="1"/>
          </p:nvPr>
        </p:nvSpPr>
        <p:spPr/>
        <p:txBody>
          <a:bodyPr/>
          <a:lstStyle/>
          <a:p>
            <a:pPr marL="0" indent="0">
              <a:buNone/>
            </a:pPr>
            <a:r>
              <a:rPr lang="en-US" dirty="0" smtClean="0"/>
              <a:t> </a:t>
            </a:r>
            <a:endParaRPr lang="en-US" dirty="0"/>
          </a:p>
        </p:txBody>
      </p:sp>
      <p:sp>
        <p:nvSpPr>
          <p:cNvPr id="1026" name="AutoShape 2" descr="Icon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28" name="AutoShape 4" descr="Icon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1030" name="AutoShape 6" descr="Icon image"/>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1032" name="Picture 8" descr="Thank you card, text or lettering. Vector script and handwritten typography. Thank you vintage style word for note, sign, banner. Isolated."/>
          <p:cNvPicPr>
            <a:picLocks noChangeAspect="1" noChangeArrowheads="1"/>
          </p:cNvPicPr>
          <p:nvPr/>
        </p:nvPicPr>
        <p:blipFill>
          <a:blip r:embed="rId2"/>
          <a:srcRect/>
          <a:stretch>
            <a:fillRect/>
          </a:stretch>
        </p:blipFill>
        <p:spPr bwMode="auto">
          <a:xfrm>
            <a:off x="1371600" y="2438400"/>
            <a:ext cx="5372100" cy="2286001"/>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ABSTRACT</a:t>
            </a:r>
            <a:endParaRPr lang="en-US" dirty="0"/>
          </a:p>
        </p:txBody>
      </p:sp>
      <p:sp>
        <p:nvSpPr>
          <p:cNvPr id="3" name="Content Placeholder 2"/>
          <p:cNvSpPr>
            <a:spLocks noGrp="1"/>
          </p:cNvSpPr>
          <p:nvPr>
            <p:ph idx="1"/>
          </p:nvPr>
        </p:nvSpPr>
        <p:spPr/>
        <p:txBody>
          <a:bodyPr>
            <a:normAutofit lnSpcReduction="10000"/>
          </a:bodyPr>
          <a:lstStyle/>
          <a:p>
            <a:r>
              <a:rPr lang="en-US" dirty="0" smtClean="0"/>
              <a:t>Digital GramPanchayat services help villagers to get easy information about the government services provided by the government for the welfare of the villagers. In this website all the work of the panchayat will be done in a digital way and the user can get every information online</a:t>
            </a:r>
          </a:p>
          <a:p>
            <a:endParaRPr lang="en-US" dirty="0" smtClean="0"/>
          </a:p>
          <a:p>
            <a:r>
              <a:rPr lang="en-US" dirty="0" smtClean="0"/>
              <a:t> Digital Gram panchayat Service is a system which helps government servants by reducing their workload and also helps other peoples who seek the services of government. </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sz="2200" dirty="0" smtClean="0"/>
              <a:t>The main objective of this project is to reach government service in a digital way. In this online service, the public can see the list of government services in their cell phone and they are able to get information about call register documents and may apply for online services.</a:t>
            </a:r>
          </a:p>
          <a:p>
            <a:endParaRPr lang="en-US" sz="2200" dirty="0" smtClean="0"/>
          </a:p>
          <a:p>
            <a:r>
              <a:rPr lang="en-US" sz="2200" dirty="0" smtClean="0"/>
              <a:t>With the help of this project better communication may be developed between government service providers and the public and in this way it is helpful in information distribution.</a:t>
            </a:r>
          </a:p>
          <a:p>
            <a:endParaRPr lang="en-US" dirty="0" smtClean="0"/>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 </a:t>
            </a:r>
            <a:endParaRPr lang="en-US" dirty="0"/>
          </a:p>
        </p:txBody>
      </p:sp>
      <p:sp>
        <p:nvSpPr>
          <p:cNvPr id="3" name="Content Placeholder 2"/>
          <p:cNvSpPr>
            <a:spLocks noGrp="1"/>
          </p:cNvSpPr>
          <p:nvPr>
            <p:ph idx="1"/>
          </p:nvPr>
        </p:nvSpPr>
        <p:spPr>
          <a:xfrm>
            <a:off x="457200" y="2590800"/>
            <a:ext cx="8077200" cy="3429000"/>
          </a:xfrm>
        </p:spPr>
        <p:txBody>
          <a:bodyPr>
            <a:normAutofit fontScale="92500" lnSpcReduction="20000"/>
          </a:bodyPr>
          <a:lstStyle/>
          <a:p>
            <a:r>
              <a:rPr lang="en-US" sz="2000" dirty="0" smtClean="0"/>
              <a:t> Villages will get the information about government services and related documents digitally from gram panchayat. </a:t>
            </a:r>
          </a:p>
          <a:p>
            <a:endParaRPr lang="en-US" sz="2000" dirty="0" smtClean="0"/>
          </a:p>
          <a:p>
            <a:r>
              <a:rPr lang="en-US" sz="2000" dirty="0" smtClean="0"/>
              <a:t>The other objective of digital gram panchayat service is to reduce paper consumption and also the workload of servants of gram panchayat.</a:t>
            </a:r>
          </a:p>
          <a:p>
            <a:pPr>
              <a:buNone/>
            </a:pPr>
            <a:r>
              <a:rPr lang="en-US" sz="2000" dirty="0" smtClean="0"/>
              <a:t> </a:t>
            </a:r>
          </a:p>
          <a:p>
            <a:r>
              <a:rPr lang="en-US" sz="2000" dirty="0" smtClean="0"/>
              <a:t>The Transparency of communication between gram panchayat and service users. </a:t>
            </a:r>
          </a:p>
          <a:p>
            <a:r>
              <a:rPr lang="en-US" sz="2000" dirty="0" smtClean="0"/>
              <a:t>Villages &amp; gramsevak work under and get information on their account . </a:t>
            </a:r>
          </a:p>
          <a:p>
            <a:endParaRPr lang="en-US" sz="2000" dirty="0" smtClean="0"/>
          </a:p>
          <a:p>
            <a:r>
              <a:rPr lang="en-US" sz="2000" dirty="0" smtClean="0"/>
              <a:t>This is to reduce the time of villagers who visits the panchayat office frequently to get the information about scheme /services</a:t>
            </a:r>
            <a:endParaRPr lang="en-US"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PROPOSED SYSTEM DESIGN</a:t>
            </a:r>
            <a:endParaRPr lang="en-US" dirty="0"/>
          </a:p>
        </p:txBody>
      </p:sp>
      <p:sp>
        <p:nvSpPr>
          <p:cNvPr id="3" name="Content Placeholder 2"/>
          <p:cNvSpPr>
            <a:spLocks noGrp="1"/>
          </p:cNvSpPr>
          <p:nvPr>
            <p:ph idx="1"/>
          </p:nvPr>
        </p:nvSpPr>
        <p:spPr/>
        <p:txBody>
          <a:bodyPr>
            <a:normAutofit/>
          </a:bodyPr>
          <a:lstStyle/>
          <a:p>
            <a:r>
              <a:rPr lang="en-US" dirty="0" smtClean="0"/>
              <a:t> </a:t>
            </a:r>
            <a:r>
              <a:rPr lang="en-US" b="1" dirty="0" smtClean="0"/>
              <a:t>Analysis the Problem </a:t>
            </a:r>
            <a:r>
              <a:rPr lang="en-US" dirty="0" smtClean="0"/>
              <a:t>: </a:t>
            </a:r>
          </a:p>
          <a:p>
            <a:endParaRPr lang="en-US" dirty="0" smtClean="0"/>
          </a:p>
          <a:p>
            <a:pPr>
              <a:buNone/>
            </a:pPr>
            <a:r>
              <a:rPr lang="en-US" sz="2200" dirty="0" smtClean="0"/>
              <a:t>            Today we have various scheme by the government which are dope manually still most of the work in gram panchayat is done on paper ,most of the document issued by gramsevak are on paper ,to store all those documents or paper are big challenge or problem for gramsevak or panchayat servants. Document and information related to the scheme related to villagers may be lost ,and the villager will have to apply again for that. These all increase the workload of gramsevak and also create problems for the villagers .By using digital gram panchayat service we can solve the problem. </a:t>
            </a:r>
            <a:endParaRPr lang="en-US" sz="2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b="1" dirty="0" smtClean="0"/>
              <a:t>Problem Definition: </a:t>
            </a:r>
          </a:p>
          <a:p>
            <a:pPr>
              <a:buNone/>
            </a:pPr>
            <a:r>
              <a:rPr lang="en-US" b="1" dirty="0" smtClean="0"/>
              <a:t>          </a:t>
            </a:r>
          </a:p>
          <a:p>
            <a:pPr>
              <a:buNone/>
            </a:pPr>
            <a:r>
              <a:rPr lang="en-US" dirty="0" smtClean="0"/>
              <a:t>           </a:t>
            </a:r>
            <a:r>
              <a:rPr lang="en-US" sz="2200" dirty="0" smtClean="0"/>
              <a:t>Gram Panchayat office plays an important role in villagers life .Villagers mainly depend on the gram panchayat office for all the information. Gramsevak is the only person who gives the information related to scheme &amp; documents the most of gram panchayat done their work on paper and there is time consuming process if villager wants any documents and any information related to government scheme because for these information villagers should reach gram panchayat and request to gramsevak</a:t>
            </a:r>
            <a:endParaRPr lang="en-US" sz="22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language</a:t>
            </a:r>
            <a:endParaRPr lang="en-US" dirty="0"/>
          </a:p>
        </p:txBody>
      </p:sp>
      <p:sp>
        <p:nvSpPr>
          <p:cNvPr id="3" name="Content Placeholder 2"/>
          <p:cNvSpPr>
            <a:spLocks noGrp="1"/>
          </p:cNvSpPr>
          <p:nvPr>
            <p:ph idx="1"/>
          </p:nvPr>
        </p:nvSpPr>
        <p:spPr/>
        <p:txBody>
          <a:bodyPr>
            <a:normAutofit lnSpcReduction="10000"/>
          </a:bodyPr>
          <a:lstStyle/>
          <a:p>
            <a:pPr>
              <a:buNone/>
            </a:pPr>
            <a:r>
              <a:rPr lang="en-US" b="1" dirty="0" smtClean="0"/>
              <a:t>Python</a:t>
            </a:r>
          </a:p>
          <a:p>
            <a:pPr>
              <a:buNone/>
            </a:pPr>
            <a:r>
              <a:rPr lang="en-US" dirty="0" smtClean="0"/>
              <a:t>     </a:t>
            </a:r>
          </a:p>
          <a:p>
            <a:pPr>
              <a:buNone/>
            </a:pPr>
            <a:r>
              <a:rPr lang="en-US" sz="1800" dirty="0" smtClean="0"/>
              <a:t>                 Python is an interpreted, object-oriented, high-level programming language with dynamic semantics. Its high-level built in data structures, combined with dynamic typing and dynamic binding, make it very attractive for Rapid Application Development, as well as for use as a scripting or glue language to connect existing components together</a:t>
            </a:r>
          </a:p>
          <a:p>
            <a:pPr>
              <a:buNone/>
            </a:pPr>
            <a:r>
              <a:rPr lang="en-US" sz="1800" dirty="0" smtClean="0"/>
              <a:t>  </a:t>
            </a:r>
            <a:r>
              <a:rPr lang="en-US" sz="1800" b="1" dirty="0" smtClean="0"/>
              <a:t>Django</a:t>
            </a:r>
          </a:p>
          <a:p>
            <a:pPr>
              <a:buNone/>
            </a:pPr>
            <a:r>
              <a:rPr lang="en-US" sz="1800" dirty="0" smtClean="0"/>
              <a:t>               Django is an advanced Web framework written in Python that makes use of the model view controller (MVC) architectural pattern. Django was created in a fast-moving newsroom environment, and its key objective is to ease the development of complicated, database-driven websites. This Web framework was initially developed for The World Company for managing some of their news-oriented sites. In July 2005, it was publicly released under a BSD license</a:t>
            </a:r>
            <a:r>
              <a:rPr lang="en-US" sz="1600" dirty="0" smtClean="0"/>
              <a:t>.</a:t>
            </a:r>
          </a:p>
          <a:p>
            <a:pPr>
              <a:buNone/>
            </a:pPr>
            <a:endParaRPr lang="en-US" sz="1800" b="1" dirty="0" smtClean="0"/>
          </a:p>
          <a:p>
            <a:pPr>
              <a:buNone/>
            </a:pP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Sqlite,Html,Css</a:t>
            </a:r>
            <a:endParaRPr lang="en-US" dirty="0"/>
          </a:p>
        </p:txBody>
      </p:sp>
      <p:sp>
        <p:nvSpPr>
          <p:cNvPr id="3" name="Content Placeholder 2"/>
          <p:cNvSpPr>
            <a:spLocks noGrp="1"/>
          </p:cNvSpPr>
          <p:nvPr>
            <p:ph idx="1"/>
          </p:nvPr>
        </p:nvSpPr>
        <p:spPr/>
        <p:txBody>
          <a:bodyPr>
            <a:normAutofit/>
          </a:bodyPr>
          <a:lstStyle/>
          <a:p>
            <a:pPr>
              <a:buNone/>
            </a:pPr>
            <a:r>
              <a:rPr lang="en-US" sz="2400" b="1" dirty="0" smtClean="0"/>
              <a:t>Sqlite for database</a:t>
            </a:r>
          </a:p>
          <a:p>
            <a:r>
              <a:rPr lang="en-US" sz="1600" dirty="0" smtClean="0"/>
              <a:t>. </a:t>
            </a:r>
            <a:r>
              <a:rPr lang="en-US" sz="1800" dirty="0" err="1" smtClean="0"/>
              <a:t>SQLite</a:t>
            </a:r>
            <a:r>
              <a:rPr lang="en-US" sz="1800" dirty="0" smtClean="0"/>
              <a:t> is a “light” version that works over syntax very much similar to SQL. </a:t>
            </a:r>
            <a:r>
              <a:rPr lang="en-US" sz="1800" dirty="0" err="1" smtClean="0"/>
              <a:t>SQLite</a:t>
            </a:r>
            <a:r>
              <a:rPr lang="en-US" sz="1800" dirty="0" smtClean="0"/>
              <a:t> is a self-contained, high-reliability, embedded, full-featured, public-domain, SQL database engine. It is the most used database engine on the world wide web. Python has a library to access </a:t>
            </a:r>
            <a:r>
              <a:rPr lang="en-US" sz="1800" dirty="0" err="1" smtClean="0"/>
              <a:t>SQLite</a:t>
            </a:r>
            <a:r>
              <a:rPr lang="en-US" sz="1800" dirty="0" smtClean="0"/>
              <a:t> databases, called sqlite3</a:t>
            </a:r>
          </a:p>
          <a:p>
            <a:pPr>
              <a:buNone/>
            </a:pPr>
            <a:r>
              <a:rPr lang="en-US" sz="2400" b="1" dirty="0" smtClean="0"/>
              <a:t>Html</a:t>
            </a:r>
          </a:p>
          <a:p>
            <a:r>
              <a:rPr lang="en-US" sz="1800" dirty="0" smtClean="0"/>
              <a:t>HTML stands for Hyper Text Markup Language</a:t>
            </a:r>
          </a:p>
          <a:p>
            <a:r>
              <a:rPr lang="en-US" sz="1800" dirty="0" smtClean="0"/>
              <a:t>HTML is the standard markup language for creating Web pages</a:t>
            </a:r>
          </a:p>
          <a:p>
            <a:pPr>
              <a:buNone/>
            </a:pPr>
            <a:r>
              <a:rPr lang="en-US" sz="2400" b="1" dirty="0" err="1" smtClean="0"/>
              <a:t>Css</a:t>
            </a:r>
            <a:endParaRPr lang="en-US" sz="2400" b="1" dirty="0" smtClean="0"/>
          </a:p>
          <a:p>
            <a:r>
              <a:rPr lang="en-US" sz="1800" b="1" dirty="0" smtClean="0"/>
              <a:t>Cascading Style Sheets</a:t>
            </a:r>
            <a:r>
              <a:rPr lang="en-US" sz="1800" dirty="0" smtClean="0"/>
              <a:t> (</a:t>
            </a:r>
            <a:r>
              <a:rPr lang="en-US" sz="1800" b="1" dirty="0" smtClean="0"/>
              <a:t>CSS</a:t>
            </a:r>
            <a:r>
              <a:rPr lang="en-US" sz="1800" dirty="0" smtClean="0"/>
              <a:t>) is a </a:t>
            </a:r>
            <a:r>
              <a:rPr lang="en-US" sz="1800" u="sng" dirty="0" smtClean="0">
                <a:hlinkClick r:id="rId2"/>
              </a:rPr>
              <a:t>stylesheet</a:t>
            </a:r>
            <a:r>
              <a:rPr lang="en-US" sz="1800" dirty="0" smtClean="0"/>
              <a:t> language used to describe the presentation of a document written in </a:t>
            </a:r>
            <a:r>
              <a:rPr lang="en-US" sz="1800" u="sng" dirty="0" smtClean="0">
                <a:hlinkClick r:id="rId3"/>
              </a:rPr>
              <a:t>HTML</a:t>
            </a:r>
            <a:r>
              <a:rPr lang="en-US" sz="1800" dirty="0" smtClean="0"/>
              <a:t> or </a:t>
            </a:r>
            <a:r>
              <a:rPr lang="en-US" sz="1800" u="sng" dirty="0" smtClean="0">
                <a:hlinkClick r:id="rId4"/>
              </a:rPr>
              <a:t>XML</a:t>
            </a:r>
            <a:r>
              <a:rPr lang="en-US" sz="1800" dirty="0" smtClean="0"/>
              <a:t> CSS describes how elements should be rendered on screen, on paper, in speech, or on other media</a:t>
            </a:r>
            <a:endParaRPr lang="en-US" sz="1800" b="1" dirty="0" smtClean="0"/>
          </a:p>
          <a:p>
            <a:endParaRPr lang="en-US" sz="1800" dirty="0" smtClean="0"/>
          </a:p>
          <a:p>
            <a:endParaRPr lang="en-US" sz="2400"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449</TotalTime>
  <Words>1214</Words>
  <Application>Microsoft Office PowerPoint</Application>
  <PresentationFormat>On-screen Show (4:3)</PresentationFormat>
  <Paragraphs>93</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Flow</vt:lpstr>
      <vt:lpstr>Slide 1</vt:lpstr>
      <vt:lpstr>LIST OF TABLES</vt:lpstr>
      <vt:lpstr>ABSTRACT</vt:lpstr>
      <vt:lpstr>INTRODUCTION</vt:lpstr>
      <vt:lpstr>OBJECTIVE </vt:lpstr>
      <vt:lpstr>PROPOSED SYSTEM DESIGN</vt:lpstr>
      <vt:lpstr>Slide 7</vt:lpstr>
      <vt:lpstr>Programming language</vt:lpstr>
      <vt:lpstr>Sqlite,Html,Css</vt:lpstr>
      <vt:lpstr>FLOW DIAGRAM</vt:lpstr>
      <vt:lpstr> </vt:lpstr>
      <vt:lpstr> </vt:lpstr>
      <vt:lpstr>Slide 13</vt:lpstr>
      <vt:lpstr>Slide 14</vt:lpstr>
      <vt:lpstr>Slide 15</vt:lpstr>
      <vt:lpstr>Slide 16</vt:lpstr>
      <vt:lpstr>CONCLUSION AND FUTURE SCOPE</vt:lpstr>
      <vt:lpstr>Slide 18</vt:lpstr>
      <vt:lpstr>REFERENCES</vt:lpstr>
      <vt:lpstr>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HP</dc:creator>
  <cp:lastModifiedBy>HP</cp:lastModifiedBy>
  <cp:revision>51</cp:revision>
  <dcterms:created xsi:type="dcterms:W3CDTF">2022-06-22T11:33:37Z</dcterms:created>
  <dcterms:modified xsi:type="dcterms:W3CDTF">2022-06-24T08:51:10Z</dcterms:modified>
</cp:coreProperties>
</file>