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46"/>
  </p:notesMasterIdLst>
  <p:sldIdLst>
    <p:sldId id="285" r:id="rId2"/>
    <p:sldId id="299" r:id="rId3"/>
    <p:sldId id="257" r:id="rId4"/>
    <p:sldId id="258" r:id="rId5"/>
    <p:sldId id="259" r:id="rId6"/>
    <p:sldId id="260" r:id="rId7"/>
    <p:sldId id="261" r:id="rId8"/>
    <p:sldId id="262" r:id="rId9"/>
    <p:sldId id="263" r:id="rId10"/>
    <p:sldId id="265" r:id="rId11"/>
    <p:sldId id="269" r:id="rId12"/>
    <p:sldId id="270" r:id="rId13"/>
    <p:sldId id="271" r:id="rId14"/>
    <p:sldId id="286" r:id="rId15"/>
    <p:sldId id="288" r:id="rId16"/>
    <p:sldId id="273" r:id="rId17"/>
    <p:sldId id="293" r:id="rId18"/>
    <p:sldId id="289" r:id="rId19"/>
    <p:sldId id="292" r:id="rId20"/>
    <p:sldId id="291" r:id="rId21"/>
    <p:sldId id="302" r:id="rId22"/>
    <p:sldId id="303" r:id="rId23"/>
    <p:sldId id="304" r:id="rId24"/>
    <p:sldId id="305" r:id="rId25"/>
    <p:sldId id="309" r:id="rId26"/>
    <p:sldId id="312" r:id="rId27"/>
    <p:sldId id="313" r:id="rId28"/>
    <p:sldId id="274" r:id="rId29"/>
    <p:sldId id="276" r:id="rId30"/>
    <p:sldId id="277" r:id="rId31"/>
    <p:sldId id="278" r:id="rId32"/>
    <p:sldId id="279" r:id="rId33"/>
    <p:sldId id="280" r:id="rId34"/>
    <p:sldId id="281" r:id="rId35"/>
    <p:sldId id="282" r:id="rId36"/>
    <p:sldId id="301" r:id="rId37"/>
    <p:sldId id="306" r:id="rId38"/>
    <p:sldId id="307" r:id="rId39"/>
    <p:sldId id="308" r:id="rId40"/>
    <p:sldId id="315" r:id="rId41"/>
    <p:sldId id="316" r:id="rId42"/>
    <p:sldId id="283" r:id="rId43"/>
    <p:sldId id="314" r:id="rId44"/>
    <p:sldId id="298"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51" autoAdjust="0"/>
    <p:restoredTop sz="94660"/>
  </p:normalViewPr>
  <p:slideViewPr>
    <p:cSldViewPr>
      <p:cViewPr varScale="1">
        <p:scale>
          <a:sx n="86" d="100"/>
          <a:sy n="86" d="100"/>
        </p:scale>
        <p:origin x="1008"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9" d="100"/>
          <a:sy n="69" d="100"/>
        </p:scale>
        <p:origin x="-327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6D2D3A60-2227-4DAA-9F08-5D8275D58A57}" type="datetimeFigureOut">
              <a:rPr lang="en-US"/>
              <a:pPr>
                <a:defRPr/>
              </a:pPr>
              <a:t>6/23/2022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C1345DE-93ED-4951-9B7E-AFC0EA29F64F}" type="slidenum">
              <a:rPr lang="en-IN"/>
              <a:pPr>
                <a:defRPr/>
              </a:pPr>
              <a:t>‹#›</a:t>
            </a:fld>
            <a:endParaRPr lang="en-IN"/>
          </a:p>
        </p:txBody>
      </p:sp>
    </p:spTree>
    <p:extLst>
      <p:ext uri="{BB962C8B-B14F-4D97-AF65-F5344CB8AC3E}">
        <p14:creationId xmlns:p14="http://schemas.microsoft.com/office/powerpoint/2010/main" val="4137234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D75F71-F765-45EE-A517-51AA51974854}" type="slidenum">
              <a:rPr lang="en-IN" smtClean="0"/>
              <a:pPr fontAlgn="base">
                <a:spcBef>
                  <a:spcPct val="0"/>
                </a:spcBef>
                <a:spcAft>
                  <a:spcPct val="0"/>
                </a:spcAft>
                <a:defRPr/>
              </a:pPr>
              <a:t>3</a:t>
            </a:fld>
            <a:endParaRPr lang="en-IN"/>
          </a:p>
        </p:txBody>
      </p:sp>
    </p:spTree>
    <p:extLst>
      <p:ext uri="{BB962C8B-B14F-4D97-AF65-F5344CB8AC3E}">
        <p14:creationId xmlns:p14="http://schemas.microsoft.com/office/powerpoint/2010/main" val="467769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759E7FE1-2C33-444A-AB97-243C1BB69264}" type="datetimeFigureOut">
              <a:rPr lang="en-US"/>
              <a:pPr>
                <a:defRPr/>
              </a:pPr>
              <a:t>6/23/2022</a:t>
            </a:fld>
            <a:endParaRPr lang="en-IN"/>
          </a:p>
        </p:txBody>
      </p:sp>
      <p:sp>
        <p:nvSpPr>
          <p:cNvPr id="5" name="Footer Placeholder 18"/>
          <p:cNvSpPr>
            <a:spLocks noGrp="1"/>
          </p:cNvSpPr>
          <p:nvPr>
            <p:ph type="ftr" sz="quarter" idx="11"/>
          </p:nvPr>
        </p:nvSpPr>
        <p:spPr/>
        <p:txBody>
          <a:bodyPr/>
          <a:lstStyle>
            <a:lvl1pPr>
              <a:defRPr/>
            </a:lvl1pPr>
          </a:lstStyle>
          <a:p>
            <a:pPr>
              <a:defRPr/>
            </a:pPr>
            <a:endParaRPr lang="en-IN"/>
          </a:p>
        </p:txBody>
      </p:sp>
      <p:sp>
        <p:nvSpPr>
          <p:cNvPr id="6" name="Slide Number Placeholder 26"/>
          <p:cNvSpPr>
            <a:spLocks noGrp="1"/>
          </p:cNvSpPr>
          <p:nvPr>
            <p:ph type="sldNum" sz="quarter" idx="12"/>
          </p:nvPr>
        </p:nvSpPr>
        <p:spPr/>
        <p:txBody>
          <a:bodyPr/>
          <a:lstStyle>
            <a:lvl1pPr>
              <a:defRPr/>
            </a:lvl1pPr>
          </a:lstStyle>
          <a:p>
            <a:pPr>
              <a:defRPr/>
            </a:pPr>
            <a:fld id="{F559C45D-16AE-4EDB-B122-A69BF67F4EB1}"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459BFD6-247C-49F9-BA6D-F98D347EF808}" type="datetimeFigureOut">
              <a:rPr lang="en-US"/>
              <a:pPr>
                <a:defRPr/>
              </a:pPr>
              <a:t>6/23/2022</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EDE049ED-D559-4298-A06D-5F2140D5B6F0}" type="slidenum">
              <a:rPr lang="en-IN"/>
              <a:pPr>
                <a:defRPr/>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32788933-8E4E-4A56-B6AD-20E32BBC7DF7}" type="datetimeFigureOut">
              <a:rPr lang="en-US"/>
              <a:pPr>
                <a:defRPr/>
              </a:pPr>
              <a:t>6/23/2022</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85674FE3-D472-4425-8DBE-0D3C5078CB01}" type="slidenum">
              <a:rPr lang="en-IN"/>
              <a:pPr>
                <a:defRPr/>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9B7881FF-2F8A-4E7D-AE27-970102738373}" type="datetimeFigureOut">
              <a:rPr lang="en-US"/>
              <a:pPr>
                <a:defRPr/>
              </a:pPr>
              <a:t>6/23/2022</a:t>
            </a:fld>
            <a:endParaRPr lang="en-IN"/>
          </a:p>
        </p:txBody>
      </p:sp>
      <p:sp>
        <p:nvSpPr>
          <p:cNvPr id="5" name="Footer Placeholder 21"/>
          <p:cNvSpPr>
            <a:spLocks noGrp="1"/>
          </p:cNvSpPr>
          <p:nvPr>
            <p:ph type="ftr" sz="quarter" idx="11"/>
          </p:nvPr>
        </p:nvSpPr>
        <p:spPr/>
        <p:txBody>
          <a:bodyPr/>
          <a:lstStyle>
            <a:lvl1pPr>
              <a:defRPr/>
            </a:lvl1pPr>
          </a:lstStyle>
          <a:p>
            <a:pPr>
              <a:defRPr/>
            </a:pPr>
            <a:endParaRPr lang="en-IN"/>
          </a:p>
        </p:txBody>
      </p:sp>
      <p:sp>
        <p:nvSpPr>
          <p:cNvPr id="6" name="Slide Number Placeholder 17"/>
          <p:cNvSpPr>
            <a:spLocks noGrp="1"/>
          </p:cNvSpPr>
          <p:nvPr>
            <p:ph type="sldNum" sz="quarter" idx="12"/>
          </p:nvPr>
        </p:nvSpPr>
        <p:spPr/>
        <p:txBody>
          <a:bodyPr/>
          <a:lstStyle>
            <a:lvl1pPr>
              <a:defRPr/>
            </a:lvl1pPr>
          </a:lstStyle>
          <a:p>
            <a:pPr>
              <a:defRPr/>
            </a:pPr>
            <a:fld id="{5356356C-0C02-4244-AC11-CF7CCDE21FB0}" type="slidenum">
              <a:rPr lang="en-IN"/>
              <a:pPr>
                <a:defRPr/>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14867DE-05E0-4560-ACC3-B283AA328298}" type="datetimeFigureOut">
              <a:rPr lang="en-US"/>
              <a:pPr>
                <a:defRPr/>
              </a:pPr>
              <a:t>6/23/2022</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B5D9B3BA-6799-477A-9F37-48FEFD0AD4E6}" type="slidenum">
              <a:rPr lang="en-IN"/>
              <a:pPr>
                <a:defRPr/>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AE78AB5F-FEEC-4021-844D-330751021A00}" type="datetimeFigureOut">
              <a:rPr lang="en-US"/>
              <a:pPr>
                <a:defRPr/>
              </a:pPr>
              <a:t>6/23/2022</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CC721C9C-40E0-4470-B2A7-917384F2BD81}" type="slidenum">
              <a:rPr lang="en-IN"/>
              <a:pPr>
                <a:defRPr/>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C2ED31A1-9128-4E29-BCC6-0C99C961F48C}" type="datetimeFigureOut">
              <a:rPr lang="en-US"/>
              <a:pPr>
                <a:defRPr/>
              </a:pPr>
              <a:t>6/23/2022</a:t>
            </a:fld>
            <a:endParaRPr lang="en-IN"/>
          </a:p>
        </p:txBody>
      </p:sp>
      <p:sp>
        <p:nvSpPr>
          <p:cNvPr id="8" name="Footer Placeholder 21"/>
          <p:cNvSpPr>
            <a:spLocks noGrp="1"/>
          </p:cNvSpPr>
          <p:nvPr>
            <p:ph type="ftr" sz="quarter" idx="11"/>
          </p:nvPr>
        </p:nvSpPr>
        <p:spPr/>
        <p:txBody>
          <a:bodyPr/>
          <a:lstStyle>
            <a:lvl1pPr>
              <a:defRPr/>
            </a:lvl1pPr>
          </a:lstStyle>
          <a:p>
            <a:pPr>
              <a:defRPr/>
            </a:pPr>
            <a:endParaRPr lang="en-IN"/>
          </a:p>
        </p:txBody>
      </p:sp>
      <p:sp>
        <p:nvSpPr>
          <p:cNvPr id="9" name="Slide Number Placeholder 17"/>
          <p:cNvSpPr>
            <a:spLocks noGrp="1"/>
          </p:cNvSpPr>
          <p:nvPr>
            <p:ph type="sldNum" sz="quarter" idx="12"/>
          </p:nvPr>
        </p:nvSpPr>
        <p:spPr/>
        <p:txBody>
          <a:bodyPr/>
          <a:lstStyle>
            <a:lvl1pPr>
              <a:defRPr/>
            </a:lvl1pPr>
          </a:lstStyle>
          <a:p>
            <a:pPr>
              <a:defRPr/>
            </a:pPr>
            <a:fld id="{9711BCB0-4851-4066-9FC7-1A23DCBB5ED3}" type="slidenum">
              <a:rPr lang="en-IN"/>
              <a:pPr>
                <a:defRPr/>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7AD3ED4D-DCE7-4F9C-BC2D-A60BB030840F}" type="datetimeFigureOut">
              <a:rPr lang="en-US"/>
              <a:pPr>
                <a:defRPr/>
              </a:pPr>
              <a:t>6/23/2022</a:t>
            </a:fld>
            <a:endParaRPr lang="en-IN"/>
          </a:p>
        </p:txBody>
      </p:sp>
      <p:sp>
        <p:nvSpPr>
          <p:cNvPr id="4" name="Footer Placeholder 21"/>
          <p:cNvSpPr>
            <a:spLocks noGrp="1"/>
          </p:cNvSpPr>
          <p:nvPr>
            <p:ph type="ftr" sz="quarter" idx="11"/>
          </p:nvPr>
        </p:nvSpPr>
        <p:spPr/>
        <p:txBody>
          <a:bodyPr/>
          <a:lstStyle>
            <a:lvl1pPr>
              <a:defRPr/>
            </a:lvl1pPr>
          </a:lstStyle>
          <a:p>
            <a:pPr>
              <a:defRPr/>
            </a:pPr>
            <a:endParaRPr lang="en-IN"/>
          </a:p>
        </p:txBody>
      </p:sp>
      <p:sp>
        <p:nvSpPr>
          <p:cNvPr id="5" name="Slide Number Placeholder 17"/>
          <p:cNvSpPr>
            <a:spLocks noGrp="1"/>
          </p:cNvSpPr>
          <p:nvPr>
            <p:ph type="sldNum" sz="quarter" idx="12"/>
          </p:nvPr>
        </p:nvSpPr>
        <p:spPr/>
        <p:txBody>
          <a:bodyPr/>
          <a:lstStyle>
            <a:lvl1pPr>
              <a:defRPr/>
            </a:lvl1pPr>
          </a:lstStyle>
          <a:p>
            <a:pPr>
              <a:defRPr/>
            </a:pPr>
            <a:fld id="{0C906DEF-465C-4381-ABFD-EDD56EAEEA11}"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6FC8402A-2673-457E-9BC6-77F0CE26B616}" type="datetimeFigureOut">
              <a:rPr lang="en-US"/>
              <a:pPr>
                <a:defRPr/>
              </a:pPr>
              <a:t>6/23/2022</a:t>
            </a:fld>
            <a:endParaRPr lang="en-IN"/>
          </a:p>
        </p:txBody>
      </p:sp>
      <p:sp>
        <p:nvSpPr>
          <p:cNvPr id="3" name="Footer Placeholder 21"/>
          <p:cNvSpPr>
            <a:spLocks noGrp="1"/>
          </p:cNvSpPr>
          <p:nvPr>
            <p:ph type="ftr" sz="quarter" idx="11"/>
          </p:nvPr>
        </p:nvSpPr>
        <p:spPr/>
        <p:txBody>
          <a:bodyPr/>
          <a:lstStyle>
            <a:lvl1pPr>
              <a:defRPr/>
            </a:lvl1pPr>
          </a:lstStyle>
          <a:p>
            <a:pPr>
              <a:defRPr/>
            </a:pPr>
            <a:endParaRPr lang="en-IN"/>
          </a:p>
        </p:txBody>
      </p:sp>
      <p:sp>
        <p:nvSpPr>
          <p:cNvPr id="4" name="Slide Number Placeholder 17"/>
          <p:cNvSpPr>
            <a:spLocks noGrp="1"/>
          </p:cNvSpPr>
          <p:nvPr>
            <p:ph type="sldNum" sz="quarter" idx="12"/>
          </p:nvPr>
        </p:nvSpPr>
        <p:spPr/>
        <p:txBody>
          <a:bodyPr/>
          <a:lstStyle>
            <a:lvl1pPr>
              <a:defRPr/>
            </a:lvl1pPr>
          </a:lstStyle>
          <a:p>
            <a:pPr>
              <a:defRPr/>
            </a:pPr>
            <a:fld id="{0466428F-5720-4C65-BB69-C9BC354BD841}"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4C595430-AF84-4527-86ED-1F35FBB969BF}" type="datetimeFigureOut">
              <a:rPr lang="en-US"/>
              <a:pPr>
                <a:defRPr/>
              </a:pPr>
              <a:t>6/23/2022</a:t>
            </a:fld>
            <a:endParaRPr lang="en-IN"/>
          </a:p>
        </p:txBody>
      </p:sp>
      <p:sp>
        <p:nvSpPr>
          <p:cNvPr id="6" name="Footer Placeholder 21"/>
          <p:cNvSpPr>
            <a:spLocks noGrp="1"/>
          </p:cNvSpPr>
          <p:nvPr>
            <p:ph type="ftr" sz="quarter" idx="11"/>
          </p:nvPr>
        </p:nvSpPr>
        <p:spPr/>
        <p:txBody>
          <a:bodyPr/>
          <a:lstStyle>
            <a:lvl1pPr>
              <a:defRPr/>
            </a:lvl1pPr>
          </a:lstStyle>
          <a:p>
            <a:pPr>
              <a:defRPr/>
            </a:pPr>
            <a:endParaRPr lang="en-IN"/>
          </a:p>
        </p:txBody>
      </p:sp>
      <p:sp>
        <p:nvSpPr>
          <p:cNvPr id="7" name="Slide Number Placeholder 17"/>
          <p:cNvSpPr>
            <a:spLocks noGrp="1"/>
          </p:cNvSpPr>
          <p:nvPr>
            <p:ph type="sldNum" sz="quarter" idx="12"/>
          </p:nvPr>
        </p:nvSpPr>
        <p:spPr/>
        <p:txBody>
          <a:bodyPr/>
          <a:lstStyle>
            <a:lvl1pPr>
              <a:defRPr/>
            </a:lvl1pPr>
          </a:lstStyle>
          <a:p>
            <a:pPr>
              <a:defRPr/>
            </a:pPr>
            <a:fld id="{45F112BE-8B61-4AFA-B7BB-F0DC52925E99}" type="slidenum">
              <a:rPr lang="en-IN"/>
              <a:pPr>
                <a:defRPr/>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2A07E910-BA6D-4B3D-B866-37264A6D2CF0}" type="datetimeFigureOut">
              <a:rPr lang="en-US"/>
              <a:pPr>
                <a:defRPr/>
              </a:pPr>
              <a:t>6/23/2022</a:t>
            </a:fld>
            <a:endParaRPr lang="en-IN"/>
          </a:p>
        </p:txBody>
      </p:sp>
      <p:sp>
        <p:nvSpPr>
          <p:cNvPr id="10" name="Footer Placeholder 5"/>
          <p:cNvSpPr>
            <a:spLocks noGrp="1"/>
          </p:cNvSpPr>
          <p:nvPr>
            <p:ph type="ftr" sz="quarter" idx="11"/>
          </p:nvPr>
        </p:nvSpPr>
        <p:spPr/>
        <p:txBody>
          <a:bodyPr/>
          <a:lstStyle>
            <a:lvl1pPr>
              <a:defRPr/>
            </a:lvl1pPr>
          </a:lstStyle>
          <a:p>
            <a:pPr>
              <a:defRPr/>
            </a:pPr>
            <a:endParaRPr lang="en-IN"/>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6B086D1A-546B-4FC0-B0AA-244750EFA25E}" type="slidenum">
              <a:rPr lang="en-IN"/>
              <a:pPr>
                <a:defRPr/>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fld id="{CEAA3064-6997-407D-8A6F-89ED3EB5CF21}" type="datetimeFigureOut">
              <a:rPr lang="en-US"/>
              <a:pPr>
                <a:defRPr/>
              </a:pPr>
              <a:t>6/23/2022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6162A146-0269-478D-8A3F-D0FAEE94944E}" type="slidenum">
              <a:rPr lang="en-IN"/>
              <a:pPr>
                <a:defRPr/>
              </a:pPr>
              <a:t>‹#›</a:t>
            </a:fld>
            <a:endParaRPr lang="en-IN"/>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095" r:id="rId1"/>
    <p:sldLayoutId id="2147484087" r:id="rId2"/>
    <p:sldLayoutId id="2147484096" r:id="rId3"/>
    <p:sldLayoutId id="2147484088" r:id="rId4"/>
    <p:sldLayoutId id="2147484089" r:id="rId5"/>
    <p:sldLayoutId id="2147484090" r:id="rId6"/>
    <p:sldLayoutId id="2147484091" r:id="rId7"/>
    <p:sldLayoutId id="2147484092" r:id="rId8"/>
    <p:sldLayoutId id="2147484097" r:id="rId9"/>
    <p:sldLayoutId id="2147484093" r:id="rId10"/>
    <p:sldLayoutId id="2147484094" r:id="rId11"/>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hyperlink" Target="https://www.python.org/" TargetMode="External"/><Relationship Id="rId1" Type="http://schemas.openxmlformats.org/officeDocument/2006/relationships/slideLayout" Target="../slideLayouts/slideLayout2.xml"/><Relationship Id="rId5" Type="http://schemas.openxmlformats.org/officeDocument/2006/relationships/hyperlink" Target="https://www.geeksforgeeks.org/python-django/" TargetMode="External"/><Relationship Id="rId4" Type="http://schemas.openxmlformats.org/officeDocument/2006/relationships/hyperlink" Target="http://www.javatpoint.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642918"/>
            <a:ext cx="6807700" cy="1828800"/>
          </a:xfrm>
        </p:spPr>
        <p:txBody>
          <a:bodyPr/>
          <a:lstStyle/>
          <a:p>
            <a:pPr eaLnBrk="1" fontAlgn="auto" hangingPunct="1">
              <a:spcAft>
                <a:spcPts val="0"/>
              </a:spcAft>
              <a:defRPr/>
            </a:pPr>
            <a:r>
              <a:rPr lang="en-US" dirty="0"/>
              <a:t>ONLINE BOOK SHOP</a:t>
            </a:r>
            <a:br>
              <a:rPr lang="en-US" dirty="0"/>
            </a:br>
            <a:endParaRPr lang="en-IN" dirty="0"/>
          </a:p>
        </p:txBody>
      </p:sp>
      <p:sp>
        <p:nvSpPr>
          <p:cNvPr id="5123" name="AutoShape 4" descr="Online Bookshop -BD - Posts | Faceboo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sp>
        <p:nvSpPr>
          <p:cNvPr id="5124" name="AutoShape 6" descr="Online Bookshop -BD - Posts | Facebook"/>
          <p:cNvSpPr>
            <a:spLocks noChangeAspect="1" noChangeArrowheads="1"/>
          </p:cNvSpPr>
          <p:nvPr/>
        </p:nvSpPr>
        <p:spPr bwMode="auto">
          <a:xfrm>
            <a:off x="155575" y="-144463"/>
            <a:ext cx="304800" cy="304801"/>
          </a:xfrm>
          <a:prstGeom prst="rect">
            <a:avLst/>
          </a:prstGeom>
          <a:noFill/>
          <a:ln w="9525">
            <a:noFill/>
            <a:miter lim="800000"/>
            <a:headEnd/>
            <a:tailEnd/>
          </a:ln>
        </p:spPr>
        <p:txBody>
          <a:bodyPr/>
          <a:lstStyle/>
          <a:p>
            <a:endParaRPr lang="en-US"/>
          </a:p>
        </p:txBody>
      </p:sp>
      <p:pic>
        <p:nvPicPr>
          <p:cNvPr id="5125" name="Picture 7" descr="C:\Users\win 8.1\Desktop\download.jpg"/>
          <p:cNvPicPr>
            <a:picLocks noChangeAspect="1" noChangeArrowheads="1"/>
          </p:cNvPicPr>
          <p:nvPr/>
        </p:nvPicPr>
        <p:blipFill>
          <a:blip r:embed="rId2"/>
          <a:srcRect/>
          <a:stretch>
            <a:fillRect/>
          </a:stretch>
        </p:blipFill>
        <p:spPr bwMode="auto">
          <a:xfrm>
            <a:off x="571500" y="2000250"/>
            <a:ext cx="8072438" cy="38576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PROPOSED SYSTEM:</a:t>
            </a:r>
            <a:r>
              <a:rPr lang="en-IN" dirty="0"/>
              <a:t/>
            </a:r>
            <a:br>
              <a:rPr lang="en-IN" dirty="0"/>
            </a:br>
            <a:endParaRPr lang="en-IN" dirty="0"/>
          </a:p>
        </p:txBody>
      </p:sp>
      <p:sp>
        <p:nvSpPr>
          <p:cNvPr id="14339" name="Content Placeholder 2"/>
          <p:cNvSpPr>
            <a:spLocks noGrp="1"/>
          </p:cNvSpPr>
          <p:nvPr>
            <p:ph idx="1"/>
          </p:nvPr>
        </p:nvSpPr>
        <p:spPr/>
        <p:txBody>
          <a:bodyPr/>
          <a:lstStyle/>
          <a:p>
            <a:pPr eaLnBrk="1" hangingPunct="1"/>
            <a:r>
              <a:rPr lang="en-US"/>
              <a:t>The Proposed system ensures the complete freedom for users, where user at his own system can logon to this website and can order book. Our proposed system allows only registered users to order the product, view booking and cancel their booking as per their need.</a:t>
            </a:r>
            <a:endParaRPr lang="en-IN"/>
          </a:p>
          <a:p>
            <a:pPr eaLnBrk="1" hangingPunct="1"/>
            <a:r>
              <a:rPr lang="en-US"/>
              <a:t>In this Proposal the entire work is done on online and book with id is also provided for customer as a print document. Here customer can send their queries and suggestions through a feedback form.                     </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2" dur="500"/>
                                        <p:tgtEl>
                                          <p:spTgt spid="143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7" dur="5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SYSTEM DESIGN</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None/>
              <a:defRPr/>
            </a:pPr>
            <a:r>
              <a:rPr lang="en-US" b="1" dirty="0"/>
              <a:t> Unified Modeling Language</a:t>
            </a:r>
            <a:r>
              <a:rPr lang="en-US" dirty="0"/>
              <a:t>:</a:t>
            </a:r>
            <a:endParaRPr lang="en-IN" dirty="0"/>
          </a:p>
          <a:p>
            <a:pPr marL="274320" indent="-274320" eaLnBrk="1" fontAlgn="auto" hangingPunct="1">
              <a:spcAft>
                <a:spcPts val="0"/>
              </a:spcAft>
              <a:buClr>
                <a:schemeClr val="accent3"/>
              </a:buClr>
              <a:buFont typeface="Wingdings 2"/>
              <a:buChar char=""/>
              <a:defRPr/>
            </a:pPr>
            <a:r>
              <a:rPr lang="en-US" dirty="0"/>
              <a:t>UML stands for Unified Modeling Language. It is a third generation method for specifying, visualizing and documenting the artifacts of an object oriented system under development. Object modeling is the process by which the logical objects in the real world (problem space) are represented (mapped) by the actual objects in the program (logical or a mini world). This visual representation of the objects, their relationships and their structures is for the ease of understanding. This is a step while developing any product after analysis.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r>
              <a:rPr lang="en-IN" dirty="0"/>
              <a:t/>
            </a:r>
            <a:br>
              <a:rPr lang="en-IN" dirty="0"/>
            </a:br>
            <a:endParaRPr lang="en-IN" dirty="0"/>
          </a:p>
        </p:txBody>
      </p:sp>
      <p:sp>
        <p:nvSpPr>
          <p:cNvPr id="19459" name="Content Placeholder 2"/>
          <p:cNvSpPr>
            <a:spLocks noGrp="1"/>
          </p:cNvSpPr>
          <p:nvPr>
            <p:ph idx="1"/>
          </p:nvPr>
        </p:nvSpPr>
        <p:spPr/>
        <p:txBody>
          <a:bodyPr/>
          <a:lstStyle/>
          <a:p>
            <a:pPr eaLnBrk="1" hangingPunct="1"/>
            <a:r>
              <a:rPr lang="en-US"/>
              <a:t>The Unified Modeling Language encompasses a number of models.</a:t>
            </a:r>
            <a:endParaRPr lang="en-IN"/>
          </a:p>
          <a:p>
            <a:pPr eaLnBrk="1" hangingPunct="1"/>
            <a:r>
              <a:rPr lang="en-US"/>
              <a:t>Use case diagrams</a:t>
            </a:r>
            <a:endParaRPr lang="en-IN"/>
          </a:p>
          <a:p>
            <a:pPr eaLnBrk="1" hangingPunct="1"/>
            <a:r>
              <a:rPr lang="en-US"/>
              <a:t>Class diagrams</a:t>
            </a:r>
            <a:endParaRPr lang="en-IN"/>
          </a:p>
          <a:p>
            <a:pPr eaLnBrk="1" hangingPunct="1"/>
            <a:r>
              <a:rPr lang="en-US"/>
              <a:t>Sequence diagrams</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blinds(horizontal)">
                                      <p:cBhvr>
                                        <p:cTn id="7" dur="500"/>
                                        <p:tgtEl>
                                          <p:spTgt spid="194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12" dur="500"/>
                                        <p:tgtEl>
                                          <p:spTgt spid="194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7" dur="500"/>
                                        <p:tgtEl>
                                          <p:spTgt spid="194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22" dur="5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2009775"/>
          </a:xfrm>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US" b="1" dirty="0"/>
              <a:t>Use Case Diagram:</a:t>
            </a: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dirty="0"/>
              <a:t>Use case diagram consists of use cases and actors and shows the interaction between them. The key points are:</a:t>
            </a:r>
            <a:endParaRPr lang="en-IN" dirty="0"/>
          </a:p>
          <a:p>
            <a:pPr marL="274320" indent="-274320" eaLnBrk="1" fontAlgn="auto" hangingPunct="1">
              <a:spcAft>
                <a:spcPts val="0"/>
              </a:spcAft>
              <a:buClr>
                <a:schemeClr val="accent3"/>
              </a:buClr>
              <a:buFont typeface="Wingdings 2"/>
              <a:buChar char=""/>
              <a:defRPr/>
            </a:pPr>
            <a:r>
              <a:rPr lang="en-US" dirty="0"/>
              <a:t>The main purpose is to show the interaction between the use cases and the actor.</a:t>
            </a:r>
            <a:endParaRPr lang="en-IN" dirty="0"/>
          </a:p>
          <a:p>
            <a:pPr marL="274320" indent="-274320" eaLnBrk="1" fontAlgn="auto" hangingPunct="1">
              <a:spcAft>
                <a:spcPts val="0"/>
              </a:spcAft>
              <a:buClr>
                <a:schemeClr val="accent3"/>
              </a:buClr>
              <a:buFont typeface="Wingdings 2"/>
              <a:buChar char=""/>
              <a:defRPr/>
            </a:pPr>
            <a:r>
              <a:rPr lang="en-US" dirty="0"/>
              <a:t>To represent the system requirement from user’s perspective.</a:t>
            </a:r>
            <a:endParaRPr lang="en-IN" dirty="0"/>
          </a:p>
          <a:p>
            <a:pPr marL="274320" indent="-274320" eaLnBrk="1" fontAlgn="auto" hangingPunct="1">
              <a:spcAft>
                <a:spcPts val="0"/>
              </a:spcAft>
              <a:buClr>
                <a:schemeClr val="accent3"/>
              </a:buClr>
              <a:buFont typeface="Wingdings 2"/>
              <a:buChar char=""/>
              <a:defRPr/>
            </a:pPr>
            <a:r>
              <a:rPr lang="en-US" dirty="0"/>
              <a:t>The use cases are the functions that are to be performed in the module.</a:t>
            </a:r>
            <a:endParaRPr lang="en-IN" dirty="0"/>
          </a:p>
          <a:p>
            <a:pPr marL="274320" indent="-274320" eaLnBrk="1" fontAlgn="auto" hangingPunct="1">
              <a:spcAft>
                <a:spcPts val="0"/>
              </a:spcAft>
              <a:buClr>
                <a:schemeClr val="accent3"/>
              </a:buClr>
              <a:buFont typeface="Wingdings 2"/>
              <a:buChar char=""/>
              <a:defRPr/>
            </a:pPr>
            <a:r>
              <a:rPr lang="en-US" dirty="0"/>
              <a:t>An actor could be the end-user of the system or an external system.</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19459" name="Group 30"/>
          <p:cNvGrpSpPr>
            <a:grpSpLocks/>
          </p:cNvGrpSpPr>
          <p:nvPr/>
        </p:nvGrpSpPr>
        <p:grpSpPr bwMode="auto">
          <a:xfrm>
            <a:off x="571500" y="571500"/>
            <a:ext cx="8001000" cy="4714875"/>
            <a:chOff x="2160" y="1663"/>
            <a:chExt cx="8280" cy="3420"/>
          </a:xfrm>
        </p:grpSpPr>
        <p:sp>
          <p:nvSpPr>
            <p:cNvPr id="19461" name="Line 31"/>
            <p:cNvSpPr>
              <a:spLocks noChangeShapeType="1"/>
            </p:cNvSpPr>
            <p:nvPr/>
          </p:nvSpPr>
          <p:spPr bwMode="auto">
            <a:xfrm>
              <a:off x="9900" y="2203"/>
              <a:ext cx="0" cy="1080"/>
            </a:xfrm>
            <a:prstGeom prst="line">
              <a:avLst/>
            </a:prstGeom>
            <a:noFill/>
            <a:ln w="9525">
              <a:solidFill>
                <a:srgbClr val="000000"/>
              </a:solidFill>
              <a:round/>
              <a:headEnd/>
              <a:tailEnd/>
            </a:ln>
          </p:spPr>
          <p:txBody>
            <a:bodyPr/>
            <a:lstStyle/>
            <a:p>
              <a:endParaRPr lang="en-US"/>
            </a:p>
          </p:txBody>
        </p:sp>
        <p:grpSp>
          <p:nvGrpSpPr>
            <p:cNvPr id="19462" name="Group 32"/>
            <p:cNvGrpSpPr>
              <a:grpSpLocks/>
            </p:cNvGrpSpPr>
            <p:nvPr/>
          </p:nvGrpSpPr>
          <p:grpSpPr bwMode="auto">
            <a:xfrm>
              <a:off x="2160" y="1663"/>
              <a:ext cx="8280" cy="3420"/>
              <a:chOff x="2160" y="1663"/>
              <a:chExt cx="8280" cy="3420"/>
            </a:xfrm>
          </p:grpSpPr>
          <p:sp>
            <p:nvSpPr>
              <p:cNvPr id="19463" name="Line 33"/>
              <p:cNvSpPr>
                <a:spLocks noChangeShapeType="1"/>
              </p:cNvSpPr>
              <p:nvPr/>
            </p:nvSpPr>
            <p:spPr bwMode="auto">
              <a:xfrm>
                <a:off x="2700" y="2383"/>
                <a:ext cx="0" cy="1080"/>
              </a:xfrm>
              <a:prstGeom prst="line">
                <a:avLst/>
              </a:prstGeom>
              <a:noFill/>
              <a:ln w="9525">
                <a:solidFill>
                  <a:srgbClr val="000000"/>
                </a:solidFill>
                <a:round/>
                <a:headEnd/>
                <a:tailEnd/>
              </a:ln>
            </p:spPr>
            <p:txBody>
              <a:bodyPr/>
              <a:lstStyle/>
              <a:p>
                <a:endParaRPr lang="en-US"/>
              </a:p>
            </p:txBody>
          </p:sp>
          <p:grpSp>
            <p:nvGrpSpPr>
              <p:cNvPr id="19464" name="Group 34"/>
              <p:cNvGrpSpPr>
                <a:grpSpLocks/>
              </p:cNvGrpSpPr>
              <p:nvPr/>
            </p:nvGrpSpPr>
            <p:grpSpPr bwMode="auto">
              <a:xfrm>
                <a:off x="2160" y="1663"/>
                <a:ext cx="8280" cy="3420"/>
                <a:chOff x="2160" y="1663"/>
                <a:chExt cx="8280" cy="3420"/>
              </a:xfrm>
            </p:grpSpPr>
            <p:grpSp>
              <p:nvGrpSpPr>
                <p:cNvPr id="19465" name="Group 35"/>
                <p:cNvGrpSpPr>
                  <a:grpSpLocks/>
                </p:cNvGrpSpPr>
                <p:nvPr/>
              </p:nvGrpSpPr>
              <p:grpSpPr bwMode="auto">
                <a:xfrm>
                  <a:off x="2160" y="1843"/>
                  <a:ext cx="1080" cy="2160"/>
                  <a:chOff x="2160" y="1843"/>
                  <a:chExt cx="1080" cy="2160"/>
                </a:xfrm>
              </p:grpSpPr>
              <p:sp>
                <p:nvSpPr>
                  <p:cNvPr id="19485" name="Oval 36"/>
                  <p:cNvSpPr>
                    <a:spLocks noChangeArrowheads="1"/>
                  </p:cNvSpPr>
                  <p:nvPr/>
                </p:nvSpPr>
                <p:spPr bwMode="auto">
                  <a:xfrm>
                    <a:off x="2340" y="1843"/>
                    <a:ext cx="720" cy="540"/>
                  </a:xfrm>
                  <a:prstGeom prst="ellipse">
                    <a:avLst/>
                  </a:prstGeom>
                  <a:solidFill>
                    <a:srgbClr val="99CCFF"/>
                  </a:solidFill>
                  <a:ln w="9525">
                    <a:solidFill>
                      <a:srgbClr val="000000"/>
                    </a:solidFill>
                    <a:round/>
                    <a:headEnd/>
                    <a:tailEnd/>
                  </a:ln>
                </p:spPr>
                <p:txBody>
                  <a:bodyPr/>
                  <a:lstStyle/>
                  <a:p>
                    <a:endParaRPr lang="en-US"/>
                  </a:p>
                </p:txBody>
              </p:sp>
              <p:sp>
                <p:nvSpPr>
                  <p:cNvPr id="19486" name="Line 37"/>
                  <p:cNvSpPr>
                    <a:spLocks noChangeShapeType="1"/>
                  </p:cNvSpPr>
                  <p:nvPr/>
                </p:nvSpPr>
                <p:spPr bwMode="auto">
                  <a:xfrm flipH="1">
                    <a:off x="2160" y="2563"/>
                    <a:ext cx="540" cy="540"/>
                  </a:xfrm>
                  <a:prstGeom prst="line">
                    <a:avLst/>
                  </a:prstGeom>
                  <a:noFill/>
                  <a:ln w="9525">
                    <a:solidFill>
                      <a:srgbClr val="000000"/>
                    </a:solidFill>
                    <a:round/>
                    <a:headEnd/>
                    <a:tailEnd/>
                  </a:ln>
                </p:spPr>
                <p:txBody>
                  <a:bodyPr/>
                  <a:lstStyle/>
                  <a:p>
                    <a:endParaRPr lang="en-US"/>
                  </a:p>
                </p:txBody>
              </p:sp>
              <p:sp>
                <p:nvSpPr>
                  <p:cNvPr id="19487" name="Line 38"/>
                  <p:cNvSpPr>
                    <a:spLocks noChangeShapeType="1"/>
                  </p:cNvSpPr>
                  <p:nvPr/>
                </p:nvSpPr>
                <p:spPr bwMode="auto">
                  <a:xfrm>
                    <a:off x="2700" y="2563"/>
                    <a:ext cx="540" cy="540"/>
                  </a:xfrm>
                  <a:prstGeom prst="line">
                    <a:avLst/>
                  </a:prstGeom>
                  <a:noFill/>
                  <a:ln w="9525">
                    <a:solidFill>
                      <a:srgbClr val="000000"/>
                    </a:solidFill>
                    <a:round/>
                    <a:headEnd/>
                    <a:tailEnd/>
                  </a:ln>
                </p:spPr>
                <p:txBody>
                  <a:bodyPr/>
                  <a:lstStyle/>
                  <a:p>
                    <a:endParaRPr lang="en-US"/>
                  </a:p>
                </p:txBody>
              </p:sp>
              <p:sp>
                <p:nvSpPr>
                  <p:cNvPr id="19488" name="Line 39"/>
                  <p:cNvSpPr>
                    <a:spLocks noChangeShapeType="1"/>
                  </p:cNvSpPr>
                  <p:nvPr/>
                </p:nvSpPr>
                <p:spPr bwMode="auto">
                  <a:xfrm flipH="1">
                    <a:off x="2160" y="3463"/>
                    <a:ext cx="540" cy="540"/>
                  </a:xfrm>
                  <a:prstGeom prst="line">
                    <a:avLst/>
                  </a:prstGeom>
                  <a:noFill/>
                  <a:ln w="9525">
                    <a:solidFill>
                      <a:srgbClr val="000000"/>
                    </a:solidFill>
                    <a:round/>
                    <a:headEnd/>
                    <a:tailEnd/>
                  </a:ln>
                </p:spPr>
                <p:txBody>
                  <a:bodyPr/>
                  <a:lstStyle/>
                  <a:p>
                    <a:endParaRPr lang="en-US"/>
                  </a:p>
                </p:txBody>
              </p:sp>
              <p:sp>
                <p:nvSpPr>
                  <p:cNvPr id="19489" name="Line 40"/>
                  <p:cNvSpPr>
                    <a:spLocks noChangeShapeType="1"/>
                  </p:cNvSpPr>
                  <p:nvPr/>
                </p:nvSpPr>
                <p:spPr bwMode="auto">
                  <a:xfrm>
                    <a:off x="2700" y="3463"/>
                    <a:ext cx="540" cy="540"/>
                  </a:xfrm>
                  <a:prstGeom prst="line">
                    <a:avLst/>
                  </a:prstGeom>
                  <a:noFill/>
                  <a:ln w="9525">
                    <a:solidFill>
                      <a:srgbClr val="000000"/>
                    </a:solidFill>
                    <a:round/>
                    <a:headEnd/>
                    <a:tailEnd/>
                  </a:ln>
                </p:spPr>
                <p:txBody>
                  <a:bodyPr/>
                  <a:lstStyle/>
                  <a:p>
                    <a:endParaRPr lang="en-US"/>
                  </a:p>
                </p:txBody>
              </p:sp>
            </p:grpSp>
            <p:grpSp>
              <p:nvGrpSpPr>
                <p:cNvPr id="19466" name="Group 41"/>
                <p:cNvGrpSpPr>
                  <a:grpSpLocks/>
                </p:cNvGrpSpPr>
                <p:nvPr/>
              </p:nvGrpSpPr>
              <p:grpSpPr bwMode="auto">
                <a:xfrm>
                  <a:off x="9360" y="1663"/>
                  <a:ext cx="1080" cy="2160"/>
                  <a:chOff x="9360" y="1663"/>
                  <a:chExt cx="1080" cy="2160"/>
                </a:xfrm>
              </p:grpSpPr>
              <p:sp>
                <p:nvSpPr>
                  <p:cNvPr id="19480" name="Oval 42"/>
                  <p:cNvSpPr>
                    <a:spLocks noChangeArrowheads="1"/>
                  </p:cNvSpPr>
                  <p:nvPr/>
                </p:nvSpPr>
                <p:spPr bwMode="auto">
                  <a:xfrm>
                    <a:off x="9540" y="1663"/>
                    <a:ext cx="720" cy="540"/>
                  </a:xfrm>
                  <a:prstGeom prst="ellipse">
                    <a:avLst/>
                  </a:prstGeom>
                  <a:solidFill>
                    <a:srgbClr val="99CCFF"/>
                  </a:solidFill>
                  <a:ln w="9525">
                    <a:solidFill>
                      <a:srgbClr val="000000"/>
                    </a:solidFill>
                    <a:round/>
                    <a:headEnd/>
                    <a:tailEnd/>
                  </a:ln>
                </p:spPr>
                <p:txBody>
                  <a:bodyPr/>
                  <a:lstStyle/>
                  <a:p>
                    <a:endParaRPr lang="en-US"/>
                  </a:p>
                </p:txBody>
              </p:sp>
              <p:sp>
                <p:nvSpPr>
                  <p:cNvPr id="19481" name="Line 43"/>
                  <p:cNvSpPr>
                    <a:spLocks noChangeShapeType="1"/>
                  </p:cNvSpPr>
                  <p:nvPr/>
                </p:nvSpPr>
                <p:spPr bwMode="auto">
                  <a:xfrm>
                    <a:off x="9900" y="2383"/>
                    <a:ext cx="540" cy="540"/>
                  </a:xfrm>
                  <a:prstGeom prst="line">
                    <a:avLst/>
                  </a:prstGeom>
                  <a:noFill/>
                  <a:ln w="9525">
                    <a:solidFill>
                      <a:srgbClr val="000000"/>
                    </a:solidFill>
                    <a:round/>
                    <a:headEnd/>
                    <a:tailEnd/>
                  </a:ln>
                </p:spPr>
                <p:txBody>
                  <a:bodyPr/>
                  <a:lstStyle/>
                  <a:p>
                    <a:endParaRPr lang="en-US"/>
                  </a:p>
                </p:txBody>
              </p:sp>
              <p:sp>
                <p:nvSpPr>
                  <p:cNvPr id="19482" name="Line 44"/>
                  <p:cNvSpPr>
                    <a:spLocks noChangeShapeType="1"/>
                  </p:cNvSpPr>
                  <p:nvPr/>
                </p:nvSpPr>
                <p:spPr bwMode="auto">
                  <a:xfrm flipH="1">
                    <a:off x="9360" y="2383"/>
                    <a:ext cx="540" cy="540"/>
                  </a:xfrm>
                  <a:prstGeom prst="line">
                    <a:avLst/>
                  </a:prstGeom>
                  <a:noFill/>
                  <a:ln w="9525">
                    <a:solidFill>
                      <a:srgbClr val="000000"/>
                    </a:solidFill>
                    <a:round/>
                    <a:headEnd/>
                    <a:tailEnd/>
                  </a:ln>
                </p:spPr>
                <p:txBody>
                  <a:bodyPr/>
                  <a:lstStyle/>
                  <a:p>
                    <a:endParaRPr lang="en-US"/>
                  </a:p>
                </p:txBody>
              </p:sp>
              <p:sp>
                <p:nvSpPr>
                  <p:cNvPr id="19483" name="Line 45"/>
                  <p:cNvSpPr>
                    <a:spLocks noChangeShapeType="1"/>
                  </p:cNvSpPr>
                  <p:nvPr/>
                </p:nvSpPr>
                <p:spPr bwMode="auto">
                  <a:xfrm flipH="1">
                    <a:off x="9360" y="3283"/>
                    <a:ext cx="540" cy="540"/>
                  </a:xfrm>
                  <a:prstGeom prst="line">
                    <a:avLst/>
                  </a:prstGeom>
                  <a:noFill/>
                  <a:ln w="9525">
                    <a:solidFill>
                      <a:srgbClr val="000000"/>
                    </a:solidFill>
                    <a:round/>
                    <a:headEnd/>
                    <a:tailEnd/>
                  </a:ln>
                </p:spPr>
                <p:txBody>
                  <a:bodyPr/>
                  <a:lstStyle/>
                  <a:p>
                    <a:endParaRPr lang="en-US"/>
                  </a:p>
                </p:txBody>
              </p:sp>
              <p:sp>
                <p:nvSpPr>
                  <p:cNvPr id="19484" name="Line 46"/>
                  <p:cNvSpPr>
                    <a:spLocks noChangeShapeType="1"/>
                  </p:cNvSpPr>
                  <p:nvPr/>
                </p:nvSpPr>
                <p:spPr bwMode="auto">
                  <a:xfrm>
                    <a:off x="9900" y="3283"/>
                    <a:ext cx="540" cy="540"/>
                  </a:xfrm>
                  <a:prstGeom prst="line">
                    <a:avLst/>
                  </a:prstGeom>
                  <a:noFill/>
                  <a:ln w="9525">
                    <a:solidFill>
                      <a:srgbClr val="000000"/>
                    </a:solidFill>
                    <a:round/>
                    <a:headEnd/>
                    <a:tailEnd/>
                  </a:ln>
                </p:spPr>
                <p:txBody>
                  <a:bodyPr/>
                  <a:lstStyle/>
                  <a:p>
                    <a:endParaRPr lang="en-US"/>
                  </a:p>
                </p:txBody>
              </p:sp>
            </p:grpSp>
            <p:grpSp>
              <p:nvGrpSpPr>
                <p:cNvPr id="19467" name="Group 47"/>
                <p:cNvGrpSpPr>
                  <a:grpSpLocks/>
                </p:cNvGrpSpPr>
                <p:nvPr/>
              </p:nvGrpSpPr>
              <p:grpSpPr bwMode="auto">
                <a:xfrm>
                  <a:off x="4500" y="1663"/>
                  <a:ext cx="3240" cy="3420"/>
                  <a:chOff x="4500" y="1663"/>
                  <a:chExt cx="3240" cy="3420"/>
                </a:xfrm>
              </p:grpSpPr>
              <p:sp>
                <p:nvSpPr>
                  <p:cNvPr id="19475" name="Rectangle 48"/>
                  <p:cNvSpPr>
                    <a:spLocks noChangeArrowheads="1"/>
                  </p:cNvSpPr>
                  <p:nvPr/>
                </p:nvSpPr>
                <p:spPr bwMode="auto">
                  <a:xfrm>
                    <a:off x="4500" y="1663"/>
                    <a:ext cx="3240" cy="3420"/>
                  </a:xfrm>
                  <a:prstGeom prst="rect">
                    <a:avLst/>
                  </a:prstGeom>
                  <a:solidFill>
                    <a:srgbClr val="99CCFF"/>
                  </a:solidFill>
                  <a:ln w="9525">
                    <a:solidFill>
                      <a:srgbClr val="000000"/>
                    </a:solidFill>
                    <a:miter lim="800000"/>
                    <a:headEnd/>
                    <a:tailEnd/>
                  </a:ln>
                </p:spPr>
                <p:txBody>
                  <a:bodyPr/>
                  <a:lstStyle/>
                  <a:p>
                    <a:endParaRPr lang="en-US"/>
                  </a:p>
                </p:txBody>
              </p:sp>
              <p:sp>
                <p:nvSpPr>
                  <p:cNvPr id="19476" name="Oval 49"/>
                  <p:cNvSpPr>
                    <a:spLocks noChangeArrowheads="1"/>
                  </p:cNvSpPr>
                  <p:nvPr/>
                </p:nvSpPr>
                <p:spPr bwMode="auto">
                  <a:xfrm>
                    <a:off x="5040" y="1828"/>
                    <a:ext cx="2160" cy="72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Manage Product </a:t>
                    </a:r>
                    <a:endParaRPr lang="en-US" sz="1400"/>
                  </a:p>
                </p:txBody>
              </p:sp>
              <p:sp>
                <p:nvSpPr>
                  <p:cNvPr id="19477" name="Oval 50"/>
                  <p:cNvSpPr>
                    <a:spLocks noChangeArrowheads="1"/>
                  </p:cNvSpPr>
                  <p:nvPr/>
                </p:nvSpPr>
                <p:spPr bwMode="auto">
                  <a:xfrm>
                    <a:off x="5040" y="2728"/>
                    <a:ext cx="2160" cy="72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Manage Feedback</a:t>
                    </a:r>
                    <a:endParaRPr lang="en-US" sz="1400"/>
                  </a:p>
                </p:txBody>
              </p:sp>
              <p:sp>
                <p:nvSpPr>
                  <p:cNvPr id="19478" name="Oval 51"/>
                  <p:cNvSpPr>
                    <a:spLocks noChangeArrowheads="1"/>
                  </p:cNvSpPr>
                  <p:nvPr/>
                </p:nvSpPr>
                <p:spPr bwMode="auto">
                  <a:xfrm>
                    <a:off x="5220" y="3628"/>
                    <a:ext cx="1980" cy="691"/>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Manage Booking</a:t>
                    </a:r>
                    <a:endParaRPr lang="en-US" sz="1400"/>
                  </a:p>
                </p:txBody>
              </p:sp>
              <p:sp>
                <p:nvSpPr>
                  <p:cNvPr id="19479" name="Oval 52"/>
                  <p:cNvSpPr>
                    <a:spLocks noChangeArrowheads="1"/>
                  </p:cNvSpPr>
                  <p:nvPr/>
                </p:nvSpPr>
                <p:spPr bwMode="auto">
                  <a:xfrm>
                    <a:off x="5147" y="4409"/>
                    <a:ext cx="1980" cy="54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Manage Users</a:t>
                    </a:r>
                    <a:endParaRPr lang="en-US" sz="1400"/>
                  </a:p>
                </p:txBody>
              </p:sp>
            </p:grpSp>
            <p:sp>
              <p:nvSpPr>
                <p:cNvPr id="19468" name="Line 53"/>
                <p:cNvSpPr>
                  <a:spLocks noChangeShapeType="1"/>
                </p:cNvSpPr>
                <p:nvPr/>
              </p:nvSpPr>
              <p:spPr bwMode="auto">
                <a:xfrm>
                  <a:off x="3420" y="2188"/>
                  <a:ext cx="1440" cy="180"/>
                </a:xfrm>
                <a:prstGeom prst="line">
                  <a:avLst/>
                </a:prstGeom>
                <a:noFill/>
                <a:ln w="9525">
                  <a:solidFill>
                    <a:srgbClr val="000000"/>
                  </a:solidFill>
                  <a:round/>
                  <a:headEnd/>
                  <a:tailEnd type="triangle" w="med" len="med"/>
                </a:ln>
              </p:spPr>
              <p:txBody>
                <a:bodyPr/>
                <a:lstStyle/>
                <a:p>
                  <a:endParaRPr lang="en-US"/>
                </a:p>
              </p:txBody>
            </p:sp>
            <p:sp>
              <p:nvSpPr>
                <p:cNvPr id="19469" name="Line 54"/>
                <p:cNvSpPr>
                  <a:spLocks noChangeShapeType="1"/>
                </p:cNvSpPr>
                <p:nvPr/>
              </p:nvSpPr>
              <p:spPr bwMode="auto">
                <a:xfrm>
                  <a:off x="3600" y="3448"/>
                  <a:ext cx="1620" cy="360"/>
                </a:xfrm>
                <a:prstGeom prst="line">
                  <a:avLst/>
                </a:prstGeom>
                <a:noFill/>
                <a:ln w="9525">
                  <a:solidFill>
                    <a:srgbClr val="000000"/>
                  </a:solidFill>
                  <a:round/>
                  <a:headEnd/>
                  <a:tailEnd type="triangle" w="med" len="med"/>
                </a:ln>
              </p:spPr>
              <p:txBody>
                <a:bodyPr/>
                <a:lstStyle/>
                <a:p>
                  <a:endParaRPr lang="en-US"/>
                </a:p>
              </p:txBody>
            </p:sp>
            <p:sp>
              <p:nvSpPr>
                <p:cNvPr id="19470" name="Line 55"/>
                <p:cNvSpPr>
                  <a:spLocks noChangeShapeType="1"/>
                </p:cNvSpPr>
                <p:nvPr/>
              </p:nvSpPr>
              <p:spPr bwMode="auto">
                <a:xfrm flipV="1">
                  <a:off x="7527" y="2040"/>
                  <a:ext cx="1800" cy="180"/>
                </a:xfrm>
                <a:prstGeom prst="line">
                  <a:avLst/>
                </a:prstGeom>
                <a:noFill/>
                <a:ln w="9525">
                  <a:solidFill>
                    <a:srgbClr val="000000"/>
                  </a:solidFill>
                  <a:round/>
                  <a:headEnd/>
                  <a:tailEnd type="triangle" w="med" len="med"/>
                </a:ln>
              </p:spPr>
              <p:txBody>
                <a:bodyPr/>
                <a:lstStyle/>
                <a:p>
                  <a:endParaRPr lang="en-US"/>
                </a:p>
              </p:txBody>
            </p:sp>
            <p:sp>
              <p:nvSpPr>
                <p:cNvPr id="19471" name="Line 56"/>
                <p:cNvSpPr>
                  <a:spLocks noChangeShapeType="1"/>
                </p:cNvSpPr>
                <p:nvPr/>
              </p:nvSpPr>
              <p:spPr bwMode="auto">
                <a:xfrm flipV="1">
                  <a:off x="7380" y="2908"/>
                  <a:ext cx="1620" cy="900"/>
                </a:xfrm>
                <a:prstGeom prst="line">
                  <a:avLst/>
                </a:prstGeom>
                <a:noFill/>
                <a:ln w="9525">
                  <a:solidFill>
                    <a:srgbClr val="000000"/>
                  </a:solidFill>
                  <a:round/>
                  <a:headEnd/>
                  <a:tailEnd type="triangle" w="med" len="med"/>
                </a:ln>
              </p:spPr>
              <p:txBody>
                <a:bodyPr/>
                <a:lstStyle/>
                <a:p>
                  <a:endParaRPr lang="en-US"/>
                </a:p>
              </p:txBody>
            </p:sp>
            <p:sp>
              <p:nvSpPr>
                <p:cNvPr id="19472" name="Line 57"/>
                <p:cNvSpPr>
                  <a:spLocks noChangeShapeType="1"/>
                </p:cNvSpPr>
                <p:nvPr/>
              </p:nvSpPr>
              <p:spPr bwMode="auto">
                <a:xfrm flipV="1">
                  <a:off x="7560" y="2368"/>
                  <a:ext cx="1800" cy="540"/>
                </a:xfrm>
                <a:prstGeom prst="line">
                  <a:avLst/>
                </a:prstGeom>
                <a:noFill/>
                <a:ln w="9525">
                  <a:solidFill>
                    <a:srgbClr val="000000"/>
                  </a:solidFill>
                  <a:round/>
                  <a:headEnd/>
                  <a:tailEnd type="triangle" w="med" len="med"/>
                </a:ln>
              </p:spPr>
              <p:txBody>
                <a:bodyPr/>
                <a:lstStyle/>
                <a:p>
                  <a:endParaRPr lang="en-US"/>
                </a:p>
              </p:txBody>
            </p:sp>
            <p:sp>
              <p:nvSpPr>
                <p:cNvPr id="19473" name="Line 58"/>
                <p:cNvSpPr>
                  <a:spLocks noChangeShapeType="1"/>
                </p:cNvSpPr>
                <p:nvPr/>
              </p:nvSpPr>
              <p:spPr bwMode="auto">
                <a:xfrm>
                  <a:off x="3600" y="2908"/>
                  <a:ext cx="1260" cy="180"/>
                </a:xfrm>
                <a:prstGeom prst="line">
                  <a:avLst/>
                </a:prstGeom>
                <a:noFill/>
                <a:ln w="9525">
                  <a:solidFill>
                    <a:srgbClr val="000000"/>
                  </a:solidFill>
                  <a:round/>
                  <a:headEnd/>
                  <a:tailEnd type="triangle" w="med" len="med"/>
                </a:ln>
              </p:spPr>
              <p:txBody>
                <a:bodyPr/>
                <a:lstStyle/>
                <a:p>
                  <a:endParaRPr lang="en-US"/>
                </a:p>
              </p:txBody>
            </p:sp>
            <p:sp>
              <p:nvSpPr>
                <p:cNvPr id="19474" name="Line 59"/>
                <p:cNvSpPr>
                  <a:spLocks noChangeShapeType="1"/>
                </p:cNvSpPr>
                <p:nvPr/>
              </p:nvSpPr>
              <p:spPr bwMode="auto">
                <a:xfrm>
                  <a:off x="3457" y="4048"/>
                  <a:ext cx="1620" cy="360"/>
                </a:xfrm>
                <a:prstGeom prst="line">
                  <a:avLst/>
                </a:prstGeom>
                <a:noFill/>
                <a:ln w="9525">
                  <a:solidFill>
                    <a:srgbClr val="000000"/>
                  </a:solidFill>
                  <a:round/>
                  <a:headEnd/>
                  <a:tailEnd type="triangle" w="med" len="med"/>
                </a:ln>
              </p:spPr>
              <p:txBody>
                <a:bodyPr/>
                <a:lstStyle/>
                <a:p>
                  <a:endParaRPr lang="en-US"/>
                </a:p>
              </p:txBody>
            </p:sp>
          </p:grpSp>
        </p:grpSp>
      </p:grpSp>
      <p:sp>
        <p:nvSpPr>
          <p:cNvPr id="19460" name="Rectangle 33"/>
          <p:cNvSpPr>
            <a:spLocks noChangeArrowheads="1"/>
          </p:cNvSpPr>
          <p:nvPr/>
        </p:nvSpPr>
        <p:spPr bwMode="auto">
          <a:xfrm>
            <a:off x="0" y="5643563"/>
            <a:ext cx="9144000" cy="457200"/>
          </a:xfrm>
          <a:prstGeom prst="rect">
            <a:avLst/>
          </a:prstGeom>
          <a:noFill/>
          <a:ln w="9525">
            <a:noFill/>
            <a:miter lim="800000"/>
            <a:headEnd/>
            <a:tailEnd/>
          </a:ln>
        </p:spPr>
        <p:txBody>
          <a:bodyPr wrap="none" anchor="ctr">
            <a:spAutoFit/>
          </a:bodyPr>
          <a:lstStyle/>
          <a:p>
            <a:pPr algn="ctr" eaLnBrk="0" hangingPunct="0">
              <a:tabLst>
                <a:tab pos="2701925" algn="l"/>
              </a:tabLst>
            </a:pPr>
            <a:r>
              <a:rPr lang="en-US" sz="1200" b="1" u="sng">
                <a:latin typeface="Times New Roman" pitchFamily="18" charset="0"/>
              </a:rPr>
              <a:t>Use Case Diagram between ADMIN   and   SYSTEM:</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20483" name="Group 33"/>
          <p:cNvGrpSpPr>
            <a:grpSpLocks/>
          </p:cNvGrpSpPr>
          <p:nvPr/>
        </p:nvGrpSpPr>
        <p:grpSpPr bwMode="auto">
          <a:xfrm>
            <a:off x="500063" y="428625"/>
            <a:ext cx="8215312" cy="5000625"/>
            <a:chOff x="2160" y="6765"/>
            <a:chExt cx="8280" cy="2942"/>
          </a:xfrm>
        </p:grpSpPr>
        <p:grpSp>
          <p:nvGrpSpPr>
            <p:cNvPr id="20485" name="Group 34"/>
            <p:cNvGrpSpPr>
              <a:grpSpLocks/>
            </p:cNvGrpSpPr>
            <p:nvPr/>
          </p:nvGrpSpPr>
          <p:grpSpPr bwMode="auto">
            <a:xfrm>
              <a:off x="2160" y="6945"/>
              <a:ext cx="1080" cy="2160"/>
              <a:chOff x="2160" y="6945"/>
              <a:chExt cx="1080" cy="2160"/>
            </a:xfrm>
          </p:grpSpPr>
          <p:sp>
            <p:nvSpPr>
              <p:cNvPr id="20507" name="Oval 35"/>
              <p:cNvSpPr>
                <a:spLocks noChangeArrowheads="1"/>
              </p:cNvSpPr>
              <p:nvPr/>
            </p:nvSpPr>
            <p:spPr bwMode="auto">
              <a:xfrm>
                <a:off x="2340" y="6945"/>
                <a:ext cx="720" cy="540"/>
              </a:xfrm>
              <a:prstGeom prst="ellipse">
                <a:avLst/>
              </a:prstGeom>
              <a:solidFill>
                <a:srgbClr val="99CCFF"/>
              </a:solidFill>
              <a:ln w="9525">
                <a:solidFill>
                  <a:srgbClr val="000000"/>
                </a:solidFill>
                <a:round/>
                <a:headEnd/>
                <a:tailEnd/>
              </a:ln>
            </p:spPr>
            <p:txBody>
              <a:bodyPr/>
              <a:lstStyle/>
              <a:p>
                <a:endParaRPr lang="en-US"/>
              </a:p>
            </p:txBody>
          </p:sp>
          <p:sp>
            <p:nvSpPr>
              <p:cNvPr id="20508" name="Line 36"/>
              <p:cNvSpPr>
                <a:spLocks noChangeShapeType="1"/>
              </p:cNvSpPr>
              <p:nvPr/>
            </p:nvSpPr>
            <p:spPr bwMode="auto">
              <a:xfrm>
                <a:off x="2700" y="7485"/>
                <a:ext cx="0" cy="1080"/>
              </a:xfrm>
              <a:prstGeom prst="line">
                <a:avLst/>
              </a:prstGeom>
              <a:noFill/>
              <a:ln w="9525">
                <a:solidFill>
                  <a:srgbClr val="000000"/>
                </a:solidFill>
                <a:round/>
                <a:headEnd/>
                <a:tailEnd/>
              </a:ln>
            </p:spPr>
            <p:txBody>
              <a:bodyPr/>
              <a:lstStyle/>
              <a:p>
                <a:endParaRPr lang="en-US"/>
              </a:p>
            </p:txBody>
          </p:sp>
          <p:sp>
            <p:nvSpPr>
              <p:cNvPr id="20509" name="Line 37"/>
              <p:cNvSpPr>
                <a:spLocks noChangeShapeType="1"/>
              </p:cNvSpPr>
              <p:nvPr/>
            </p:nvSpPr>
            <p:spPr bwMode="auto">
              <a:xfrm flipH="1">
                <a:off x="2160" y="7665"/>
                <a:ext cx="540" cy="540"/>
              </a:xfrm>
              <a:prstGeom prst="line">
                <a:avLst/>
              </a:prstGeom>
              <a:noFill/>
              <a:ln w="9525">
                <a:solidFill>
                  <a:srgbClr val="000000"/>
                </a:solidFill>
                <a:round/>
                <a:headEnd/>
                <a:tailEnd/>
              </a:ln>
            </p:spPr>
            <p:txBody>
              <a:bodyPr/>
              <a:lstStyle/>
              <a:p>
                <a:endParaRPr lang="en-US"/>
              </a:p>
            </p:txBody>
          </p:sp>
          <p:sp>
            <p:nvSpPr>
              <p:cNvPr id="20510" name="Line 38"/>
              <p:cNvSpPr>
                <a:spLocks noChangeShapeType="1"/>
              </p:cNvSpPr>
              <p:nvPr/>
            </p:nvSpPr>
            <p:spPr bwMode="auto">
              <a:xfrm>
                <a:off x="2700" y="7665"/>
                <a:ext cx="540" cy="540"/>
              </a:xfrm>
              <a:prstGeom prst="line">
                <a:avLst/>
              </a:prstGeom>
              <a:noFill/>
              <a:ln w="9525">
                <a:solidFill>
                  <a:srgbClr val="000000"/>
                </a:solidFill>
                <a:round/>
                <a:headEnd/>
                <a:tailEnd/>
              </a:ln>
            </p:spPr>
            <p:txBody>
              <a:bodyPr/>
              <a:lstStyle/>
              <a:p>
                <a:endParaRPr lang="en-US"/>
              </a:p>
            </p:txBody>
          </p:sp>
          <p:sp>
            <p:nvSpPr>
              <p:cNvPr id="20511" name="Line 39"/>
              <p:cNvSpPr>
                <a:spLocks noChangeShapeType="1"/>
              </p:cNvSpPr>
              <p:nvPr/>
            </p:nvSpPr>
            <p:spPr bwMode="auto">
              <a:xfrm flipH="1">
                <a:off x="2160" y="8565"/>
                <a:ext cx="540" cy="540"/>
              </a:xfrm>
              <a:prstGeom prst="line">
                <a:avLst/>
              </a:prstGeom>
              <a:noFill/>
              <a:ln w="9525">
                <a:solidFill>
                  <a:srgbClr val="000000"/>
                </a:solidFill>
                <a:round/>
                <a:headEnd/>
                <a:tailEnd/>
              </a:ln>
            </p:spPr>
            <p:txBody>
              <a:bodyPr/>
              <a:lstStyle/>
              <a:p>
                <a:endParaRPr lang="en-US"/>
              </a:p>
            </p:txBody>
          </p:sp>
          <p:sp>
            <p:nvSpPr>
              <p:cNvPr id="20512" name="Line 40"/>
              <p:cNvSpPr>
                <a:spLocks noChangeShapeType="1"/>
              </p:cNvSpPr>
              <p:nvPr/>
            </p:nvSpPr>
            <p:spPr bwMode="auto">
              <a:xfrm>
                <a:off x="2700" y="8565"/>
                <a:ext cx="540" cy="540"/>
              </a:xfrm>
              <a:prstGeom prst="line">
                <a:avLst/>
              </a:prstGeom>
              <a:noFill/>
              <a:ln w="9525">
                <a:solidFill>
                  <a:srgbClr val="000000"/>
                </a:solidFill>
                <a:round/>
                <a:headEnd/>
                <a:tailEnd/>
              </a:ln>
            </p:spPr>
            <p:txBody>
              <a:bodyPr/>
              <a:lstStyle/>
              <a:p>
                <a:endParaRPr lang="en-US"/>
              </a:p>
            </p:txBody>
          </p:sp>
        </p:grpSp>
        <p:grpSp>
          <p:nvGrpSpPr>
            <p:cNvPr id="20486" name="Group 41"/>
            <p:cNvGrpSpPr>
              <a:grpSpLocks/>
            </p:cNvGrpSpPr>
            <p:nvPr/>
          </p:nvGrpSpPr>
          <p:grpSpPr bwMode="auto">
            <a:xfrm>
              <a:off x="9360" y="6765"/>
              <a:ext cx="1080" cy="2160"/>
              <a:chOff x="9360" y="6765"/>
              <a:chExt cx="1080" cy="2160"/>
            </a:xfrm>
          </p:grpSpPr>
          <p:sp>
            <p:nvSpPr>
              <p:cNvPr id="20501" name="Oval 42"/>
              <p:cNvSpPr>
                <a:spLocks noChangeArrowheads="1"/>
              </p:cNvSpPr>
              <p:nvPr/>
            </p:nvSpPr>
            <p:spPr bwMode="auto">
              <a:xfrm>
                <a:off x="9540" y="6765"/>
                <a:ext cx="720" cy="540"/>
              </a:xfrm>
              <a:prstGeom prst="ellipse">
                <a:avLst/>
              </a:prstGeom>
              <a:solidFill>
                <a:srgbClr val="99CCFF"/>
              </a:solidFill>
              <a:ln w="9525">
                <a:solidFill>
                  <a:srgbClr val="000000"/>
                </a:solidFill>
                <a:round/>
                <a:headEnd/>
                <a:tailEnd/>
              </a:ln>
            </p:spPr>
            <p:txBody>
              <a:bodyPr/>
              <a:lstStyle/>
              <a:p>
                <a:endParaRPr lang="en-US"/>
              </a:p>
            </p:txBody>
          </p:sp>
          <p:sp>
            <p:nvSpPr>
              <p:cNvPr id="20502" name="Line 43"/>
              <p:cNvSpPr>
                <a:spLocks noChangeShapeType="1"/>
              </p:cNvSpPr>
              <p:nvPr/>
            </p:nvSpPr>
            <p:spPr bwMode="auto">
              <a:xfrm>
                <a:off x="9900" y="7305"/>
                <a:ext cx="0" cy="1080"/>
              </a:xfrm>
              <a:prstGeom prst="line">
                <a:avLst/>
              </a:prstGeom>
              <a:noFill/>
              <a:ln w="9525">
                <a:solidFill>
                  <a:srgbClr val="000000"/>
                </a:solidFill>
                <a:round/>
                <a:headEnd/>
                <a:tailEnd/>
              </a:ln>
            </p:spPr>
            <p:txBody>
              <a:bodyPr/>
              <a:lstStyle/>
              <a:p>
                <a:endParaRPr lang="en-US"/>
              </a:p>
            </p:txBody>
          </p:sp>
          <p:sp>
            <p:nvSpPr>
              <p:cNvPr id="20503" name="Line 44"/>
              <p:cNvSpPr>
                <a:spLocks noChangeShapeType="1"/>
              </p:cNvSpPr>
              <p:nvPr/>
            </p:nvSpPr>
            <p:spPr bwMode="auto">
              <a:xfrm>
                <a:off x="9900" y="7485"/>
                <a:ext cx="540" cy="540"/>
              </a:xfrm>
              <a:prstGeom prst="line">
                <a:avLst/>
              </a:prstGeom>
              <a:noFill/>
              <a:ln w="9525">
                <a:solidFill>
                  <a:srgbClr val="000000"/>
                </a:solidFill>
                <a:round/>
                <a:headEnd/>
                <a:tailEnd/>
              </a:ln>
            </p:spPr>
            <p:txBody>
              <a:bodyPr/>
              <a:lstStyle/>
              <a:p>
                <a:endParaRPr lang="en-US"/>
              </a:p>
            </p:txBody>
          </p:sp>
          <p:sp>
            <p:nvSpPr>
              <p:cNvPr id="20504" name="Line 45"/>
              <p:cNvSpPr>
                <a:spLocks noChangeShapeType="1"/>
              </p:cNvSpPr>
              <p:nvPr/>
            </p:nvSpPr>
            <p:spPr bwMode="auto">
              <a:xfrm flipH="1">
                <a:off x="9360" y="7485"/>
                <a:ext cx="540" cy="540"/>
              </a:xfrm>
              <a:prstGeom prst="line">
                <a:avLst/>
              </a:prstGeom>
              <a:noFill/>
              <a:ln w="9525">
                <a:solidFill>
                  <a:srgbClr val="000000"/>
                </a:solidFill>
                <a:round/>
                <a:headEnd/>
                <a:tailEnd/>
              </a:ln>
            </p:spPr>
            <p:txBody>
              <a:bodyPr/>
              <a:lstStyle/>
              <a:p>
                <a:endParaRPr lang="en-US"/>
              </a:p>
            </p:txBody>
          </p:sp>
          <p:sp>
            <p:nvSpPr>
              <p:cNvPr id="20505" name="Line 46"/>
              <p:cNvSpPr>
                <a:spLocks noChangeShapeType="1"/>
              </p:cNvSpPr>
              <p:nvPr/>
            </p:nvSpPr>
            <p:spPr bwMode="auto">
              <a:xfrm flipH="1">
                <a:off x="9360" y="8385"/>
                <a:ext cx="540" cy="540"/>
              </a:xfrm>
              <a:prstGeom prst="line">
                <a:avLst/>
              </a:prstGeom>
              <a:noFill/>
              <a:ln w="9525">
                <a:solidFill>
                  <a:srgbClr val="000000"/>
                </a:solidFill>
                <a:round/>
                <a:headEnd/>
                <a:tailEnd/>
              </a:ln>
            </p:spPr>
            <p:txBody>
              <a:bodyPr/>
              <a:lstStyle/>
              <a:p>
                <a:endParaRPr lang="en-US"/>
              </a:p>
            </p:txBody>
          </p:sp>
          <p:sp>
            <p:nvSpPr>
              <p:cNvPr id="20506" name="Line 47"/>
              <p:cNvSpPr>
                <a:spLocks noChangeShapeType="1"/>
              </p:cNvSpPr>
              <p:nvPr/>
            </p:nvSpPr>
            <p:spPr bwMode="auto">
              <a:xfrm>
                <a:off x="9900" y="8385"/>
                <a:ext cx="540" cy="540"/>
              </a:xfrm>
              <a:prstGeom prst="line">
                <a:avLst/>
              </a:prstGeom>
              <a:noFill/>
              <a:ln w="9525">
                <a:solidFill>
                  <a:srgbClr val="000000"/>
                </a:solidFill>
                <a:round/>
                <a:headEnd/>
                <a:tailEnd/>
              </a:ln>
            </p:spPr>
            <p:txBody>
              <a:bodyPr/>
              <a:lstStyle/>
              <a:p>
                <a:endParaRPr lang="en-US"/>
              </a:p>
            </p:txBody>
          </p:sp>
        </p:grpSp>
        <p:sp>
          <p:nvSpPr>
            <p:cNvPr id="20487" name="Line 48"/>
            <p:cNvSpPr>
              <a:spLocks noChangeShapeType="1"/>
            </p:cNvSpPr>
            <p:nvPr/>
          </p:nvSpPr>
          <p:spPr bwMode="auto">
            <a:xfrm>
              <a:off x="3420" y="7290"/>
              <a:ext cx="1440" cy="180"/>
            </a:xfrm>
            <a:prstGeom prst="line">
              <a:avLst/>
            </a:prstGeom>
            <a:noFill/>
            <a:ln w="9525">
              <a:solidFill>
                <a:srgbClr val="000000"/>
              </a:solidFill>
              <a:round/>
              <a:headEnd/>
              <a:tailEnd type="triangle" w="med" len="med"/>
            </a:ln>
          </p:spPr>
          <p:txBody>
            <a:bodyPr/>
            <a:lstStyle/>
            <a:p>
              <a:endParaRPr lang="en-US"/>
            </a:p>
          </p:txBody>
        </p:sp>
        <p:sp>
          <p:nvSpPr>
            <p:cNvPr id="20488" name="Line 49"/>
            <p:cNvSpPr>
              <a:spLocks noChangeShapeType="1"/>
            </p:cNvSpPr>
            <p:nvPr/>
          </p:nvSpPr>
          <p:spPr bwMode="auto">
            <a:xfrm>
              <a:off x="3240" y="8550"/>
              <a:ext cx="1620" cy="360"/>
            </a:xfrm>
            <a:prstGeom prst="line">
              <a:avLst/>
            </a:prstGeom>
            <a:noFill/>
            <a:ln w="9525">
              <a:solidFill>
                <a:srgbClr val="000000"/>
              </a:solidFill>
              <a:round/>
              <a:headEnd/>
              <a:tailEnd type="triangle" w="med" len="med"/>
            </a:ln>
          </p:spPr>
          <p:txBody>
            <a:bodyPr/>
            <a:lstStyle/>
            <a:p>
              <a:endParaRPr lang="en-US"/>
            </a:p>
          </p:txBody>
        </p:sp>
        <p:sp>
          <p:nvSpPr>
            <p:cNvPr id="20489" name="Line 50"/>
            <p:cNvSpPr>
              <a:spLocks noChangeShapeType="1"/>
            </p:cNvSpPr>
            <p:nvPr/>
          </p:nvSpPr>
          <p:spPr bwMode="auto">
            <a:xfrm flipV="1">
              <a:off x="7527" y="7142"/>
              <a:ext cx="1800" cy="180"/>
            </a:xfrm>
            <a:prstGeom prst="line">
              <a:avLst/>
            </a:prstGeom>
            <a:noFill/>
            <a:ln w="9525">
              <a:solidFill>
                <a:srgbClr val="000000"/>
              </a:solidFill>
              <a:round/>
              <a:headEnd/>
              <a:tailEnd type="triangle" w="med" len="med"/>
            </a:ln>
          </p:spPr>
          <p:txBody>
            <a:bodyPr/>
            <a:lstStyle/>
            <a:p>
              <a:endParaRPr lang="en-US"/>
            </a:p>
          </p:txBody>
        </p:sp>
        <p:sp>
          <p:nvSpPr>
            <p:cNvPr id="20490" name="Line 51"/>
            <p:cNvSpPr>
              <a:spLocks noChangeShapeType="1"/>
            </p:cNvSpPr>
            <p:nvPr/>
          </p:nvSpPr>
          <p:spPr bwMode="auto">
            <a:xfrm flipV="1">
              <a:off x="7380" y="8010"/>
              <a:ext cx="1620" cy="900"/>
            </a:xfrm>
            <a:prstGeom prst="line">
              <a:avLst/>
            </a:prstGeom>
            <a:noFill/>
            <a:ln w="9525">
              <a:solidFill>
                <a:srgbClr val="000000"/>
              </a:solidFill>
              <a:round/>
              <a:headEnd/>
              <a:tailEnd type="triangle" w="med" len="med"/>
            </a:ln>
          </p:spPr>
          <p:txBody>
            <a:bodyPr/>
            <a:lstStyle/>
            <a:p>
              <a:endParaRPr lang="en-US"/>
            </a:p>
          </p:txBody>
        </p:sp>
        <p:sp>
          <p:nvSpPr>
            <p:cNvPr id="20491" name="Line 52"/>
            <p:cNvSpPr>
              <a:spLocks noChangeShapeType="1"/>
            </p:cNvSpPr>
            <p:nvPr/>
          </p:nvSpPr>
          <p:spPr bwMode="auto">
            <a:xfrm flipV="1">
              <a:off x="7560" y="7470"/>
              <a:ext cx="1800" cy="540"/>
            </a:xfrm>
            <a:prstGeom prst="line">
              <a:avLst/>
            </a:prstGeom>
            <a:noFill/>
            <a:ln w="9525">
              <a:solidFill>
                <a:srgbClr val="000000"/>
              </a:solidFill>
              <a:round/>
              <a:headEnd/>
              <a:tailEnd type="triangle" w="med" len="med"/>
            </a:ln>
          </p:spPr>
          <p:txBody>
            <a:bodyPr/>
            <a:lstStyle/>
            <a:p>
              <a:endParaRPr lang="en-US"/>
            </a:p>
          </p:txBody>
        </p:sp>
        <p:sp>
          <p:nvSpPr>
            <p:cNvPr id="20492" name="Line 53"/>
            <p:cNvSpPr>
              <a:spLocks noChangeShapeType="1"/>
            </p:cNvSpPr>
            <p:nvPr/>
          </p:nvSpPr>
          <p:spPr bwMode="auto">
            <a:xfrm>
              <a:off x="3600" y="8010"/>
              <a:ext cx="1260" cy="180"/>
            </a:xfrm>
            <a:prstGeom prst="line">
              <a:avLst/>
            </a:prstGeom>
            <a:noFill/>
            <a:ln w="9525">
              <a:solidFill>
                <a:srgbClr val="000000"/>
              </a:solidFill>
              <a:round/>
              <a:headEnd/>
              <a:tailEnd type="triangle" w="med" len="med"/>
            </a:ln>
          </p:spPr>
          <p:txBody>
            <a:bodyPr/>
            <a:lstStyle/>
            <a:p>
              <a:endParaRPr lang="en-US"/>
            </a:p>
          </p:txBody>
        </p:sp>
        <p:grpSp>
          <p:nvGrpSpPr>
            <p:cNvPr id="20493" name="Group 54"/>
            <p:cNvGrpSpPr>
              <a:grpSpLocks/>
            </p:cNvGrpSpPr>
            <p:nvPr/>
          </p:nvGrpSpPr>
          <p:grpSpPr bwMode="auto">
            <a:xfrm>
              <a:off x="4860" y="6765"/>
              <a:ext cx="3240" cy="2942"/>
              <a:chOff x="4500" y="6765"/>
              <a:chExt cx="3240" cy="2942"/>
            </a:xfrm>
          </p:grpSpPr>
          <p:grpSp>
            <p:nvGrpSpPr>
              <p:cNvPr id="20494" name="Group 55"/>
              <p:cNvGrpSpPr>
                <a:grpSpLocks/>
              </p:cNvGrpSpPr>
              <p:nvPr/>
            </p:nvGrpSpPr>
            <p:grpSpPr bwMode="auto">
              <a:xfrm>
                <a:off x="4500" y="6765"/>
                <a:ext cx="3240" cy="2942"/>
                <a:chOff x="4155" y="9238"/>
                <a:chExt cx="3240" cy="3420"/>
              </a:xfrm>
            </p:grpSpPr>
            <p:sp>
              <p:nvSpPr>
                <p:cNvPr id="20497" name="Rectangle 56"/>
                <p:cNvSpPr>
                  <a:spLocks noChangeArrowheads="1"/>
                </p:cNvSpPr>
                <p:nvPr/>
              </p:nvSpPr>
              <p:spPr bwMode="auto">
                <a:xfrm>
                  <a:off x="4155" y="9238"/>
                  <a:ext cx="3240" cy="3420"/>
                </a:xfrm>
                <a:prstGeom prst="rect">
                  <a:avLst/>
                </a:prstGeom>
                <a:solidFill>
                  <a:srgbClr val="99CCFF"/>
                </a:solidFill>
                <a:ln w="9525">
                  <a:solidFill>
                    <a:srgbClr val="000000"/>
                  </a:solidFill>
                  <a:miter lim="800000"/>
                  <a:headEnd/>
                  <a:tailEnd/>
                </a:ln>
              </p:spPr>
              <p:txBody>
                <a:bodyPr/>
                <a:lstStyle/>
                <a:p>
                  <a:endParaRPr lang="en-US"/>
                </a:p>
              </p:txBody>
            </p:sp>
            <p:sp>
              <p:nvSpPr>
                <p:cNvPr id="20498" name="Oval 57"/>
                <p:cNvSpPr>
                  <a:spLocks noChangeArrowheads="1"/>
                </p:cNvSpPr>
                <p:nvPr/>
              </p:nvSpPr>
              <p:spPr bwMode="auto">
                <a:xfrm>
                  <a:off x="4695" y="9403"/>
                  <a:ext cx="2160" cy="72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Booking</a:t>
                  </a:r>
                  <a:endParaRPr lang="en-US" sz="1400"/>
                </a:p>
              </p:txBody>
            </p:sp>
            <p:sp>
              <p:nvSpPr>
                <p:cNvPr id="20499" name="Oval 58"/>
                <p:cNvSpPr>
                  <a:spLocks noChangeArrowheads="1"/>
                </p:cNvSpPr>
                <p:nvPr/>
              </p:nvSpPr>
              <p:spPr bwMode="auto">
                <a:xfrm>
                  <a:off x="4695" y="10303"/>
                  <a:ext cx="2160" cy="72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Cancel</a:t>
                  </a:r>
                  <a:endParaRPr lang="en-US" sz="1400"/>
                </a:p>
              </p:txBody>
            </p:sp>
            <p:sp>
              <p:nvSpPr>
                <p:cNvPr id="20500" name="Oval 59"/>
                <p:cNvSpPr>
                  <a:spLocks noChangeArrowheads="1"/>
                </p:cNvSpPr>
                <p:nvPr/>
              </p:nvSpPr>
              <p:spPr bwMode="auto">
                <a:xfrm>
                  <a:off x="4875" y="11203"/>
                  <a:ext cx="1980" cy="540"/>
                </a:xfrm>
                <a:prstGeom prst="ellipse">
                  <a:avLst/>
                </a:prstGeom>
                <a:solidFill>
                  <a:srgbClr val="99CCFF"/>
                </a:solidFill>
                <a:ln w="9525">
                  <a:solidFill>
                    <a:srgbClr val="000000"/>
                  </a:solidFill>
                  <a:round/>
                  <a:headEnd/>
                  <a:tailEnd/>
                </a:ln>
              </p:spPr>
              <p:txBody>
                <a:bodyPr/>
                <a:lstStyle/>
                <a:p>
                  <a:pPr algn="ctr">
                    <a:spcAft>
                      <a:spcPts val="1000"/>
                    </a:spcAft>
                  </a:pPr>
                  <a:r>
                    <a:rPr lang="en-US" sz="1400" b="1">
                      <a:latin typeface="Calibri" pitchFamily="34" charset="0"/>
                    </a:rPr>
                    <a:t>Search</a:t>
                  </a:r>
                  <a:endParaRPr lang="en-US" sz="1400"/>
                </a:p>
              </p:txBody>
            </p:sp>
          </p:grpSp>
          <p:sp>
            <p:nvSpPr>
              <p:cNvPr id="20495" name="Oval 60"/>
              <p:cNvSpPr>
                <a:spLocks noChangeArrowheads="1"/>
              </p:cNvSpPr>
              <p:nvPr/>
            </p:nvSpPr>
            <p:spPr bwMode="auto">
              <a:xfrm>
                <a:off x="5220" y="9008"/>
                <a:ext cx="1980" cy="647"/>
              </a:xfrm>
              <a:prstGeom prst="ellipse">
                <a:avLst/>
              </a:prstGeom>
              <a:solidFill>
                <a:srgbClr val="92CDDC"/>
              </a:solidFill>
              <a:ln w="9525">
                <a:solidFill>
                  <a:srgbClr val="000000"/>
                </a:solidFill>
                <a:round/>
                <a:headEnd/>
                <a:tailEnd/>
              </a:ln>
            </p:spPr>
            <p:txBody>
              <a:bodyPr/>
              <a:lstStyle/>
              <a:p>
                <a:endParaRPr lang="en-US"/>
              </a:p>
            </p:txBody>
          </p:sp>
          <p:sp>
            <p:nvSpPr>
              <p:cNvPr id="20496" name="Text Box 61"/>
              <p:cNvSpPr txBox="1">
                <a:spLocks noChangeArrowheads="1"/>
              </p:cNvSpPr>
              <p:nvPr/>
            </p:nvSpPr>
            <p:spPr bwMode="auto">
              <a:xfrm>
                <a:off x="5521" y="9105"/>
                <a:ext cx="1462" cy="448"/>
              </a:xfrm>
              <a:prstGeom prst="rect">
                <a:avLst/>
              </a:prstGeom>
              <a:noFill/>
              <a:ln w="9525">
                <a:noFill/>
                <a:miter lim="800000"/>
                <a:headEnd/>
                <a:tailEnd/>
              </a:ln>
            </p:spPr>
            <p:txBody>
              <a:bodyPr/>
              <a:lstStyle/>
              <a:p>
                <a:pPr>
                  <a:spcAft>
                    <a:spcPts val="1000"/>
                  </a:spcAft>
                </a:pPr>
                <a:r>
                  <a:rPr lang="en-US" sz="900" b="1">
                    <a:latin typeface="Calibri" pitchFamily="34" charset="0"/>
                  </a:rPr>
                  <a:t>    </a:t>
                </a:r>
                <a:r>
                  <a:rPr lang="en-US" sz="1400" b="1">
                    <a:latin typeface="Calibri" pitchFamily="34" charset="0"/>
                  </a:rPr>
                  <a:t>Feedback</a:t>
                </a:r>
                <a:endParaRPr lang="en-US" sz="1400"/>
              </a:p>
            </p:txBody>
          </p:sp>
        </p:grpSp>
      </p:grpSp>
      <p:sp>
        <p:nvSpPr>
          <p:cNvPr id="20484" name="Rectangle 61"/>
          <p:cNvSpPr>
            <a:spLocks noChangeArrowheads="1"/>
          </p:cNvSpPr>
          <p:nvPr/>
        </p:nvSpPr>
        <p:spPr bwMode="auto">
          <a:xfrm>
            <a:off x="571500" y="5643563"/>
            <a:ext cx="7786688" cy="584200"/>
          </a:xfrm>
          <a:prstGeom prst="rect">
            <a:avLst/>
          </a:prstGeom>
          <a:noFill/>
          <a:ln w="9525">
            <a:noFill/>
            <a:miter lim="800000"/>
            <a:headEnd/>
            <a:tailEnd/>
          </a:ln>
        </p:spPr>
        <p:txBody>
          <a:bodyPr>
            <a:spAutoFit/>
          </a:bodyPr>
          <a:lstStyle/>
          <a:p>
            <a:pPr algn="ctr" eaLnBrk="0" hangingPunct="0">
              <a:tabLst>
                <a:tab pos="2701925" algn="l"/>
              </a:tabLst>
            </a:pPr>
            <a:r>
              <a:rPr lang="en-US" b="1" u="sng">
                <a:latin typeface="Times New Roman" pitchFamily="18" charset="0"/>
              </a:rPr>
              <a:t>Use Case Diagram between USER   and   SYSTEM:</a:t>
            </a:r>
            <a:endParaRPr 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a:t> </a:t>
            </a:r>
            <a:r>
              <a:rPr lang="en-US" b="1" dirty="0"/>
              <a:t>Sequence Diagram:</a:t>
            </a:r>
            <a:r>
              <a:rPr lang="en-IN" dirty="0"/>
              <a:t/>
            </a:r>
            <a:br>
              <a:rPr lang="en-IN" dirty="0"/>
            </a:br>
            <a:endParaRPr lang="en-IN" dirty="0"/>
          </a:p>
        </p:txBody>
      </p:sp>
      <p:sp>
        <p:nvSpPr>
          <p:cNvPr id="23555" name="Content Placeholder 2"/>
          <p:cNvSpPr>
            <a:spLocks noGrp="1"/>
          </p:cNvSpPr>
          <p:nvPr>
            <p:ph idx="1"/>
          </p:nvPr>
        </p:nvSpPr>
        <p:spPr/>
        <p:txBody>
          <a:bodyPr/>
          <a:lstStyle/>
          <a:p>
            <a:pPr eaLnBrk="1" hangingPunct="1">
              <a:buFont typeface="Wingdings 2" pitchFamily="18" charset="2"/>
              <a:buNone/>
            </a:pPr>
            <a:r>
              <a:rPr lang="en-US"/>
              <a:t> The purpose of sequence diagram is to show the flow of functionality through a use case. In other words, we call it a mapping process in terms of data transfers from the actor through the corresponding objects.</a:t>
            </a: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355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643182"/>
            <a:ext cx="8305800" cy="1500190"/>
          </a:xfrm>
        </p:spPr>
        <p:txBody>
          <a:bodyPr>
            <a:normAutofit fontScale="90000"/>
          </a:bodyPr>
          <a:lstStyle/>
          <a:p>
            <a:pPr eaLnBrk="1" fontAlgn="auto" hangingPunct="1">
              <a:spcAft>
                <a:spcPts val="0"/>
              </a:spcAft>
              <a:defRPr/>
            </a:pPr>
            <a:r>
              <a:rPr lang="en-US" b="1" dirty="0"/>
              <a:t/>
            </a:r>
            <a:br>
              <a:rPr lang="en-US" b="1" dirty="0"/>
            </a:br>
            <a:r>
              <a:rPr lang="en-US" b="1" dirty="0"/>
              <a:t/>
            </a:r>
            <a:br>
              <a:rPr lang="en-US" b="1" dirty="0"/>
            </a:br>
            <a:r>
              <a:rPr lang="en-US" b="1" dirty="0"/>
              <a:t/>
            </a:r>
            <a:br>
              <a:rPr lang="en-US" b="1" dirty="0"/>
            </a:br>
            <a:r>
              <a:rPr lang="en-US" b="1" dirty="0"/>
              <a:t/>
            </a:r>
            <a:br>
              <a:rPr lang="en-US" b="1" dirty="0"/>
            </a:br>
            <a:r>
              <a:rPr lang="en-US" b="1" dirty="0"/>
              <a:t>          SEQUENCE DIAGRAM</a:t>
            </a:r>
            <a:r>
              <a:rPr lang="en-US" dirty="0"/>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3555" name="Rectangle 33"/>
          <p:cNvSpPr>
            <a:spLocks noChangeArrowheads="1"/>
          </p:cNvSpPr>
          <p:nvPr/>
        </p:nvSpPr>
        <p:spPr bwMode="auto">
          <a:xfrm>
            <a:off x="2214563" y="500063"/>
            <a:ext cx="4421187" cy="369887"/>
          </a:xfrm>
          <a:prstGeom prst="rect">
            <a:avLst/>
          </a:prstGeom>
          <a:noFill/>
          <a:ln w="9525">
            <a:noFill/>
            <a:miter lim="800000"/>
            <a:headEnd/>
            <a:tailEnd/>
          </a:ln>
        </p:spPr>
        <p:txBody>
          <a:bodyPr wrap="none">
            <a:spAutoFit/>
          </a:bodyPr>
          <a:lstStyle/>
          <a:p>
            <a:r>
              <a:rPr lang="en-US" b="1" u="sng"/>
              <a:t>Sequence Diagram For Administrator:-</a:t>
            </a:r>
            <a:endParaRPr lang="en-US"/>
          </a:p>
        </p:txBody>
      </p:sp>
      <p:pic>
        <p:nvPicPr>
          <p:cNvPr id="23556" name="Picture 35" descr="C:\Users\win 8.1\Desktop\E-R-diagram.jpg"/>
          <p:cNvPicPr>
            <a:picLocks noChangeAspect="1" noChangeArrowheads="1"/>
          </p:cNvPicPr>
          <p:nvPr/>
        </p:nvPicPr>
        <p:blipFill>
          <a:blip r:embed="rId2"/>
          <a:srcRect/>
          <a:stretch>
            <a:fillRect/>
          </a:stretch>
        </p:blipFill>
        <p:spPr bwMode="auto">
          <a:xfrm>
            <a:off x="500063" y="1071563"/>
            <a:ext cx="8286750" cy="542925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000240"/>
            <a:ext cx="8305800" cy="2071702"/>
          </a:xfrm>
        </p:spPr>
        <p:txBody>
          <a:bodyPr>
            <a:normAutofit fontScale="90000"/>
          </a:bodyPr>
          <a:lstStyle/>
          <a:p>
            <a:pPr eaLnBrk="1" fontAlgn="auto" hangingPunct="1">
              <a:spcAft>
                <a:spcPts val="0"/>
              </a:spcAft>
              <a:defRPr/>
            </a:pPr>
            <a:r>
              <a:rPr lang="en-US" b="1" dirty="0"/>
              <a:t>           </a:t>
            </a:r>
            <a:r>
              <a:rPr lang="en-US" sz="8000" b="1" dirty="0"/>
              <a:t>CLASS DIAGRAM</a:t>
            </a:r>
            <a:endParaRPr lang="en-US" sz="8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572022"/>
          </a:xfrm>
        </p:spPr>
        <p:txBody>
          <a:bodyPr/>
          <a:lstStyle/>
          <a:p>
            <a:pPr algn="ctr"/>
            <a:r>
              <a:rPr lang="en-US" sz="3600" b="1" dirty="0" smtClean="0">
                <a:solidFill>
                  <a:srgbClr val="C00000"/>
                </a:solidFill>
              </a:rPr>
              <a:t>UNIVERSITY INSTITUTE OF TECHNOLOGY</a:t>
            </a:r>
            <a:r>
              <a:rPr lang="en-US" b="1" dirty="0" smtClean="0"/>
              <a:t/>
            </a:r>
            <a:br>
              <a:rPr lang="en-US" b="1" dirty="0" smtClean="0"/>
            </a:br>
            <a:r>
              <a:rPr lang="en-US" sz="4000" b="1" dirty="0" smtClean="0"/>
              <a:t>RGPV </a:t>
            </a:r>
            <a:r>
              <a:rPr lang="en-US" sz="4000" b="1" dirty="0"/>
              <a:t>Bhopal</a:t>
            </a:r>
            <a:r>
              <a:rPr lang="en-US" sz="4000" b="1" dirty="0" smtClean="0"/>
              <a:t>, M.P</a:t>
            </a:r>
            <a:r>
              <a:rPr lang="en-US" b="1" dirty="0"/>
              <a:t>.</a:t>
            </a:r>
          </a:p>
        </p:txBody>
      </p:sp>
      <p:sp>
        <p:nvSpPr>
          <p:cNvPr id="3" name="Content Placeholder 2"/>
          <p:cNvSpPr>
            <a:spLocks noGrp="1"/>
          </p:cNvSpPr>
          <p:nvPr>
            <p:ph idx="1"/>
          </p:nvPr>
        </p:nvSpPr>
        <p:spPr>
          <a:xfrm>
            <a:off x="457200" y="4429125"/>
            <a:ext cx="8229600" cy="1895475"/>
          </a:xfrm>
        </p:spPr>
        <p:txBody>
          <a:bodyPr/>
          <a:lstStyle/>
          <a:p>
            <a:endParaRPr lang="en-US" dirty="0"/>
          </a:p>
          <a:p>
            <a:pPr>
              <a:buFont typeface="Wingdings 2" pitchFamily="18" charset="2"/>
              <a:buNone/>
            </a:pPr>
            <a:r>
              <a:rPr lang="en-US" sz="3200" b="1" dirty="0"/>
              <a:t>Guided By:</a:t>
            </a:r>
            <a:r>
              <a:rPr lang="en-US" sz="2400" b="1" dirty="0">
                <a:solidFill>
                  <a:srgbClr val="FF0000"/>
                </a:solidFill>
              </a:rPr>
              <a:t>			        </a:t>
            </a:r>
            <a:r>
              <a:rPr lang="en-US" sz="3200" b="1" dirty="0"/>
              <a:t>Presented By:</a:t>
            </a:r>
          </a:p>
          <a:p>
            <a:r>
              <a:rPr lang="en-US" sz="2400" b="1" dirty="0" smtClean="0">
                <a:solidFill>
                  <a:srgbClr val="FF0000"/>
                </a:solidFill>
              </a:rPr>
              <a:t>Mr</a:t>
            </a:r>
            <a:r>
              <a:rPr lang="en-US" sz="2400" b="1" dirty="0">
                <a:solidFill>
                  <a:srgbClr val="FF0000"/>
                </a:solidFill>
              </a:rPr>
              <a:t>.</a:t>
            </a:r>
            <a:r>
              <a:rPr lang="en-US" sz="2400" b="1" dirty="0" smtClean="0">
                <a:solidFill>
                  <a:srgbClr val="FF0000"/>
                </a:solidFill>
              </a:rPr>
              <a:t> </a:t>
            </a:r>
            <a:r>
              <a:rPr lang="en-US" sz="2400" b="1" dirty="0" err="1" smtClean="0">
                <a:solidFill>
                  <a:srgbClr val="FF0000"/>
                </a:solidFill>
              </a:rPr>
              <a:t>Dheeresh</a:t>
            </a:r>
            <a:r>
              <a:rPr lang="en-US" sz="2400" b="1" dirty="0" smtClean="0">
                <a:solidFill>
                  <a:srgbClr val="FF0000"/>
                </a:solidFill>
              </a:rPr>
              <a:t> </a:t>
            </a:r>
            <a:r>
              <a:rPr lang="en-US" sz="2400" b="1" dirty="0">
                <a:solidFill>
                  <a:srgbClr val="FF0000"/>
                </a:solidFill>
              </a:rPr>
              <a:t>Chandra </a:t>
            </a:r>
            <a:r>
              <a:rPr lang="en-US" sz="2400" b="1" dirty="0" smtClean="0">
                <a:solidFill>
                  <a:srgbClr val="FF0000"/>
                </a:solidFill>
              </a:rPr>
              <a:t>                        </a:t>
            </a:r>
            <a:r>
              <a:rPr lang="en-US" sz="2400" b="1" dirty="0" err="1" smtClean="0">
                <a:solidFill>
                  <a:srgbClr val="FF0000"/>
                </a:solidFill>
              </a:rPr>
              <a:t>Ritu</a:t>
            </a:r>
            <a:r>
              <a:rPr lang="en-US" sz="2400" b="1" dirty="0" smtClean="0">
                <a:solidFill>
                  <a:srgbClr val="FF0000"/>
                </a:solidFill>
              </a:rPr>
              <a:t> </a:t>
            </a:r>
            <a:r>
              <a:rPr lang="en-US" sz="2400" b="1" dirty="0" err="1">
                <a:solidFill>
                  <a:srgbClr val="FF0000"/>
                </a:solidFill>
              </a:rPr>
              <a:t>Sahu</a:t>
            </a:r>
            <a:endParaRPr lang="en-US" sz="2400" b="1" dirty="0">
              <a:solidFill>
                <a:srgbClr val="FF0000"/>
              </a:solidFill>
            </a:endParaRPr>
          </a:p>
          <a:p>
            <a:pPr>
              <a:buNone/>
            </a:pPr>
            <a:r>
              <a:rPr lang="en-US" sz="2800" b="1" dirty="0" smtClean="0">
                <a:solidFill>
                  <a:srgbClr val="FF0000"/>
                </a:solidFill>
              </a:rPr>
              <a:t>    </a:t>
            </a:r>
            <a:r>
              <a:rPr lang="en-US" sz="2800" b="1" dirty="0" err="1" smtClean="0">
                <a:solidFill>
                  <a:srgbClr val="FF0000"/>
                </a:solidFill>
              </a:rPr>
              <a:t>kushwaha</a:t>
            </a:r>
            <a:endParaRPr lang="en-US" dirty="0"/>
          </a:p>
        </p:txBody>
      </p:sp>
      <p:pic>
        <p:nvPicPr>
          <p:cNvPr id="4" name="Picture 4">
            <a:extLst>
              <a:ext uri="{FF2B5EF4-FFF2-40B4-BE49-F238E27FC236}">
                <a16:creationId xmlns:a16="http://schemas.microsoft.com/office/drawing/2014/main" xmlns="" id="{4C59A1E9-37A3-E61B-80E2-6539AA253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2564904"/>
            <a:ext cx="2307245" cy="23937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mph" presetSubtype="0" fill="hold" grpId="0" nodeType="clickEffect">
                                  <p:stCondLst>
                                    <p:cond delay="0"/>
                                  </p:stCondLst>
                                  <p:childTnLst>
                                    <p:animScale>
                                      <p:cBhvr>
                                        <p:cTn id="11" dur="2000" fill="hold"/>
                                        <p:tgtEl>
                                          <p:spTgt spid="3">
                                            <p:txEl>
                                              <p:pRg st="1" end="1"/>
                                            </p:txEl>
                                          </p:spTgt>
                                        </p:tgtEl>
                                      </p:cBhvr>
                                      <p:by x="150000" y="150000"/>
                                    </p:animScale>
                                  </p:childTnLst>
                                </p:cTn>
                              </p:par>
                            </p:childTnLst>
                          </p:cTn>
                        </p:par>
                      </p:childTnLst>
                    </p:cTn>
                  </p:par>
                  <p:par>
                    <p:cTn id="12" fill="hold">
                      <p:stCondLst>
                        <p:cond delay="indefinite"/>
                      </p:stCondLst>
                      <p:childTnLst>
                        <p:par>
                          <p:cTn id="13" fill="hold">
                            <p:stCondLst>
                              <p:cond delay="0"/>
                            </p:stCondLst>
                            <p:childTnLst>
                              <p:par>
                                <p:cTn id="14" presetID="6" presetClass="emph" presetSubtype="0" fill="hold" grpId="0" nodeType="clickEffect">
                                  <p:stCondLst>
                                    <p:cond delay="0"/>
                                  </p:stCondLst>
                                  <p:childTnLst>
                                    <p:animScale>
                                      <p:cBhvr>
                                        <p:cTn id="15" dur="2000" fill="hold"/>
                                        <p:tgtEl>
                                          <p:spTgt spid="3">
                                            <p:txEl>
                                              <p:pRg st="2" end="2"/>
                                            </p:txEl>
                                          </p:spTgt>
                                        </p:tgtEl>
                                      </p:cBhvr>
                                      <p:by x="150000" y="150000"/>
                                    </p:animScale>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0" nodeType="clickEffect">
                                  <p:stCondLst>
                                    <p:cond delay="0"/>
                                  </p:stCondLst>
                                  <p:childTnLst>
                                    <p:animScale>
                                      <p:cBhvr>
                                        <p:cTn id="19" dur="2000" fill="hold"/>
                                        <p:tgtEl>
                                          <p:spTgt spid="3">
                                            <p:txEl>
                                              <p:pRg st="3" end="3"/>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5603" name="Picture 4" descr="C:\Users\win 8.1\Desktop\hotel1.jpg"/>
          <p:cNvPicPr>
            <a:picLocks noChangeAspect="1" noChangeArrowheads="1"/>
          </p:cNvPicPr>
          <p:nvPr/>
        </p:nvPicPr>
        <p:blipFill>
          <a:blip r:embed="rId2"/>
          <a:srcRect/>
          <a:stretch>
            <a:fillRect/>
          </a:stretch>
        </p:blipFill>
        <p:spPr bwMode="auto">
          <a:xfrm>
            <a:off x="214313" y="428625"/>
            <a:ext cx="8715375" cy="6143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4" name="Title 3"/>
          <p:cNvSpPr>
            <a:spLocks noGrp="1"/>
          </p:cNvSpPr>
          <p:nvPr>
            <p:ph type="title"/>
          </p:nvPr>
        </p:nvSpPr>
        <p:spPr>
          <a:xfrm>
            <a:off x="457200" y="642918"/>
            <a:ext cx="8305800" cy="2928958"/>
          </a:xfrm>
        </p:spPr>
        <p:txBody>
          <a:bodyPr/>
          <a:lstStyle/>
          <a:p>
            <a:pPr algn="ctr">
              <a:defRPr/>
            </a:pPr>
            <a:r>
              <a:rPr lang="en-US" sz="5400" b="1" dirty="0"/>
              <a:t>ER DIAGRAM</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7651" name="Picture 5" descr="C:\Users\win 8.1\Desktop\hotel1.jpg"/>
          <p:cNvPicPr>
            <a:picLocks noChangeAspect="1" noChangeArrowheads="1"/>
          </p:cNvPicPr>
          <p:nvPr/>
        </p:nvPicPr>
        <p:blipFill>
          <a:blip r:embed="rId2"/>
          <a:srcRect/>
          <a:stretch>
            <a:fillRect/>
          </a:stretch>
        </p:blipFill>
        <p:spPr bwMode="auto">
          <a:xfrm>
            <a:off x="214313" y="114300"/>
            <a:ext cx="8715375" cy="64579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28675" name="Title 2"/>
          <p:cNvSpPr>
            <a:spLocks noGrp="1"/>
          </p:cNvSpPr>
          <p:nvPr>
            <p:ph type="title"/>
          </p:nvPr>
        </p:nvSpPr>
        <p:spPr>
          <a:xfrm>
            <a:off x="457200" y="285750"/>
            <a:ext cx="8229600" cy="3071813"/>
          </a:xfrm>
        </p:spPr>
        <p:txBody>
          <a:bodyPr/>
          <a:lstStyle/>
          <a:p>
            <a:r>
              <a:rPr lang="en-US"/>
              <a:t>DFD – DATA FLOW DIAGRAM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pic>
        <p:nvPicPr>
          <p:cNvPr id="29699" name="Picture 4" descr="C:\Users\win 8.1\Desktop\hotel1.jpg"/>
          <p:cNvPicPr>
            <a:picLocks noChangeAspect="1" noChangeArrowheads="1"/>
          </p:cNvPicPr>
          <p:nvPr/>
        </p:nvPicPr>
        <p:blipFill>
          <a:blip r:embed="rId2"/>
          <a:srcRect/>
          <a:stretch>
            <a:fillRect/>
          </a:stretch>
        </p:blipFill>
        <p:spPr bwMode="auto">
          <a:xfrm>
            <a:off x="214313" y="214313"/>
            <a:ext cx="8572500" cy="6357937"/>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704850"/>
            <a:ext cx="8229600" cy="652463"/>
          </a:xfrm>
        </p:spPr>
        <p:txBody>
          <a:bodyPr/>
          <a:lstStyle/>
          <a:p>
            <a:r>
              <a:rPr lang="en-US" b="1"/>
              <a:t>FRONTEND (LANGUAGE USED)</a:t>
            </a:r>
          </a:p>
        </p:txBody>
      </p:sp>
      <p:sp>
        <p:nvSpPr>
          <p:cNvPr id="30723" name="Content Placeholder 2"/>
          <p:cNvSpPr>
            <a:spLocks noGrp="1"/>
          </p:cNvSpPr>
          <p:nvPr>
            <p:ph idx="1"/>
          </p:nvPr>
        </p:nvSpPr>
        <p:spPr/>
        <p:txBody>
          <a:bodyPr/>
          <a:lstStyle/>
          <a:p>
            <a:r>
              <a:rPr lang="en-US"/>
              <a:t>HTML(Hypertext Markup Language)</a:t>
            </a:r>
          </a:p>
          <a:p>
            <a:r>
              <a:rPr lang="en-US">
                <a:solidFill>
                  <a:srgbClr val="FF0000"/>
                </a:solidFill>
              </a:rPr>
              <a:t>CSS(Cascading Stylesheet)</a:t>
            </a:r>
          </a:p>
          <a:p>
            <a:r>
              <a:rPr lang="en-US"/>
              <a:t>JAVASCRIPT</a:t>
            </a:r>
          </a:p>
          <a:p>
            <a:r>
              <a:rPr lang="en-US">
                <a:solidFill>
                  <a:srgbClr val="FF0000"/>
                </a:solidFill>
              </a:rPr>
              <a:t>BOOTSTRAP(Framework of CSS and Javascript)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b="1"/>
              <a:t>BACKEND</a:t>
            </a:r>
          </a:p>
        </p:txBody>
      </p:sp>
      <p:sp>
        <p:nvSpPr>
          <p:cNvPr id="31747" name="Content Placeholder 2"/>
          <p:cNvSpPr>
            <a:spLocks noGrp="1"/>
          </p:cNvSpPr>
          <p:nvPr>
            <p:ph idx="1"/>
          </p:nvPr>
        </p:nvSpPr>
        <p:spPr>
          <a:xfrm>
            <a:off x="500063" y="2214563"/>
            <a:ext cx="8229600" cy="1636712"/>
          </a:xfrm>
        </p:spPr>
        <p:txBody>
          <a:bodyPr/>
          <a:lstStyle/>
          <a:p>
            <a:r>
              <a:rPr lang="en-US"/>
              <a:t>PYTHON DJANGO</a:t>
            </a:r>
          </a:p>
          <a:p>
            <a:r>
              <a:rPr lang="en-US"/>
              <a:t>SQLITE (</a:t>
            </a:r>
            <a:r>
              <a:rPr lang="en-US">
                <a:solidFill>
                  <a:srgbClr val="FF0000"/>
                </a:solidFill>
              </a:rPr>
              <a:t>DATABASE</a:t>
            </a:r>
            <a:r>
              <a:rPr lang="en-US"/>
              <a:t>)</a:t>
            </a:r>
          </a:p>
        </p:txBody>
      </p:sp>
      <p:pic>
        <p:nvPicPr>
          <p:cNvPr id="31748" name="Picture 4" descr="F:\xampp working\xampp\htdocs\deng\HospitalManagementPython\hospitalmanagementpython\SQLITE.jpg"/>
          <p:cNvPicPr>
            <a:picLocks noChangeAspect="1" noChangeArrowheads="1"/>
          </p:cNvPicPr>
          <p:nvPr/>
        </p:nvPicPr>
        <p:blipFill>
          <a:blip r:embed="rId2"/>
          <a:srcRect/>
          <a:stretch>
            <a:fillRect/>
          </a:stretch>
        </p:blipFill>
        <p:spPr bwMode="auto">
          <a:xfrm>
            <a:off x="428625" y="3643313"/>
            <a:ext cx="5429250" cy="27146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a:t>SOFTWARE USED</a:t>
            </a:r>
          </a:p>
        </p:txBody>
      </p:sp>
      <p:sp>
        <p:nvSpPr>
          <p:cNvPr id="32771" name="Content Placeholder 2"/>
          <p:cNvSpPr>
            <a:spLocks noGrp="1"/>
          </p:cNvSpPr>
          <p:nvPr>
            <p:ph idx="1"/>
          </p:nvPr>
        </p:nvSpPr>
        <p:spPr/>
        <p:txBody>
          <a:bodyPr/>
          <a:lstStyle/>
          <a:p>
            <a:endParaRPr lang="en-US"/>
          </a:p>
          <a:p>
            <a:r>
              <a:rPr lang="en-US"/>
              <a:t>PYTHON </a:t>
            </a:r>
            <a:r>
              <a:rPr lang="en-US">
                <a:solidFill>
                  <a:srgbClr val="002060"/>
                </a:solidFill>
              </a:rPr>
              <a:t>INTERPRETER</a:t>
            </a:r>
          </a:p>
          <a:p>
            <a:r>
              <a:rPr lang="en-US"/>
              <a:t>PYCHARM </a:t>
            </a:r>
            <a:r>
              <a:rPr lang="en-US">
                <a:solidFill>
                  <a:srgbClr val="002060"/>
                </a:solidFill>
              </a:rPr>
              <a:t>IDE</a:t>
            </a:r>
            <a:r>
              <a:rPr lang="en-US"/>
              <a:t> </a:t>
            </a:r>
            <a:r>
              <a:rPr lang="en-US" sz="1800">
                <a:solidFill>
                  <a:srgbClr val="FF0000"/>
                </a:solidFill>
              </a:rPr>
              <a:t>(INTEGRATED DEVELOPMENT ENVIRONMENT)</a:t>
            </a:r>
          </a:p>
          <a:p>
            <a:r>
              <a:rPr lang="en-US"/>
              <a:t>NOTEPAD++ OR ANY OTHER </a:t>
            </a:r>
            <a:r>
              <a:rPr lang="en-US">
                <a:solidFill>
                  <a:srgbClr val="002060"/>
                </a:solidFill>
              </a:rPr>
              <a:t>TEXT EDITOR</a:t>
            </a:r>
          </a:p>
          <a:p>
            <a:r>
              <a:rPr lang="en-US"/>
              <a:t>CHROME OR ANY OTHER </a:t>
            </a:r>
            <a:r>
              <a:rPr lang="en-US">
                <a:solidFill>
                  <a:srgbClr val="002060"/>
                </a:solidFill>
              </a:rPr>
              <a:t>BROWSER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u="sng" dirty="0"/>
              <a:t/>
            </a:r>
            <a:br>
              <a:rPr lang="en-US" b="1" u="sng" dirty="0"/>
            </a:br>
            <a:r>
              <a:rPr lang="en-US" b="1" u="sng" dirty="0"/>
              <a:t/>
            </a:r>
            <a:br>
              <a:rPr lang="en-US" b="1" u="sng" dirty="0"/>
            </a:br>
            <a:r>
              <a:rPr lang="en-US" b="1" u="sng" dirty="0"/>
              <a:t>SCREEN SHOTS</a:t>
            </a:r>
            <a:br>
              <a:rPr lang="en-US" b="1" u="sng" dirty="0"/>
            </a:br>
            <a:r>
              <a:rPr lang="en-US" b="1" dirty="0"/>
              <a:t>Home Page</a:t>
            </a:r>
            <a:r>
              <a:rPr lang="en-IN" dirty="0"/>
              <a:t/>
            </a:r>
            <a:br>
              <a:rPr lang="en-IN" dirty="0"/>
            </a:br>
            <a:endParaRPr lang="en-IN" dirty="0"/>
          </a:p>
        </p:txBody>
      </p:sp>
      <p:pic>
        <p:nvPicPr>
          <p:cNvPr id="33795" name="Picture 4"/>
          <p:cNvPicPr>
            <a:picLocks noChangeAspect="1" noChangeArrowheads="1"/>
          </p:cNvPicPr>
          <p:nvPr/>
        </p:nvPicPr>
        <p:blipFill>
          <a:blip r:embed="rId2"/>
          <a:srcRect/>
          <a:stretch>
            <a:fillRect/>
          </a:stretch>
        </p:blipFill>
        <p:spPr bwMode="auto">
          <a:xfrm>
            <a:off x="428625" y="1285875"/>
            <a:ext cx="8358188" cy="5286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1509713"/>
          </a:xfrm>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r>
              <a:rPr lang="en-IN" dirty="0"/>
              <a:t/>
            </a:r>
            <a:br>
              <a:rPr lang="en-IN" dirty="0"/>
            </a:br>
            <a:r>
              <a:rPr lang="en-US" b="1" dirty="0"/>
              <a:t>CUSTOMER REGISTRATION FORM</a:t>
            </a:r>
            <a:r>
              <a:rPr lang="en-IN" dirty="0"/>
              <a:t/>
            </a:r>
            <a:br>
              <a:rPr lang="en-IN" dirty="0"/>
            </a:br>
            <a:r>
              <a:rPr lang="en-IN" dirty="0"/>
              <a:t/>
            </a:r>
            <a:br>
              <a:rPr lang="en-IN" dirty="0"/>
            </a:br>
            <a:endParaRPr lang="en-IN" dirty="0"/>
          </a:p>
        </p:txBody>
      </p:sp>
      <p:pic>
        <p:nvPicPr>
          <p:cNvPr id="34819" name="Picture 4"/>
          <p:cNvPicPr>
            <a:picLocks noChangeAspect="1" noChangeArrowheads="1"/>
          </p:cNvPicPr>
          <p:nvPr/>
        </p:nvPicPr>
        <p:blipFill>
          <a:blip r:embed="rId2"/>
          <a:srcRect/>
          <a:stretch>
            <a:fillRect/>
          </a:stretch>
        </p:blipFill>
        <p:spPr bwMode="auto">
          <a:xfrm>
            <a:off x="357188" y="928688"/>
            <a:ext cx="8429625" cy="56435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ABSTRACT</a:t>
            </a:r>
            <a:r>
              <a:rPr lang="en-IN" dirty="0"/>
              <a:t/>
            </a:r>
            <a:br>
              <a:rPr lang="en-IN" dirty="0"/>
            </a:br>
            <a:endParaRPr lang="en-IN" dirty="0"/>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dirty="0"/>
              <a:t>This software helps customer to find different books according category , price , subcategory , author etc. It is designed such a way that one can view all the updates of the products from any place through online. The software will help in easy maintaining and updating products in the website for the administrator. Also quick and easy comparison of different products for the customers.</a:t>
            </a:r>
          </a:p>
          <a:p>
            <a:pPr marL="274320" indent="-274320" eaLnBrk="1" fontAlgn="auto" hangingPunct="1">
              <a:spcAft>
                <a:spcPts val="0"/>
              </a:spcAft>
              <a:buClr>
                <a:schemeClr val="accent3"/>
              </a:buClr>
              <a:buFont typeface="Wingdings 2"/>
              <a:buChar char=""/>
              <a:defRPr/>
            </a:pPr>
            <a:endParaRPr lang="en-US" dirty="0"/>
          </a:p>
          <a:p>
            <a:pPr marL="274320" indent="-274320" eaLnBrk="1" fontAlgn="auto" hangingPunct="1">
              <a:spcAft>
                <a:spcPts val="0"/>
              </a:spcAft>
              <a:buClr>
                <a:schemeClr val="accent3"/>
              </a:buClr>
              <a:buFont typeface="Wingdings 2"/>
              <a:buChar char=""/>
              <a:defRPr/>
            </a:pP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88"/>
            <a:ext cx="8229600" cy="1357312"/>
          </a:xfrm>
        </p:spPr>
        <p:txBody>
          <a:bodyPr>
            <a:normAutofit fontScale="90000"/>
          </a:bodyPr>
          <a:lstStyle/>
          <a:p>
            <a:pPr eaLnBrk="1" fontAlgn="auto" hangingPunct="1">
              <a:spcAft>
                <a:spcPts val="0"/>
              </a:spcAft>
              <a:defRPr/>
            </a:pPr>
            <a:r>
              <a:rPr lang="en-US" b="1" dirty="0"/>
              <a:t>USER LOGIN FORM</a:t>
            </a:r>
            <a:r>
              <a:rPr lang="en-IN" dirty="0"/>
              <a:t/>
            </a:r>
            <a:br>
              <a:rPr lang="en-IN" dirty="0"/>
            </a:br>
            <a:endParaRPr lang="en-IN" dirty="0"/>
          </a:p>
        </p:txBody>
      </p:sp>
      <p:pic>
        <p:nvPicPr>
          <p:cNvPr id="35843" name="Picture 4"/>
          <p:cNvPicPr>
            <a:picLocks noChangeAspect="1" noChangeArrowheads="1"/>
          </p:cNvPicPr>
          <p:nvPr/>
        </p:nvPicPr>
        <p:blipFill>
          <a:blip r:embed="rId2"/>
          <a:srcRect/>
          <a:stretch>
            <a:fillRect/>
          </a:stretch>
        </p:blipFill>
        <p:spPr bwMode="auto">
          <a:xfrm>
            <a:off x="500063" y="1143000"/>
            <a:ext cx="8286750" cy="54641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866775"/>
          </a:xfrm>
        </p:spPr>
        <p:txBody>
          <a:bodyPr>
            <a:normAutofit fontScale="90000"/>
          </a:bodyPr>
          <a:lstStyle/>
          <a:p>
            <a:pPr eaLnBrk="1" fontAlgn="auto" hangingPunct="1">
              <a:spcAft>
                <a:spcPts val="0"/>
              </a:spcAft>
              <a:defRPr/>
            </a:pPr>
            <a:r>
              <a:rPr lang="en-US" b="1" dirty="0"/>
              <a:t>USER PROFILE PAGE</a:t>
            </a:r>
            <a:r>
              <a:rPr lang="en-IN" dirty="0"/>
              <a:t/>
            </a:r>
            <a:br>
              <a:rPr lang="en-IN" dirty="0"/>
            </a:br>
            <a:endParaRPr lang="en-IN" dirty="0"/>
          </a:p>
        </p:txBody>
      </p:sp>
      <p:pic>
        <p:nvPicPr>
          <p:cNvPr id="36867" name="Picture 4"/>
          <p:cNvPicPr>
            <a:picLocks noChangeAspect="1" noChangeArrowheads="1"/>
          </p:cNvPicPr>
          <p:nvPr/>
        </p:nvPicPr>
        <p:blipFill>
          <a:blip r:embed="rId2"/>
          <a:srcRect/>
          <a:stretch>
            <a:fillRect/>
          </a:stretch>
        </p:blipFill>
        <p:spPr bwMode="auto">
          <a:xfrm>
            <a:off x="285750" y="1071563"/>
            <a:ext cx="8572500" cy="55419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14313"/>
            <a:ext cx="8401050" cy="1285875"/>
          </a:xfrm>
        </p:spPr>
        <p:txBody>
          <a:bodyPr>
            <a:normAutofit fontScale="90000"/>
          </a:bodyPr>
          <a:lstStyle/>
          <a:p>
            <a:pPr eaLnBrk="1" fontAlgn="auto" hangingPunct="1">
              <a:spcAft>
                <a:spcPts val="0"/>
              </a:spcAft>
              <a:defRPr/>
            </a:pPr>
            <a:r>
              <a:rPr lang="en-US" b="1" dirty="0"/>
              <a:t>VIEW PRODUCT PAGE</a:t>
            </a:r>
            <a:r>
              <a:rPr lang="en-IN" dirty="0"/>
              <a:t/>
            </a:r>
            <a:br>
              <a:rPr lang="en-IN" dirty="0"/>
            </a:br>
            <a:endParaRPr lang="en-IN" dirty="0"/>
          </a:p>
        </p:txBody>
      </p:sp>
      <p:pic>
        <p:nvPicPr>
          <p:cNvPr id="37891" name="Picture 4"/>
          <p:cNvPicPr>
            <a:picLocks noChangeAspect="1" noChangeArrowheads="1"/>
          </p:cNvPicPr>
          <p:nvPr/>
        </p:nvPicPr>
        <p:blipFill>
          <a:blip r:embed="rId2"/>
          <a:srcRect/>
          <a:stretch>
            <a:fillRect/>
          </a:stretch>
        </p:blipFill>
        <p:spPr bwMode="auto">
          <a:xfrm>
            <a:off x="285750" y="1000125"/>
            <a:ext cx="8572500" cy="55419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313" y="704850"/>
            <a:ext cx="8472487" cy="866775"/>
          </a:xfrm>
        </p:spPr>
        <p:txBody>
          <a:bodyPr>
            <a:normAutofit fontScale="90000"/>
          </a:bodyPr>
          <a:lstStyle/>
          <a:p>
            <a:pPr eaLnBrk="1" fontAlgn="auto" hangingPunct="1">
              <a:spcAft>
                <a:spcPts val="0"/>
              </a:spcAft>
              <a:defRPr/>
            </a:pPr>
            <a:r>
              <a:rPr lang="en-US" dirty="0"/>
              <a:t> </a:t>
            </a:r>
            <a:r>
              <a:rPr lang="en-IN" dirty="0"/>
              <a:t/>
            </a:r>
            <a:br>
              <a:rPr lang="en-IN" dirty="0"/>
            </a:br>
            <a:r>
              <a:rPr lang="en-US" b="1" dirty="0"/>
              <a:t>VIEW CART PAGE</a:t>
            </a:r>
            <a:r>
              <a:rPr lang="en-IN" dirty="0"/>
              <a:t/>
            </a:r>
            <a:br>
              <a:rPr lang="en-IN" dirty="0"/>
            </a:br>
            <a:endParaRPr lang="en-IN" dirty="0"/>
          </a:p>
        </p:txBody>
      </p:sp>
      <p:pic>
        <p:nvPicPr>
          <p:cNvPr id="38915" name="Picture 4"/>
          <p:cNvPicPr>
            <a:picLocks noChangeAspect="1" noChangeArrowheads="1"/>
          </p:cNvPicPr>
          <p:nvPr/>
        </p:nvPicPr>
        <p:blipFill>
          <a:blip r:embed="rId2"/>
          <a:srcRect/>
          <a:stretch>
            <a:fillRect/>
          </a:stretch>
        </p:blipFill>
        <p:spPr bwMode="auto">
          <a:xfrm>
            <a:off x="214313" y="1000125"/>
            <a:ext cx="8643937" cy="56229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866775"/>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CONFIRM BOOKING PAGE</a:t>
            </a:r>
            <a:r>
              <a:rPr lang="en-IN" dirty="0"/>
              <a:t/>
            </a:r>
            <a:br>
              <a:rPr lang="en-IN" dirty="0"/>
            </a:br>
            <a:endParaRPr lang="en-IN" dirty="0"/>
          </a:p>
        </p:txBody>
      </p:sp>
      <p:pic>
        <p:nvPicPr>
          <p:cNvPr id="39939" name="Picture 4"/>
          <p:cNvPicPr>
            <a:picLocks noChangeAspect="1" noChangeArrowheads="1"/>
          </p:cNvPicPr>
          <p:nvPr/>
        </p:nvPicPr>
        <p:blipFill>
          <a:blip r:embed="rId2"/>
          <a:srcRect/>
          <a:stretch>
            <a:fillRect/>
          </a:stretch>
        </p:blipFill>
        <p:spPr bwMode="auto">
          <a:xfrm>
            <a:off x="285750" y="1000125"/>
            <a:ext cx="8572500" cy="5573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PAYMENT PAGE</a:t>
            </a:r>
            <a:r>
              <a:rPr lang="en-IN" dirty="0"/>
              <a:t/>
            </a:r>
            <a:br>
              <a:rPr lang="en-IN" dirty="0"/>
            </a:br>
            <a:endParaRPr lang="en-IN" dirty="0"/>
          </a:p>
        </p:txBody>
      </p:sp>
      <p:pic>
        <p:nvPicPr>
          <p:cNvPr id="40963" name="Picture 4"/>
          <p:cNvPicPr>
            <a:picLocks noChangeAspect="1" noChangeArrowheads="1"/>
          </p:cNvPicPr>
          <p:nvPr/>
        </p:nvPicPr>
        <p:blipFill>
          <a:blip r:embed="rId2"/>
          <a:srcRect/>
          <a:stretch>
            <a:fillRect/>
          </a:stretch>
        </p:blipFill>
        <p:spPr bwMode="auto">
          <a:xfrm>
            <a:off x="285750" y="857250"/>
            <a:ext cx="8643938" cy="5772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ADMIN LOGIN PAGE</a:t>
            </a:r>
            <a:r>
              <a:rPr lang="en-IN" dirty="0"/>
              <a:t/>
            </a:r>
            <a:br>
              <a:rPr lang="en-IN" dirty="0"/>
            </a:br>
            <a:endParaRPr lang="en-IN" dirty="0"/>
          </a:p>
        </p:txBody>
      </p:sp>
      <p:pic>
        <p:nvPicPr>
          <p:cNvPr id="41987" name="Picture 4"/>
          <p:cNvPicPr>
            <a:picLocks noChangeAspect="1" noChangeArrowheads="1"/>
          </p:cNvPicPr>
          <p:nvPr/>
        </p:nvPicPr>
        <p:blipFill>
          <a:blip r:embed="rId2"/>
          <a:srcRect/>
          <a:stretch>
            <a:fillRect/>
          </a:stretch>
        </p:blipFill>
        <p:spPr bwMode="auto">
          <a:xfrm>
            <a:off x="428625" y="857250"/>
            <a:ext cx="8358188" cy="57737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ADMIN HOME PAGE</a:t>
            </a:r>
            <a:r>
              <a:rPr lang="en-IN" dirty="0"/>
              <a:t/>
            </a:r>
            <a:br>
              <a:rPr lang="en-IN" dirty="0"/>
            </a:br>
            <a:endParaRPr lang="en-IN" dirty="0"/>
          </a:p>
        </p:txBody>
      </p:sp>
      <p:pic>
        <p:nvPicPr>
          <p:cNvPr id="43011" name="Picture 4"/>
          <p:cNvPicPr>
            <a:picLocks noChangeAspect="1" noChangeArrowheads="1"/>
          </p:cNvPicPr>
          <p:nvPr/>
        </p:nvPicPr>
        <p:blipFill>
          <a:blip r:embed="rId2"/>
          <a:srcRect/>
          <a:stretch>
            <a:fillRect/>
          </a:stretch>
        </p:blipFill>
        <p:spPr bwMode="auto">
          <a:xfrm>
            <a:off x="285750" y="857250"/>
            <a:ext cx="8572500" cy="56626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ADD PRODUCT PAGE</a:t>
            </a:r>
            <a:r>
              <a:rPr lang="en-IN" dirty="0"/>
              <a:t/>
            </a:r>
            <a:br>
              <a:rPr lang="en-IN" dirty="0"/>
            </a:br>
            <a:endParaRPr lang="en-IN" dirty="0"/>
          </a:p>
        </p:txBody>
      </p:sp>
      <p:pic>
        <p:nvPicPr>
          <p:cNvPr id="44035" name="Picture 4"/>
          <p:cNvPicPr>
            <a:picLocks noChangeAspect="1" noChangeArrowheads="1"/>
          </p:cNvPicPr>
          <p:nvPr/>
        </p:nvPicPr>
        <p:blipFill>
          <a:blip r:embed="rId2"/>
          <a:srcRect/>
          <a:stretch>
            <a:fillRect/>
          </a:stretch>
        </p:blipFill>
        <p:spPr bwMode="auto">
          <a:xfrm>
            <a:off x="285750" y="928688"/>
            <a:ext cx="8572500" cy="55737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ADD PRODUCT CATEGORY PAGE</a:t>
            </a:r>
            <a:r>
              <a:rPr lang="en-IN" dirty="0"/>
              <a:t/>
            </a:r>
            <a:br>
              <a:rPr lang="en-IN" dirty="0"/>
            </a:br>
            <a:endParaRPr lang="en-IN" dirty="0"/>
          </a:p>
        </p:txBody>
      </p:sp>
      <p:pic>
        <p:nvPicPr>
          <p:cNvPr id="45059" name="Picture 5"/>
          <p:cNvPicPr>
            <a:picLocks noChangeAspect="1" noChangeArrowheads="1"/>
          </p:cNvPicPr>
          <p:nvPr/>
        </p:nvPicPr>
        <p:blipFill>
          <a:blip r:embed="rId2"/>
          <a:srcRect/>
          <a:stretch>
            <a:fillRect/>
          </a:stretch>
        </p:blipFill>
        <p:spPr bwMode="auto">
          <a:xfrm>
            <a:off x="357188" y="857250"/>
            <a:ext cx="8358187" cy="571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b="1"/>
              <a:t>MODULES</a:t>
            </a:r>
            <a:endParaRPr lang="en-IN"/>
          </a:p>
        </p:txBody>
      </p:sp>
      <p:sp>
        <p:nvSpPr>
          <p:cNvPr id="7171" name="Content Placeholder 2"/>
          <p:cNvSpPr>
            <a:spLocks noGrp="1"/>
          </p:cNvSpPr>
          <p:nvPr>
            <p:ph idx="1"/>
          </p:nvPr>
        </p:nvSpPr>
        <p:spPr/>
        <p:txBody>
          <a:bodyPr/>
          <a:lstStyle/>
          <a:p>
            <a:pPr eaLnBrk="1" hangingPunct="1"/>
            <a:endParaRPr lang="en-US" b="1"/>
          </a:p>
          <a:p>
            <a:pPr eaLnBrk="1" hangingPunct="1"/>
            <a:r>
              <a:rPr lang="en-US"/>
              <a:t>Registration module</a:t>
            </a:r>
            <a:endParaRPr lang="en-IN"/>
          </a:p>
          <a:p>
            <a:pPr eaLnBrk="1" hangingPunct="1"/>
            <a:r>
              <a:rPr lang="en-US"/>
              <a:t>Administrative module </a:t>
            </a:r>
            <a:endParaRPr lang="en-IN"/>
          </a:p>
          <a:p>
            <a:pPr eaLnBrk="1" hangingPunct="1"/>
            <a:r>
              <a:rPr lang="en-US"/>
              <a:t>Customer module</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linds(horizontal)">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blinds(horizontal)">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VIEW CATEGORY PAGE</a:t>
            </a:r>
            <a:r>
              <a:rPr lang="en-IN" dirty="0"/>
              <a:t/>
            </a:r>
            <a:br>
              <a:rPr lang="en-IN" dirty="0"/>
            </a:br>
            <a:endParaRPr lang="en-IN" dirty="0"/>
          </a:p>
        </p:txBody>
      </p:sp>
      <p:pic>
        <p:nvPicPr>
          <p:cNvPr id="46083" name="Picture 2"/>
          <p:cNvPicPr>
            <a:picLocks noChangeAspect="1" noChangeArrowheads="1"/>
          </p:cNvPicPr>
          <p:nvPr/>
        </p:nvPicPr>
        <p:blipFill>
          <a:blip r:embed="rId2"/>
          <a:srcRect/>
          <a:stretch>
            <a:fillRect/>
          </a:stretch>
        </p:blipFill>
        <p:spPr bwMode="auto">
          <a:xfrm>
            <a:off x="285750" y="785813"/>
            <a:ext cx="8572500" cy="59245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04850"/>
            <a:ext cx="8401050" cy="723900"/>
          </a:xfrm>
        </p:spPr>
        <p:txBody>
          <a:bodyPr>
            <a:normAutofit fontScale="90000"/>
          </a:bodyPr>
          <a:lstStyle/>
          <a:p>
            <a:pPr eaLnBrk="1" fontAlgn="auto" hangingPunct="1">
              <a:spcAft>
                <a:spcPts val="0"/>
              </a:spcAft>
              <a:defRPr/>
            </a:pPr>
            <a:r>
              <a:rPr lang="en-US" b="1" dirty="0"/>
              <a:t> </a:t>
            </a:r>
            <a:r>
              <a:rPr lang="en-IN" dirty="0"/>
              <a:t/>
            </a:r>
            <a:br>
              <a:rPr lang="en-IN" dirty="0"/>
            </a:br>
            <a:r>
              <a:rPr lang="en-US" b="1" dirty="0"/>
              <a:t>VIEW ALL REG. USERS PAGE</a:t>
            </a:r>
            <a:r>
              <a:rPr lang="en-IN" dirty="0"/>
              <a:t/>
            </a:r>
            <a:br>
              <a:rPr lang="en-IN" dirty="0"/>
            </a:br>
            <a:endParaRPr lang="en-IN" dirty="0"/>
          </a:p>
        </p:txBody>
      </p:sp>
      <p:pic>
        <p:nvPicPr>
          <p:cNvPr id="47107" name="Picture 2"/>
          <p:cNvPicPr>
            <a:picLocks noChangeAspect="1" noChangeArrowheads="1"/>
          </p:cNvPicPr>
          <p:nvPr/>
        </p:nvPicPr>
        <p:blipFill>
          <a:blip r:embed="rId2"/>
          <a:srcRect/>
          <a:stretch>
            <a:fillRect/>
          </a:stretch>
        </p:blipFill>
        <p:spPr bwMode="auto">
          <a:xfrm>
            <a:off x="357188" y="857250"/>
            <a:ext cx="8429625" cy="5757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b="1" dirty="0"/>
              <a:t>CONCLUSION &amp; FUTURE SCOPE</a:t>
            </a:r>
            <a:r>
              <a:rPr lang="en-IN" dirty="0"/>
              <a:t/>
            </a:r>
            <a:br>
              <a:rPr lang="en-IN" dirty="0"/>
            </a:br>
            <a:endParaRPr lang="en-IN" dirty="0"/>
          </a:p>
        </p:txBody>
      </p:sp>
      <p:sp>
        <p:nvSpPr>
          <p:cNvPr id="3" name="Content Placeholder 2"/>
          <p:cNvSpPr>
            <a:spLocks noGrp="1"/>
          </p:cNvSpPr>
          <p:nvPr>
            <p:ph idx="1"/>
          </p:nvPr>
        </p:nvSpPr>
        <p:spPr>
          <a:xfrm>
            <a:off x="457200" y="1357313"/>
            <a:ext cx="8229600" cy="4967287"/>
          </a:xfrm>
        </p:spPr>
        <p:txBody>
          <a:bodyPr>
            <a:normAutofit fontScale="92500" lnSpcReduction="10000"/>
          </a:bodyPr>
          <a:lstStyle/>
          <a:p>
            <a:pPr marL="274320" indent="-274320" eaLnBrk="1" fontAlgn="auto" hangingPunct="1">
              <a:spcAft>
                <a:spcPts val="0"/>
              </a:spcAft>
              <a:buClr>
                <a:schemeClr val="accent3"/>
              </a:buClr>
              <a:buFont typeface="Wingdings 2"/>
              <a:buNone/>
              <a:defRPr/>
            </a:pPr>
            <a:r>
              <a:rPr lang="en-US" b="1" dirty="0"/>
              <a:t> </a:t>
            </a:r>
            <a:endParaRPr lang="en-IN" dirty="0"/>
          </a:p>
          <a:p>
            <a:pPr>
              <a:buFont typeface="Wingdings 2" pitchFamily="18" charset="2"/>
              <a:buNone/>
              <a:defRPr/>
            </a:pPr>
            <a:r>
              <a:rPr lang="en-US" b="1" u="sng" dirty="0"/>
              <a:t>FUTURE SCOPE</a:t>
            </a:r>
            <a:endParaRPr lang="en-US" dirty="0"/>
          </a:p>
          <a:p>
            <a:pPr>
              <a:defRPr/>
            </a:pPr>
            <a:r>
              <a:rPr lang="en-US" dirty="0"/>
              <a:t>This</a:t>
            </a:r>
            <a:r>
              <a:rPr lang="en-US" b="1" dirty="0"/>
              <a:t> </a:t>
            </a:r>
            <a:r>
              <a:rPr lang="en-US" dirty="0"/>
              <a:t>web application involves almost all the features of the online shopping. The future implementation will be online help for the customers and chatting with website administrator.</a:t>
            </a:r>
          </a:p>
          <a:p>
            <a:pPr>
              <a:buFont typeface="Wingdings 2" pitchFamily="18" charset="2"/>
              <a:buNone/>
              <a:defRPr/>
            </a:pPr>
            <a:endParaRPr lang="en-US" dirty="0"/>
          </a:p>
          <a:p>
            <a:pPr>
              <a:buFont typeface="Wingdings 2" pitchFamily="18" charset="2"/>
              <a:buNone/>
              <a:defRPr/>
            </a:pPr>
            <a:r>
              <a:rPr lang="en-US" b="1" u="sng" dirty="0"/>
              <a:t>CONCLUSION</a:t>
            </a:r>
            <a:endParaRPr lang="en-US" dirty="0"/>
          </a:p>
          <a:p>
            <a:pPr>
              <a:defRPr/>
            </a:pPr>
            <a:r>
              <a:rPr lang="en-US" dirty="0"/>
              <a:t>The project entitled “Online Book Shop” is developed using HTML , CSS and JS as front end and Python language and sqlite database in back end to computerize the process of online shopping of books. This project covers only the basic features required.</a:t>
            </a: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428625"/>
            <a:ext cx="8229600" cy="571500"/>
          </a:xfrm>
        </p:spPr>
        <p:txBody>
          <a:bodyPr/>
          <a:lstStyle/>
          <a:p>
            <a:pPr eaLnBrk="1" hangingPunct="1"/>
            <a:r>
              <a:rPr lang="en-US" b="1"/>
              <a:t>BIBLIOGRAPHY</a:t>
            </a:r>
            <a:endParaRPr lang="en-IN"/>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b="1" dirty="0"/>
              <a:t>FOR PYTHON INSTALLATION </a:t>
            </a:r>
            <a:endParaRPr lang="en-IN" dirty="0"/>
          </a:p>
          <a:p>
            <a:pPr marL="274320" indent="-274320" eaLnBrk="1" fontAlgn="auto" hangingPunct="1">
              <a:spcAft>
                <a:spcPts val="0"/>
              </a:spcAft>
              <a:buClr>
                <a:schemeClr val="accent3"/>
              </a:buClr>
              <a:buFont typeface="Wingdings 2"/>
              <a:buChar char=""/>
              <a:defRPr/>
            </a:pPr>
            <a:r>
              <a:rPr lang="en-US" dirty="0">
                <a:hlinkClick r:id="rId2"/>
              </a:rPr>
              <a:t>https://www.python.org</a:t>
            </a:r>
            <a:endParaRPr lang="en-US" dirty="0"/>
          </a:p>
          <a:p>
            <a:pPr marL="274320" indent="-274320" eaLnBrk="1" fontAlgn="auto" hangingPunct="1">
              <a:spcAft>
                <a:spcPts val="0"/>
              </a:spcAft>
              <a:buClr>
                <a:schemeClr val="accent3"/>
              </a:buClr>
              <a:buFont typeface="Wingdings 2"/>
              <a:buChar char=""/>
              <a:defRPr/>
            </a:pPr>
            <a:r>
              <a:rPr lang="en-US" dirty="0"/>
              <a:t> </a:t>
            </a:r>
            <a:endParaRPr lang="en-IN" dirty="0"/>
          </a:p>
          <a:p>
            <a:pPr marL="274320" indent="-274320" eaLnBrk="1" fontAlgn="auto" hangingPunct="1">
              <a:spcAft>
                <a:spcPts val="0"/>
              </a:spcAft>
              <a:buClr>
                <a:schemeClr val="accent3"/>
              </a:buClr>
              <a:buFont typeface="Wingdings 2"/>
              <a:buChar char=""/>
              <a:defRPr/>
            </a:pPr>
            <a:r>
              <a:rPr lang="en-US" b="1" dirty="0"/>
              <a:t>FOR HTML , CSS ANF PYTHON BASICS </a:t>
            </a:r>
            <a:endParaRPr lang="en-IN" dirty="0"/>
          </a:p>
          <a:p>
            <a:pPr marL="274320" indent="-274320" eaLnBrk="1" fontAlgn="auto" hangingPunct="1">
              <a:spcAft>
                <a:spcPts val="0"/>
              </a:spcAft>
              <a:buClr>
                <a:schemeClr val="accent3"/>
              </a:buClr>
              <a:buFont typeface="Wingdings 2"/>
              <a:buChar char=""/>
              <a:defRPr/>
            </a:pPr>
            <a:r>
              <a:rPr lang="en-US" u="sng" dirty="0">
                <a:solidFill>
                  <a:srgbClr val="C00000"/>
                </a:solidFill>
                <a:hlinkClick r:id="rId3"/>
              </a:rPr>
              <a:t>www.w3schools.com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solidFill>
                  <a:srgbClr val="C00000"/>
                </a:solidFill>
                <a:hlinkClick r:id="rId4"/>
              </a:rPr>
              <a:t>www.javatpoint.com</a:t>
            </a:r>
            <a:endParaRPr lang="en-US" u="sng" dirty="0">
              <a:solidFill>
                <a:srgbClr val="C00000"/>
              </a:solidFill>
            </a:endParaRPr>
          </a:p>
          <a:p>
            <a:pPr marL="274320" indent="-274320" eaLnBrk="1" fontAlgn="auto" hangingPunct="1">
              <a:spcAft>
                <a:spcPts val="0"/>
              </a:spcAft>
              <a:buClr>
                <a:schemeClr val="accent3"/>
              </a:buClr>
              <a:buFont typeface="Wingdings 2"/>
              <a:buChar char=""/>
              <a:defRPr/>
            </a:pPr>
            <a:r>
              <a:rPr lang="en-US" u="sng" dirty="0">
                <a:hlinkClick r:id="rId5"/>
              </a:rPr>
              <a:t>https://www.geeksforgeeks.org/python-django/</a:t>
            </a:r>
            <a:endParaRPr lang="en-US" dirty="0"/>
          </a:p>
          <a:p>
            <a:pPr marL="274320" indent="-274320" eaLnBrk="1" fontAlgn="auto" hangingPunct="1">
              <a:spcAft>
                <a:spcPts val="0"/>
              </a:spcAft>
              <a:buClr>
                <a:schemeClr val="accent3"/>
              </a:buClr>
              <a:buFont typeface="Wingdings 2"/>
              <a:buChar char=""/>
              <a:defRPr/>
            </a:pPr>
            <a:endParaRPr lang="en-US" u="sng" dirty="0">
              <a:solidFill>
                <a:srgbClr val="C00000"/>
              </a:solidFill>
            </a:endParaRPr>
          </a:p>
          <a:p>
            <a:pPr>
              <a:defRPr/>
            </a:pPr>
            <a:r>
              <a:rPr lang="en-US" b="1" dirty="0"/>
              <a:t>REFERENCE BOOKS</a:t>
            </a:r>
            <a:endParaRPr lang="en-US" dirty="0"/>
          </a:p>
          <a:p>
            <a:pPr>
              <a:buFont typeface="Wingdings 2" pitchFamily="18" charset="2"/>
              <a:buNone/>
              <a:defRPr/>
            </a:pPr>
            <a:r>
              <a:rPr lang="en-US" b="1" dirty="0"/>
              <a:t> </a:t>
            </a:r>
            <a:endParaRPr lang="en-US" dirty="0"/>
          </a:p>
          <a:p>
            <a:pPr>
              <a:defRPr/>
            </a:pPr>
            <a:r>
              <a:rPr lang="en-US" dirty="0"/>
              <a:t>Two scoops of Django for 1.11 by </a:t>
            </a:r>
            <a:r>
              <a:rPr lang="en-US" b="1" i="1" dirty="0"/>
              <a:t>Daniel </a:t>
            </a:r>
            <a:r>
              <a:rPr lang="en-US" b="1" i="1" dirty="0" err="1"/>
              <a:t>Greenfeld’s</a:t>
            </a:r>
            <a:r>
              <a:rPr lang="en-US" b="1" i="1" dirty="0"/>
              <a:t> and Audrey Greenfield</a:t>
            </a:r>
            <a:endParaRPr lang="en-US" b="1" dirty="0"/>
          </a:p>
          <a:p>
            <a:pPr>
              <a:defRPr/>
            </a:pPr>
            <a:r>
              <a:rPr lang="en-US" dirty="0"/>
              <a:t>Lightweight Django </a:t>
            </a:r>
            <a:r>
              <a:rPr lang="en-US" i="1" dirty="0"/>
              <a:t>by </a:t>
            </a:r>
            <a:r>
              <a:rPr lang="en-US" b="1" i="1" dirty="0"/>
              <a:t>Elman and Mark Lavin</a:t>
            </a:r>
            <a:endParaRPr lang="en-US" b="1" dirty="0"/>
          </a:p>
          <a:p>
            <a:pPr marL="274320" indent="-274320" eaLnBrk="1" fontAlgn="auto" hangingPunct="1">
              <a:spcAft>
                <a:spcPts val="0"/>
              </a:spcAft>
              <a:buClr>
                <a:schemeClr val="accent3"/>
              </a:buClr>
              <a:buFont typeface="Wingdings 2"/>
              <a:buChar char=""/>
              <a:defRPr/>
            </a:pPr>
            <a:endParaRPr lang="en-IN" dirty="0">
              <a:solidFill>
                <a:srgbClr val="C00000"/>
              </a:solidFill>
            </a:endParaRPr>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linds(horizontal)">
                                      <p:cBhvr>
                                        <p:cTn id="7" dur="500"/>
                                        <p:tgtEl>
                                          <p:spTgt spid="4096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xit" presetSubtype="16" fill="hold" grpId="0" nodeType="clickEffect">
                                  <p:stCondLst>
                                    <p:cond delay="0"/>
                                  </p:stCondLst>
                                  <p:childTnLst>
                                    <p:animEffect transition="out" filter="diamond(in)">
                                      <p:cBhvr>
                                        <p:cTn id="11" dur="2000"/>
                                        <p:tgtEl>
                                          <p:spTgt spid="3">
                                            <p:txEl>
                                              <p:pRg st="0" end="0"/>
                                            </p:txEl>
                                          </p:spTgt>
                                        </p:tgtEl>
                                      </p:cBhvr>
                                    </p:animEffect>
                                    <p:set>
                                      <p:cBhvr>
                                        <p:cTn id="12"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grpId="0" nodeType="clickEffect">
                                  <p:stCondLst>
                                    <p:cond delay="0"/>
                                  </p:stCondLst>
                                  <p:childTnLst>
                                    <p:animEffect transition="out" filter="diamond(in)">
                                      <p:cBhvr>
                                        <p:cTn id="16" dur="2000"/>
                                        <p:tgtEl>
                                          <p:spTgt spid="3">
                                            <p:txEl>
                                              <p:pRg st="1" end="1"/>
                                            </p:txEl>
                                          </p:spTgt>
                                        </p:tgtEl>
                                      </p:cBhvr>
                                    </p:animEffect>
                                    <p:set>
                                      <p:cBhvr>
                                        <p:cTn id="17"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xit" presetSubtype="16" fill="hold" grpId="0" nodeType="clickEffect">
                                  <p:stCondLst>
                                    <p:cond delay="0"/>
                                  </p:stCondLst>
                                  <p:childTnLst>
                                    <p:animEffect transition="out" filter="diamond(in)">
                                      <p:cBhvr>
                                        <p:cTn id="21" dur="2000"/>
                                        <p:tgtEl>
                                          <p:spTgt spid="3">
                                            <p:txEl>
                                              <p:pRg st="2" end="2"/>
                                            </p:txEl>
                                          </p:spTgt>
                                        </p:tgtEl>
                                      </p:cBhvr>
                                    </p:animEffect>
                                    <p:set>
                                      <p:cBhvr>
                                        <p:cTn id="22" dur="1" fill="hold">
                                          <p:stCondLst>
                                            <p:cond delay="1999"/>
                                          </p:stCondLst>
                                        </p:cTn>
                                        <p:tgtEl>
                                          <p:spTgt spid="3">
                                            <p:txEl>
                                              <p:pRg st="2" end="2"/>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grpId="0" nodeType="clickEffect">
                                  <p:stCondLst>
                                    <p:cond delay="0"/>
                                  </p:stCondLst>
                                  <p:childTnLst>
                                    <p:animEffect transition="out" filter="diamond(in)">
                                      <p:cBhvr>
                                        <p:cTn id="26" dur="2000"/>
                                        <p:tgtEl>
                                          <p:spTgt spid="3">
                                            <p:txEl>
                                              <p:pRg st="3" end="3"/>
                                            </p:txEl>
                                          </p:spTgt>
                                        </p:tgtEl>
                                      </p:cBhvr>
                                    </p:animEffect>
                                    <p:set>
                                      <p:cBhvr>
                                        <p:cTn id="27" dur="1" fill="hold">
                                          <p:stCondLst>
                                            <p:cond delay="1999"/>
                                          </p:stCondLst>
                                        </p:cTn>
                                        <p:tgtEl>
                                          <p:spTgt spid="3">
                                            <p:txEl>
                                              <p:pRg st="3" end="3"/>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xit" presetSubtype="16" fill="hold" grpId="0" nodeType="clickEffect">
                                  <p:stCondLst>
                                    <p:cond delay="0"/>
                                  </p:stCondLst>
                                  <p:childTnLst>
                                    <p:animEffect transition="out" filter="diamond(in)">
                                      <p:cBhvr>
                                        <p:cTn id="31" dur="2000"/>
                                        <p:tgtEl>
                                          <p:spTgt spid="3">
                                            <p:txEl>
                                              <p:pRg st="4" end="4"/>
                                            </p:txEl>
                                          </p:spTgt>
                                        </p:tgtEl>
                                      </p:cBhvr>
                                    </p:animEffect>
                                    <p:set>
                                      <p:cBhvr>
                                        <p:cTn id="32" dur="1" fill="hold">
                                          <p:stCondLst>
                                            <p:cond delay="1999"/>
                                          </p:stCondLst>
                                        </p:cTn>
                                        <p:tgtEl>
                                          <p:spTgt spid="3">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8" presetClass="exit" presetSubtype="16" fill="hold" grpId="0" nodeType="clickEffect">
                                  <p:stCondLst>
                                    <p:cond delay="0"/>
                                  </p:stCondLst>
                                  <p:childTnLst>
                                    <p:animEffect transition="out" filter="diamond(in)">
                                      <p:cBhvr>
                                        <p:cTn id="36" dur="2000"/>
                                        <p:tgtEl>
                                          <p:spTgt spid="3">
                                            <p:txEl>
                                              <p:pRg st="5" end="5"/>
                                            </p:txEl>
                                          </p:spTgt>
                                        </p:tgtEl>
                                      </p:cBhvr>
                                    </p:animEffect>
                                    <p:set>
                                      <p:cBhvr>
                                        <p:cTn id="37" dur="1" fill="hold">
                                          <p:stCondLst>
                                            <p:cond delay="1999"/>
                                          </p:stCondLst>
                                        </p:cTn>
                                        <p:tgtEl>
                                          <p:spTgt spid="3">
                                            <p:txEl>
                                              <p:pRg st="5" end="5"/>
                                            </p:txEl>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8" presetClass="exit" presetSubtype="16" fill="hold" grpId="0" nodeType="clickEffect">
                                  <p:stCondLst>
                                    <p:cond delay="0"/>
                                  </p:stCondLst>
                                  <p:childTnLst>
                                    <p:animEffect transition="out" filter="diamond(in)">
                                      <p:cBhvr>
                                        <p:cTn id="41" dur="2000"/>
                                        <p:tgtEl>
                                          <p:spTgt spid="3">
                                            <p:txEl>
                                              <p:pRg st="6" end="6"/>
                                            </p:txEl>
                                          </p:spTgt>
                                        </p:tgtEl>
                                      </p:cBhvr>
                                    </p:animEffect>
                                    <p:set>
                                      <p:cBhvr>
                                        <p:cTn id="42" dur="1" fill="hold">
                                          <p:stCondLst>
                                            <p:cond delay="1999"/>
                                          </p:stCondLst>
                                        </p:cTn>
                                        <p:tgtEl>
                                          <p:spTgt spid="3">
                                            <p:txEl>
                                              <p:pRg st="6" end="6"/>
                                            </p:txEl>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8" presetClass="exit" presetSubtype="16" fill="hold" grpId="0" nodeType="clickEffect">
                                  <p:stCondLst>
                                    <p:cond delay="0"/>
                                  </p:stCondLst>
                                  <p:childTnLst>
                                    <p:animEffect transition="out" filter="diamond(in)">
                                      <p:cBhvr>
                                        <p:cTn id="46" dur="2000"/>
                                        <p:tgtEl>
                                          <p:spTgt spid="3">
                                            <p:txEl>
                                              <p:pRg st="8" end="8"/>
                                            </p:txEl>
                                          </p:spTgt>
                                        </p:tgtEl>
                                      </p:cBhvr>
                                    </p:animEffect>
                                    <p:set>
                                      <p:cBhvr>
                                        <p:cTn id="47" dur="1" fill="hold">
                                          <p:stCondLst>
                                            <p:cond delay="1999"/>
                                          </p:stCondLst>
                                        </p:cTn>
                                        <p:tgtEl>
                                          <p:spTgt spid="3">
                                            <p:txEl>
                                              <p:pRg st="8" end="8"/>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8" presetClass="exit" presetSubtype="16" fill="hold" grpId="0" nodeType="clickEffect">
                                  <p:stCondLst>
                                    <p:cond delay="0"/>
                                  </p:stCondLst>
                                  <p:childTnLst>
                                    <p:animEffect transition="out" filter="diamond(in)">
                                      <p:cBhvr>
                                        <p:cTn id="51" dur="2000"/>
                                        <p:tgtEl>
                                          <p:spTgt spid="3">
                                            <p:txEl>
                                              <p:pRg st="9" end="9"/>
                                            </p:txEl>
                                          </p:spTgt>
                                        </p:tgtEl>
                                      </p:cBhvr>
                                    </p:animEffect>
                                    <p:set>
                                      <p:cBhvr>
                                        <p:cTn id="52" dur="1" fill="hold">
                                          <p:stCondLst>
                                            <p:cond delay="1999"/>
                                          </p:stCondLst>
                                        </p:cTn>
                                        <p:tgtEl>
                                          <p:spTgt spid="3">
                                            <p:txEl>
                                              <p:pRg st="9" end="9"/>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8" presetClass="exit" presetSubtype="16" fill="hold" grpId="0" nodeType="clickEffect">
                                  <p:stCondLst>
                                    <p:cond delay="0"/>
                                  </p:stCondLst>
                                  <p:childTnLst>
                                    <p:animEffect transition="out" filter="diamond(in)">
                                      <p:cBhvr>
                                        <p:cTn id="56" dur="2000"/>
                                        <p:tgtEl>
                                          <p:spTgt spid="3">
                                            <p:txEl>
                                              <p:pRg st="10" end="10"/>
                                            </p:txEl>
                                          </p:spTgt>
                                        </p:tgtEl>
                                      </p:cBhvr>
                                    </p:animEffect>
                                    <p:set>
                                      <p:cBhvr>
                                        <p:cTn id="57"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8" presetClass="exit" presetSubtype="16" fill="hold" grpId="0" nodeType="clickEffect">
                                  <p:stCondLst>
                                    <p:cond delay="0"/>
                                  </p:stCondLst>
                                  <p:childTnLst>
                                    <p:animEffect transition="out" filter="diamond(in)">
                                      <p:cBhvr>
                                        <p:cTn id="61" dur="2000"/>
                                        <p:tgtEl>
                                          <p:spTgt spid="3">
                                            <p:txEl>
                                              <p:pRg st="11" end="11"/>
                                            </p:txEl>
                                          </p:spTgt>
                                        </p:tgtEl>
                                      </p:cBhvr>
                                    </p:animEffect>
                                    <p:set>
                                      <p:cBhvr>
                                        <p:cTn id="62" dur="1" fill="hold">
                                          <p:stCondLst>
                                            <p:cond delay="1999"/>
                                          </p:stCondLst>
                                        </p:cTn>
                                        <p:tgtEl>
                                          <p:spTgt spid="3">
                                            <p:txEl>
                                              <p:pRg st="11" end="1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8688" y="2643188"/>
            <a:ext cx="7572375" cy="1500187"/>
          </a:xfrm>
          <a:solidFill>
            <a:schemeClr val="bg2">
              <a:lumMod val="50000"/>
            </a:schemeClr>
          </a:solidFill>
        </p:spPr>
        <p:txBody>
          <a:bodyPr/>
          <a:lstStyle/>
          <a:p>
            <a:pPr algn="ctr">
              <a:buFont typeface="Wingdings" pitchFamily="2" charset="2"/>
              <a:buChar char="v"/>
              <a:defRPr/>
            </a:pPr>
            <a:r>
              <a:rPr lang="en-US" sz="7200" b="1" i="1" dirty="0">
                <a:latin typeface="Freestyle Script" pitchFamily="66" charset="0"/>
              </a:rPr>
              <a:t>THANKYOU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6042 0.40625 L 0.35 0.40463 L 0.17431 0.28056 " pathEditMode="relative" ptsTypes="AAAA">
                                      <p:cBhvr>
                                        <p:cTn id="6" dur="2000" fill="hold"/>
                                        <p:tgtEl>
                                          <p:spTgt spid="3">
                                            <p:bg/>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 0 L 0.36042 0.40625 L 0.35 0.40463 L 0.17431 0.28056 " pathEditMode="relative" ptsTypes="AAAA">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49" presetClass="path" presetSubtype="0" accel="50000" decel="50000" fill="hold" grpId="1" nodeType="clickEffect">
                                  <p:stCondLst>
                                    <p:cond delay="0"/>
                                  </p:stCondLst>
                                  <p:childTnLst>
                                    <p:animMotion origin="layout" path="M 0 0  L 0.25 0.33333  E" pathEditMode="relative" ptsTypes="">
                                      <p:cBhvr>
                                        <p:cTn id="14" dur="2000" fill="hold"/>
                                        <p:tgtEl>
                                          <p:spTgt spid="3">
                                            <p:bg/>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49" presetClass="path" presetSubtype="0" accel="50000" decel="50000" fill="hold" grpId="1" nodeType="clickEffect">
                                  <p:stCondLst>
                                    <p:cond delay="0"/>
                                  </p:stCondLst>
                                  <p:childTnLst>
                                    <p:animMotion origin="layout" path="M 0 0  L 0.25 0.33333  E" pathEditMode="relative" ptsTypes="">
                                      <p:cBhvr>
                                        <p:cTn id="18" dur="2000" fill="hold"/>
                                        <p:tgtEl>
                                          <p:spTgt spid="3">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3" grpI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endParaRPr lang="en-IN" dirty="0"/>
          </a:p>
        </p:txBody>
      </p:sp>
      <p:sp>
        <p:nvSpPr>
          <p:cNvPr id="8195" name="Content Placeholder 2"/>
          <p:cNvSpPr>
            <a:spLocks noGrp="1"/>
          </p:cNvSpPr>
          <p:nvPr>
            <p:ph idx="1"/>
          </p:nvPr>
        </p:nvSpPr>
        <p:spPr>
          <a:xfrm>
            <a:off x="457200" y="1214438"/>
            <a:ext cx="8229600" cy="5110162"/>
          </a:xfrm>
        </p:spPr>
        <p:txBody>
          <a:bodyPr/>
          <a:lstStyle/>
          <a:p>
            <a:pPr eaLnBrk="1" hangingPunct="1">
              <a:buFont typeface="Wingdings 2" pitchFamily="18" charset="2"/>
              <a:buNone/>
            </a:pPr>
            <a:r>
              <a:rPr lang="en-US" b="1"/>
              <a:t>1. Registration module </a:t>
            </a:r>
            <a:endParaRPr lang="en-IN"/>
          </a:p>
          <a:p>
            <a:pPr eaLnBrk="1" hangingPunct="1"/>
            <a:r>
              <a:rPr lang="en-US"/>
              <a:t>In registration module first we ask customer to give his details. After registering with us the customer can logon to his/her own account and can view all book details such as category , price , author etc.  and can order the book with unique book id. Once customer registered with us can order any number of books.  </a:t>
            </a:r>
            <a:endParaRPr lang="en-IN"/>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57200" y="1214438"/>
            <a:ext cx="8229600" cy="5110162"/>
          </a:xfrm>
        </p:spPr>
        <p:txBody>
          <a:bodyPr>
            <a:normAutofit lnSpcReduction="10000"/>
          </a:bodyPr>
          <a:lstStyle/>
          <a:p>
            <a:pPr marL="274320" indent="-274320" eaLnBrk="1" fontAlgn="auto" hangingPunct="1">
              <a:spcAft>
                <a:spcPts val="0"/>
              </a:spcAft>
              <a:buClr>
                <a:schemeClr val="accent3"/>
              </a:buClr>
              <a:buFont typeface="Wingdings 2"/>
              <a:buNone/>
              <a:defRPr/>
            </a:pPr>
            <a:r>
              <a:rPr lang="en-US" dirty="0"/>
              <a:t>2.</a:t>
            </a:r>
            <a:r>
              <a:rPr lang="en-US" b="1" dirty="0"/>
              <a:t> Administrative module </a:t>
            </a:r>
          </a:p>
          <a:p>
            <a:pPr marL="274320" indent="-274320" eaLnBrk="1" fontAlgn="auto" hangingPunct="1">
              <a:spcAft>
                <a:spcPts val="0"/>
              </a:spcAft>
              <a:buClr>
                <a:schemeClr val="accent3"/>
              </a:buClr>
              <a:buFont typeface="Wingdings 2"/>
              <a:buNone/>
              <a:defRPr/>
            </a:pPr>
            <a:endParaRPr lang="en-IN" b="1" dirty="0"/>
          </a:p>
          <a:p>
            <a:pPr marL="274320" indent="-274320" eaLnBrk="1" fontAlgn="auto" hangingPunct="1">
              <a:spcAft>
                <a:spcPts val="0"/>
              </a:spcAft>
              <a:buClr>
                <a:schemeClr val="accent3"/>
              </a:buClr>
              <a:buFont typeface="Wingdings 2"/>
              <a:buChar char=""/>
              <a:defRPr/>
            </a:pPr>
            <a:r>
              <a:rPr lang="en-US" dirty="0"/>
              <a:t>Administrative module is provided for the sake of administrators to manage the site and update the content at regular intervals, The major operations included in this module are:</a:t>
            </a:r>
            <a:endParaRPr lang="en-IN" dirty="0"/>
          </a:p>
          <a:p>
            <a:pPr marL="274320" indent="-274320" eaLnBrk="1" fontAlgn="auto" hangingPunct="1">
              <a:spcAft>
                <a:spcPts val="0"/>
              </a:spcAft>
              <a:buClr>
                <a:schemeClr val="accent3"/>
              </a:buClr>
              <a:buFont typeface="Wingdings 2" pitchFamily="18" charset="2"/>
              <a:buNone/>
              <a:defRPr/>
            </a:pPr>
            <a:endParaRPr lang="en-IN" dirty="0"/>
          </a:p>
          <a:p>
            <a:pPr marL="274320" indent="-274320" eaLnBrk="1" fontAlgn="auto" hangingPunct="1">
              <a:spcAft>
                <a:spcPts val="0"/>
              </a:spcAft>
              <a:buClr>
                <a:schemeClr val="accent3"/>
              </a:buClr>
              <a:buFont typeface="Wingdings 2"/>
              <a:buChar char=""/>
              <a:defRPr/>
            </a:pPr>
            <a:r>
              <a:rPr lang="en-US" dirty="0"/>
              <a:t>Create and maintain book categories.</a:t>
            </a:r>
            <a:endParaRPr lang="en-IN" dirty="0"/>
          </a:p>
          <a:p>
            <a:pPr marL="274320" indent="-274320" eaLnBrk="1" fontAlgn="auto" hangingPunct="1">
              <a:spcAft>
                <a:spcPts val="0"/>
              </a:spcAft>
              <a:buClr>
                <a:schemeClr val="accent3"/>
              </a:buClr>
              <a:buFont typeface="Wingdings 2"/>
              <a:buChar char=""/>
              <a:defRPr/>
            </a:pPr>
            <a:r>
              <a:rPr lang="en-US" dirty="0"/>
              <a:t>View the books available.</a:t>
            </a:r>
            <a:endParaRPr lang="en-IN" dirty="0"/>
          </a:p>
          <a:p>
            <a:pPr marL="274320" indent="-274320" eaLnBrk="1" fontAlgn="auto" hangingPunct="1">
              <a:spcAft>
                <a:spcPts val="0"/>
              </a:spcAft>
              <a:buClr>
                <a:schemeClr val="accent3"/>
              </a:buClr>
              <a:buFont typeface="Wingdings 2"/>
              <a:buChar char=""/>
              <a:defRPr/>
            </a:pPr>
            <a:r>
              <a:rPr lang="en-US" dirty="0"/>
              <a:t>Update books information.</a:t>
            </a:r>
            <a:endParaRPr lang="en-IN" dirty="0"/>
          </a:p>
          <a:p>
            <a:pPr marL="274320" indent="-274320" eaLnBrk="1" fontAlgn="auto" hangingPunct="1">
              <a:spcAft>
                <a:spcPts val="0"/>
              </a:spcAft>
              <a:buClr>
                <a:schemeClr val="accent3"/>
              </a:buClr>
              <a:buFont typeface="Wingdings 2"/>
              <a:buChar char=""/>
              <a:defRPr/>
            </a:pPr>
            <a:r>
              <a:rPr lang="en-US" dirty="0"/>
              <a:t>Remove the books.</a:t>
            </a:r>
            <a:endParaRPr lang="en-IN" dirty="0"/>
          </a:p>
          <a:p>
            <a:pPr marL="274320" indent="-274320" eaLnBrk="1" fontAlgn="auto" hangingPunct="1">
              <a:spcAft>
                <a:spcPts val="0"/>
              </a:spcAft>
              <a:buClr>
                <a:schemeClr val="accent3"/>
              </a:buClr>
              <a:buFont typeface="Wingdings 2"/>
              <a:buChar char=""/>
              <a:defRPr/>
            </a:pPr>
            <a:r>
              <a:rPr lang="en-US" dirty="0"/>
              <a:t>View Customer information and Book Ordering.</a:t>
            </a:r>
            <a:r>
              <a:rPr lang="en-US" b="1" dirty="0"/>
              <a:t> </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a:xfrm>
            <a:off x="457200" y="1071563"/>
            <a:ext cx="8229600" cy="5253037"/>
          </a:xfrm>
        </p:spPr>
        <p:txBody>
          <a:bodyPr>
            <a:normAutofit/>
          </a:bodyPr>
          <a:lstStyle/>
          <a:p>
            <a:pPr marL="274320" indent="-274320" eaLnBrk="1" fontAlgn="auto" hangingPunct="1">
              <a:spcAft>
                <a:spcPts val="0"/>
              </a:spcAft>
              <a:buClr>
                <a:schemeClr val="accent3"/>
              </a:buClr>
              <a:buFont typeface="Wingdings 2"/>
              <a:buNone/>
              <a:defRPr/>
            </a:pPr>
            <a:r>
              <a:rPr lang="en-US" b="1" dirty="0"/>
              <a:t>3. Customer module</a:t>
            </a:r>
            <a:endParaRPr lang="en-IN" dirty="0"/>
          </a:p>
          <a:p>
            <a:pPr marL="274320" indent="-274320" eaLnBrk="1" fontAlgn="auto" hangingPunct="1">
              <a:spcAft>
                <a:spcPts val="0"/>
              </a:spcAft>
              <a:buClr>
                <a:schemeClr val="accent3"/>
              </a:buClr>
              <a:buFont typeface="Wingdings 2"/>
              <a:buNone/>
              <a:defRPr/>
            </a:pPr>
            <a:endParaRPr lang="en-IN" dirty="0"/>
          </a:p>
          <a:p>
            <a:pPr marL="274320" indent="-274320" eaLnBrk="1" fontAlgn="auto" hangingPunct="1">
              <a:spcAft>
                <a:spcPts val="0"/>
              </a:spcAft>
              <a:buClr>
                <a:schemeClr val="accent3"/>
              </a:buClr>
              <a:buFont typeface="Wingdings 2"/>
              <a:buChar char=""/>
              <a:defRPr/>
            </a:pPr>
            <a:r>
              <a:rPr lang="en-US" dirty="0"/>
              <a:t>This module is meant for customers, where a user logging into his/her owns account will view this panel. The major operations included in this module were </a:t>
            </a:r>
            <a:endParaRPr lang="en-IN" dirty="0"/>
          </a:p>
          <a:p>
            <a:pPr marL="274320" indent="-274320" eaLnBrk="1" fontAlgn="auto" hangingPunct="1">
              <a:spcAft>
                <a:spcPts val="0"/>
              </a:spcAft>
              <a:buClr>
                <a:schemeClr val="accent3"/>
              </a:buClr>
              <a:buFont typeface="Wingdings 2"/>
              <a:buNone/>
              <a:defRPr/>
            </a:pPr>
            <a:endParaRPr lang="en-IN" dirty="0"/>
          </a:p>
          <a:p>
            <a:pPr marL="274320" indent="-274320" eaLnBrk="1" fontAlgn="auto" hangingPunct="1">
              <a:spcAft>
                <a:spcPts val="0"/>
              </a:spcAft>
              <a:buClr>
                <a:schemeClr val="accent3"/>
              </a:buClr>
              <a:buFont typeface="Wingdings 2"/>
              <a:buChar char=""/>
              <a:defRPr/>
            </a:pPr>
            <a:r>
              <a:rPr lang="en-US" dirty="0"/>
              <a:t>View all available books and its price , description and other details etc.</a:t>
            </a:r>
            <a:endParaRPr lang="en-IN" dirty="0"/>
          </a:p>
          <a:p>
            <a:pPr marL="274320" indent="-274320" eaLnBrk="1" fontAlgn="auto" hangingPunct="1">
              <a:spcAft>
                <a:spcPts val="0"/>
              </a:spcAft>
              <a:buClr>
                <a:schemeClr val="accent3"/>
              </a:buClr>
              <a:buFont typeface="Wingdings 2"/>
              <a:buChar char=""/>
              <a:defRPr/>
            </a:pPr>
            <a:r>
              <a:rPr lang="en-US" dirty="0"/>
              <a:t>Booking for the books.</a:t>
            </a:r>
            <a:endParaRPr lang="en-IN" dirty="0"/>
          </a:p>
          <a:p>
            <a:pPr marL="274320" indent="-274320" eaLnBrk="1" fontAlgn="auto" hangingPunct="1">
              <a:spcAft>
                <a:spcPts val="0"/>
              </a:spcAft>
              <a:buClr>
                <a:schemeClr val="accent3"/>
              </a:buClr>
              <a:buFont typeface="Wingdings 2"/>
              <a:buChar char=""/>
              <a:defRPr/>
            </a:pPr>
            <a:r>
              <a:rPr lang="en-US" dirty="0"/>
              <a:t>View and cancelling of the book ordering.</a:t>
            </a:r>
            <a:endParaRPr lang="en-IN" dirty="0"/>
          </a:p>
          <a:p>
            <a:pPr marL="274320" indent="-274320" eaLnBrk="1" fontAlgn="auto" hangingPunct="1">
              <a:spcAft>
                <a:spcPts val="0"/>
              </a:spcAft>
              <a:buClr>
                <a:schemeClr val="accent3"/>
              </a:buClr>
              <a:buFont typeface="Wingdings 2"/>
              <a:buChar char=""/>
              <a:defRPr/>
            </a:pPr>
            <a:r>
              <a:rPr lang="en-US" dirty="0"/>
              <a:t>Send feedback</a:t>
            </a:r>
            <a:endParaRPr lang="en-IN" dirty="0"/>
          </a:p>
          <a:p>
            <a:pPr marL="274320" indent="-274320" eaLnBrk="1" fontAlgn="auto" hangingPunct="1">
              <a:spcAft>
                <a:spcPts val="0"/>
              </a:spcAft>
              <a:buClr>
                <a:schemeClr val="accent3"/>
              </a:buClr>
              <a:buFont typeface="Wingdings 2"/>
              <a:buNone/>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00125"/>
            <a:ext cx="8229600" cy="1357313"/>
          </a:xfrm>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US" b="1" dirty="0"/>
              <a:t>PURPOSE</a:t>
            </a:r>
            <a:r>
              <a:rPr lang="en-IN" dirty="0"/>
              <a:t/>
            </a:r>
            <a:br>
              <a:rPr lang="en-IN" dirty="0"/>
            </a:br>
            <a:r>
              <a:rPr lang="en-IN" dirty="0"/>
              <a:t/>
            </a:r>
            <a:br>
              <a:rPr lang="en-IN" dirty="0"/>
            </a:br>
            <a:endParaRPr lang="en-IN" dirty="0"/>
          </a:p>
        </p:txBody>
      </p:sp>
      <p:sp>
        <p:nvSpPr>
          <p:cNvPr id="13315" name="Content Placeholder 2"/>
          <p:cNvSpPr>
            <a:spLocks noGrp="1"/>
          </p:cNvSpPr>
          <p:nvPr>
            <p:ph idx="1"/>
          </p:nvPr>
        </p:nvSpPr>
        <p:spPr/>
        <p:txBody>
          <a:bodyPr/>
          <a:lstStyle/>
          <a:p>
            <a:r>
              <a:rPr lang="en-US"/>
              <a:t>To manage the online book shopping. It helps to customer to order product from anywhere and anytime. Also make payment on delivery. It helps to people to order desired book at their prefer time.</a:t>
            </a:r>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
            </a:r>
            <a:br>
              <a:rPr lang="en-US" dirty="0"/>
            </a:br>
            <a:r>
              <a:rPr lang="en-IN" dirty="0"/>
              <a:t/>
            </a:r>
            <a:br>
              <a:rPr lang="en-IN" dirty="0"/>
            </a:br>
            <a:r>
              <a:rPr lang="en-IN" dirty="0"/>
              <a:t/>
            </a:r>
            <a:br>
              <a:rPr lang="en-IN" dirty="0"/>
            </a:br>
            <a:r>
              <a:rPr lang="en-IN" dirty="0"/>
              <a:t/>
            </a:r>
            <a:br>
              <a:rPr lang="en-IN" dirty="0"/>
            </a:br>
            <a:r>
              <a:rPr lang="en-IN" dirty="0"/>
              <a:t/>
            </a:r>
            <a:br>
              <a:rPr lang="en-IN" dirty="0"/>
            </a:br>
            <a:r>
              <a:rPr lang="en-IN" b="1" dirty="0"/>
              <a:t>SCOPE</a:t>
            </a:r>
          </a:p>
        </p:txBody>
      </p:sp>
      <p:sp>
        <p:nvSpPr>
          <p:cNvPr id="12291" name="Content Placeholder 2"/>
          <p:cNvSpPr>
            <a:spLocks noGrp="1"/>
          </p:cNvSpPr>
          <p:nvPr>
            <p:ph idx="1"/>
          </p:nvPr>
        </p:nvSpPr>
        <p:spPr/>
        <p:txBody>
          <a:bodyPr/>
          <a:lstStyle/>
          <a:p>
            <a:pPr lvl="1" eaLnBrk="1" hangingPunct="1">
              <a:buFont typeface="Wingdings 2" pitchFamily="18" charset="2"/>
              <a:buNone/>
            </a:pPr>
            <a:endParaRPr lang="en-IN" sz="2000"/>
          </a:p>
          <a:p>
            <a:r>
              <a:rPr lang="en-US"/>
              <a:t> The project has a wide scope, as it is not intended to a particular organization. This project is going to develop generic software, which can be applied by any businesses organization. More over it provides facility to its customer. Also the software is going to provide a huge amount of summary data.</a:t>
            </a:r>
          </a:p>
          <a:p>
            <a:pPr eaLnBrk="1" hangingPunct="1">
              <a:buFont typeface="Wingdings 2" pitchFamily="18" charset="2"/>
              <a:buNone/>
            </a:pP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975</TotalTime>
  <Words>692</Words>
  <Application>Microsoft Office PowerPoint</Application>
  <PresentationFormat>On-screen Show (4:3)</PresentationFormat>
  <Paragraphs>125</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Constantia</vt:lpstr>
      <vt:lpstr>Freestyle Script</vt:lpstr>
      <vt:lpstr>Times New Roman</vt:lpstr>
      <vt:lpstr>Wingdings</vt:lpstr>
      <vt:lpstr>Wingdings 2</vt:lpstr>
      <vt:lpstr>Flow</vt:lpstr>
      <vt:lpstr>ONLINE BOOK SHOP </vt:lpstr>
      <vt:lpstr>UNIVERSITY INSTITUTE OF TECHNOLOGY RGPV Bhopal, M.P.</vt:lpstr>
      <vt:lpstr>ABSTRACT </vt:lpstr>
      <vt:lpstr>MODULES</vt:lpstr>
      <vt:lpstr>   </vt:lpstr>
      <vt:lpstr>    </vt:lpstr>
      <vt:lpstr>   </vt:lpstr>
      <vt:lpstr>       PURPOSE  </vt:lpstr>
      <vt:lpstr>     SCOPE</vt:lpstr>
      <vt:lpstr>PROPOSED SYSTEM: </vt:lpstr>
      <vt:lpstr>SYSTEM DESIGN </vt:lpstr>
      <vt:lpstr>    </vt:lpstr>
      <vt:lpstr>  Use Case Diagram:  </vt:lpstr>
      <vt:lpstr>PowerPoint Presentation</vt:lpstr>
      <vt:lpstr>PowerPoint Presentation</vt:lpstr>
      <vt:lpstr> Sequence Diagram: </vt:lpstr>
      <vt:lpstr>              SEQUENCE DIAGRAM </vt:lpstr>
      <vt:lpstr>PowerPoint Presentation</vt:lpstr>
      <vt:lpstr>           CLASS DIAGRAM</vt:lpstr>
      <vt:lpstr>PowerPoint Presentation</vt:lpstr>
      <vt:lpstr>ER DIAGRAM</vt:lpstr>
      <vt:lpstr>PowerPoint Presentation</vt:lpstr>
      <vt:lpstr>DFD – DATA FLOW DIAGRAM</vt:lpstr>
      <vt:lpstr>PowerPoint Presentation</vt:lpstr>
      <vt:lpstr>FRONTEND (LANGUAGE USED)</vt:lpstr>
      <vt:lpstr>BACKEND</vt:lpstr>
      <vt:lpstr>SOFTWARE USED</vt:lpstr>
      <vt:lpstr>  SCREEN SHOTS Home Page </vt:lpstr>
      <vt:lpstr>    CUSTOMER REGISTRATION FORM  </vt:lpstr>
      <vt:lpstr>USER LOGIN FORM </vt:lpstr>
      <vt:lpstr>USER PROFILE PAGE </vt:lpstr>
      <vt:lpstr>VIEW PRODUCT PAGE </vt:lpstr>
      <vt:lpstr>  VIEW CART PAGE </vt:lpstr>
      <vt:lpstr>  CONFIRM BOOKING PAGE </vt:lpstr>
      <vt:lpstr>  PAYMENT PAGE </vt:lpstr>
      <vt:lpstr>  ADMIN LOGIN PAGE </vt:lpstr>
      <vt:lpstr>  ADMIN HOME PAGE </vt:lpstr>
      <vt:lpstr>  ADD PRODUCT PAGE </vt:lpstr>
      <vt:lpstr>  ADD PRODUCT CATEGORY PAGE </vt:lpstr>
      <vt:lpstr>  VIEW CATEGORY PAGE </vt:lpstr>
      <vt:lpstr>  VIEW ALL REG. USERS PAGE </vt:lpstr>
      <vt:lpstr>CONCLUSION &amp; FUTURE SCOPE </vt:lpstr>
      <vt:lpstr>BIBLIOGRAPHY</vt:lpstr>
      <vt:lpstr>PowerPoint Presentation</vt:lpstr>
    </vt:vector>
  </TitlesOfParts>
  <Company>Grizli777</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vijay</dc:creator>
  <cp:lastModifiedBy>DELL</cp:lastModifiedBy>
  <cp:revision>116</cp:revision>
  <dcterms:created xsi:type="dcterms:W3CDTF">2011-04-06T15:22:37Z</dcterms:created>
  <dcterms:modified xsi:type="dcterms:W3CDTF">2022-06-23T06:42:00Z</dcterms:modified>
</cp:coreProperties>
</file>