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7" r:id="rId3"/>
    <p:sldId id="258" r:id="rId4"/>
    <p:sldId id="259" r:id="rId5"/>
    <p:sldId id="265" r:id="rId6"/>
    <p:sldId id="266" r:id="rId7"/>
    <p:sldId id="267" r:id="rId8"/>
    <p:sldId id="261" r:id="rId9"/>
    <p:sldId id="260" r:id="rId10"/>
    <p:sldId id="262" r:id="rId11"/>
    <p:sldId id="263" r:id="rId12"/>
    <p:sldId id="268" r:id="rId13"/>
  </p:sldIdLst>
  <p:sldSz cx="9144000" cy="5143500" type="screen16x9"/>
  <p:notesSz cx="6858000" cy="9144000"/>
  <p:embeddedFontLst>
    <p:embeddedFont>
      <p:font typeface="Calibri" panose="020F0502020204030204" pitchFamily="34" charset="0"/>
      <p:regular r:id="rId15"/>
      <p:bold r:id="rId16"/>
      <p:italic r:id="rId17"/>
      <p:boldItalic r:id="rId18"/>
    </p:embeddedFont>
    <p:embeddedFont>
      <p:font typeface="Nunito"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18d14a23b9c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18d14a23b9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18cf3deefeb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18cf3deefeb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8cf3deefeb_0_1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8cf3deefeb_0_1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8cf3deefeb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8cf3deefeb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8cf3deefeb_0_1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8cf3deefeb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8d14a23b9c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8d14a23b9c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8d14a23b9c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8d14a23b9c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8cf3deefeb_0_1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8cf3deefeb_0_1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panose="020F0502020204030204"/>
              <a:buChar char="●"/>
              <a:defRPr sz="1300">
                <a:solidFill>
                  <a:schemeClr val="dk2"/>
                </a:solidFill>
                <a:latin typeface="Calibri" panose="020F0502020204030204"/>
                <a:ea typeface="Calibri" panose="020F0502020204030204"/>
                <a:cs typeface="Calibri" panose="020F0502020204030204"/>
                <a:sym typeface="Calibri" panose="020F0502020204030204"/>
              </a:defRPr>
            </a:lvl1pPr>
            <a:lvl2pPr marL="914400" lvl="1"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2pPr>
            <a:lvl3pPr marL="1371600" lvl="2"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3pPr>
            <a:lvl4pPr marL="1828800" lvl="3"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4pPr>
            <a:lvl5pPr marL="2286000" lvl="4"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5pPr>
            <a:lvl6pPr marL="2743200" lvl="5"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6pPr>
            <a:lvl7pPr marL="3200400" lvl="6"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7pPr>
            <a:lvl8pPr marL="3657600" lvl="7"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8pPr>
            <a:lvl9pPr marL="4114800" lvl="8" indent="-298450">
              <a:lnSpc>
                <a:spcPct val="115000"/>
              </a:lnSpc>
              <a:spcBef>
                <a:spcPts val="0"/>
              </a:spcBef>
              <a:spcAft>
                <a:spcPts val="0"/>
              </a:spcAft>
              <a:buClr>
                <a:schemeClr val="dk2"/>
              </a:buClr>
              <a:buSzPts val="1100"/>
              <a:buFont typeface="Calibri" panose="020F0502020204030204"/>
              <a:buChar char="■"/>
              <a:defRPr sz="1100">
                <a:solidFill>
                  <a:schemeClr val="dk2"/>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3"/>
          <p:cNvSpPr txBox="1">
            <a:spLocks noGrp="1"/>
          </p:cNvSpPr>
          <p:nvPr>
            <p:ph type="title"/>
          </p:nvPr>
        </p:nvSpPr>
        <p:spPr>
          <a:xfrm>
            <a:off x="819150" y="473775"/>
            <a:ext cx="7505700" cy="17262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Clr>
                <a:srgbClr val="000000"/>
              </a:buClr>
              <a:buSzPct val="54000"/>
              <a:buFont typeface="Arial" panose="020B0604020202020204"/>
              <a:buNone/>
            </a:pPr>
            <a:r>
              <a:rPr lang="en-IN" sz="1820" b="1" dirty="0">
                <a:solidFill>
                  <a:srgbClr val="000000"/>
                </a:solidFill>
                <a:latin typeface="Arial" panose="020B0604020202020204"/>
                <a:ea typeface="Arial" panose="020B0604020202020204"/>
                <a:cs typeface="Arial" panose="020B0604020202020204"/>
                <a:sym typeface="Arial" panose="020B0604020202020204"/>
              </a:rPr>
              <a:t>University Institute of Technology, RGPV Bhopal MP</a:t>
            </a:r>
            <a:endParaRPr sz="1820" b="1" dirty="0">
              <a:solidFill>
                <a:srgbClr val="000000"/>
              </a:solidFill>
              <a:latin typeface="Arial" panose="020B0604020202020204"/>
              <a:ea typeface="Arial" panose="020B0604020202020204"/>
              <a:cs typeface="Arial" panose="020B0604020202020204"/>
              <a:sym typeface="Arial" panose="020B0604020202020204"/>
            </a:endParaRPr>
          </a:p>
          <a:p>
            <a:pPr marL="0" lvl="0" indent="0" algn="ctr" rtl="0">
              <a:spcBef>
                <a:spcPts val="0"/>
              </a:spcBef>
              <a:spcAft>
                <a:spcPts val="0"/>
              </a:spcAft>
              <a:buClr>
                <a:srgbClr val="000000"/>
              </a:buClr>
              <a:buSzPct val="36000"/>
              <a:buFont typeface="Arial" panose="020B0604020202020204"/>
              <a:buNone/>
            </a:pPr>
            <a:r>
              <a:rPr lang="en-GB" sz="2720" dirty="0">
                <a:solidFill>
                  <a:srgbClr val="000000"/>
                </a:solidFill>
                <a:latin typeface="Arial" panose="020B0604020202020204"/>
                <a:ea typeface="Arial" panose="020B0604020202020204"/>
                <a:cs typeface="Arial" panose="020B0604020202020204"/>
                <a:sym typeface="Arial" panose="020B0604020202020204"/>
              </a:rPr>
              <a:t>   </a:t>
            </a:r>
            <a:r>
              <a:rPr lang="en-GB" sz="1640" b="1" dirty="0">
                <a:solidFill>
                  <a:srgbClr val="666666"/>
                </a:solidFill>
                <a:latin typeface="Arial" panose="020B0604020202020204"/>
                <a:ea typeface="Arial" panose="020B0604020202020204"/>
                <a:cs typeface="Arial" panose="020B0604020202020204"/>
                <a:sym typeface="Arial" panose="020B0604020202020204"/>
              </a:rPr>
              <a:t>Department of </a:t>
            </a:r>
            <a:r>
              <a:rPr lang="en-IN" altLang="en-GB" sz="1640" b="1" dirty="0">
                <a:solidFill>
                  <a:srgbClr val="666666"/>
                </a:solidFill>
                <a:latin typeface="Arial" panose="020B0604020202020204"/>
                <a:ea typeface="Arial" panose="020B0604020202020204"/>
                <a:cs typeface="Arial" panose="020B0604020202020204"/>
                <a:sym typeface="Arial" panose="020B0604020202020204"/>
              </a:rPr>
              <a:t>Computer Application</a:t>
            </a:r>
            <a:endParaRPr sz="2000" b="1" dirty="0">
              <a:solidFill>
                <a:srgbClr val="666666"/>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Clr>
                <a:srgbClr val="000000"/>
              </a:buClr>
              <a:buSzPct val="49000"/>
              <a:buFont typeface="Arial" panose="020B0604020202020204"/>
              <a:buNone/>
            </a:pPr>
            <a:endParaRPr sz="2000" b="1" dirty="0">
              <a:solidFill>
                <a:srgbClr val="666666"/>
              </a:solidFill>
              <a:latin typeface="Arial" panose="020B0604020202020204"/>
              <a:ea typeface="Arial" panose="020B0604020202020204"/>
              <a:cs typeface="Arial" panose="020B0604020202020204"/>
              <a:sym typeface="Arial" panose="020B0604020202020204"/>
            </a:endParaRPr>
          </a:p>
          <a:p>
            <a:pPr marL="0" lvl="0" indent="0" algn="ctr" rtl="0">
              <a:spcBef>
                <a:spcPts val="0"/>
              </a:spcBef>
              <a:spcAft>
                <a:spcPts val="0"/>
              </a:spcAft>
              <a:buNone/>
            </a:pPr>
            <a:r>
              <a:rPr lang="en-GB" sz="1820" b="1" i="1" dirty="0">
                <a:solidFill>
                  <a:srgbClr val="000000"/>
                </a:solidFill>
                <a:latin typeface="Arial" panose="020B0604020202020204"/>
                <a:ea typeface="Arial" panose="020B0604020202020204"/>
                <a:cs typeface="Arial" panose="020B0604020202020204"/>
                <a:sym typeface="Arial" panose="020B0604020202020204"/>
              </a:rPr>
              <a:t>Major Project</a:t>
            </a:r>
            <a:endParaRPr sz="1820" b="1" i="1" dirty="0">
              <a:solidFill>
                <a:srgbClr val="000000"/>
              </a:solidFill>
              <a:latin typeface="Arial" panose="020B0604020202020204"/>
              <a:ea typeface="Arial" panose="020B0604020202020204"/>
              <a:cs typeface="Arial" panose="020B0604020202020204"/>
              <a:sym typeface="Arial" panose="020B0604020202020204"/>
            </a:endParaRPr>
          </a:p>
          <a:p>
            <a:pPr marL="0" lvl="0" indent="0" algn="ctr" rtl="0">
              <a:spcBef>
                <a:spcPts val="0"/>
              </a:spcBef>
              <a:spcAft>
                <a:spcPts val="0"/>
              </a:spcAft>
              <a:buClr>
                <a:srgbClr val="000000"/>
              </a:buClr>
              <a:buSzPct val="54000"/>
              <a:buFont typeface="Arial" panose="020B0604020202020204"/>
              <a:buNone/>
            </a:pPr>
            <a:endParaRPr sz="1820" b="1" i="1" dirty="0">
              <a:solidFill>
                <a:srgbClr val="000000"/>
              </a:solidFill>
              <a:latin typeface="Arial" panose="020B0604020202020204"/>
              <a:ea typeface="Arial" panose="020B0604020202020204"/>
              <a:cs typeface="Arial" panose="020B0604020202020204"/>
              <a:sym typeface="Arial" panose="020B0604020202020204"/>
            </a:endParaRPr>
          </a:p>
          <a:p>
            <a:pPr marL="0" lvl="0" indent="0" algn="ctr" rtl="0">
              <a:spcBef>
                <a:spcPts val="0"/>
              </a:spcBef>
              <a:spcAft>
                <a:spcPts val="0"/>
              </a:spcAft>
              <a:buClr>
                <a:srgbClr val="000000"/>
              </a:buClr>
              <a:buSzPct val="60000"/>
              <a:buFont typeface="Arial" panose="020B0604020202020204"/>
              <a:buNone/>
            </a:pPr>
            <a:r>
              <a:rPr lang="en-GB" sz="1640" b="1" i="1" u="sng" dirty="0">
                <a:solidFill>
                  <a:srgbClr val="000000"/>
                </a:solidFill>
                <a:latin typeface="Arial" panose="020B0604020202020204"/>
                <a:ea typeface="Arial" panose="020B0604020202020204"/>
                <a:cs typeface="Arial" panose="020B0604020202020204"/>
                <a:sym typeface="Arial" panose="020B0604020202020204"/>
              </a:rPr>
              <a:t>Fake News Detection using ML </a:t>
            </a:r>
            <a:endParaRPr sz="1640" b="1" i="1" u="sng" dirty="0">
              <a:solidFill>
                <a:srgbClr val="000000"/>
              </a:solidFill>
              <a:latin typeface="Arial" panose="020B0604020202020204"/>
              <a:ea typeface="Arial" panose="020B0604020202020204"/>
              <a:cs typeface="Arial" panose="020B0604020202020204"/>
              <a:sym typeface="Arial" panose="020B0604020202020204"/>
            </a:endParaRPr>
          </a:p>
          <a:p>
            <a:pPr marL="0" lvl="0" indent="0" algn="l" rtl="0">
              <a:spcBef>
                <a:spcPts val="0"/>
              </a:spcBef>
              <a:spcAft>
                <a:spcPts val="0"/>
              </a:spcAft>
              <a:buNone/>
            </a:pPr>
            <a:endParaRPr sz="2400" dirty="0">
              <a:solidFill>
                <a:srgbClr val="000000"/>
              </a:solidFill>
            </a:endParaRPr>
          </a:p>
        </p:txBody>
      </p:sp>
      <p:sp>
        <p:nvSpPr>
          <p:cNvPr id="130" name="Google Shape;130;p13"/>
          <p:cNvSpPr txBox="1">
            <a:spLocks noGrp="1"/>
          </p:cNvSpPr>
          <p:nvPr>
            <p:ph type="body" idx="2"/>
          </p:nvPr>
        </p:nvSpPr>
        <p:spPr>
          <a:xfrm>
            <a:off x="2033250" y="2420006"/>
            <a:ext cx="5077500" cy="2567100"/>
          </a:xfrm>
          <a:prstGeom prst="rect">
            <a:avLst/>
          </a:prstGeom>
        </p:spPr>
        <p:txBody>
          <a:bodyPr spcFirstLastPara="1" wrap="square" lIns="91425" tIns="91425" rIns="91425" bIns="91425" anchor="t" anchorCtr="0">
            <a:normAutofit/>
          </a:bodyPr>
          <a:lstStyle/>
          <a:p>
            <a:pPr marL="0" lvl="0" indent="0" algn="ctr" rtl="0">
              <a:lnSpc>
                <a:spcPct val="100000"/>
              </a:lnSpc>
              <a:spcBef>
                <a:spcPts val="0"/>
              </a:spcBef>
              <a:spcAft>
                <a:spcPts val="0"/>
              </a:spcAft>
              <a:buClr>
                <a:srgbClr val="000000"/>
              </a:buClr>
              <a:buSzPts val="990"/>
              <a:buFont typeface="Arial" panose="020B0604020202020204"/>
              <a:buNone/>
            </a:pPr>
            <a:r>
              <a:rPr lang="en-GB" sz="1640" i="1" u="sng"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Group Members </a:t>
            </a:r>
            <a:endParaRPr sz="1640" i="1" u="sng"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000000"/>
              </a:buClr>
              <a:buSzPts val="990"/>
              <a:buFont typeface="Arial" panose="020B0604020202020204"/>
              <a:buNone/>
            </a:pPr>
            <a:endParaRPr sz="1640" i="1" u="sng"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000000"/>
              </a:buClr>
              <a:buSzPts val="990"/>
              <a:buFont typeface="Arial" panose="020B0604020202020204"/>
              <a:buNone/>
            </a:pPr>
            <a:r>
              <a:rPr lang="en-GB" sz="164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IN" altLang="en-GB" sz="1640" b="1"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Enrollment</a:t>
            </a:r>
            <a:r>
              <a:rPr lang="en-IN" altLang="en-GB" sz="1640" b="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No.</a:t>
            </a:r>
            <a:r>
              <a:rPr lang="en-GB" sz="1640" b="1" i="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Name</a:t>
            </a:r>
          </a:p>
          <a:p>
            <a:pPr marL="0" lvl="0" indent="0" algn="l" rtl="0">
              <a:lnSpc>
                <a:spcPct val="100000"/>
              </a:lnSpc>
              <a:spcBef>
                <a:spcPts val="0"/>
              </a:spcBef>
              <a:spcAft>
                <a:spcPts val="0"/>
              </a:spcAft>
              <a:buClr>
                <a:srgbClr val="000000"/>
              </a:buClr>
              <a:buSzPts val="990"/>
              <a:buFont typeface="Arial" panose="020B0604020202020204"/>
              <a:buNone/>
            </a:pPr>
            <a:endParaRPr sz="1640" b="1" i="1"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000000"/>
              </a:buClr>
              <a:buSzPts val="990"/>
              <a:buFont typeface="Arial" panose="020B0604020202020204"/>
              <a:buNone/>
            </a:pPr>
            <a:r>
              <a:rPr lang="en-GB" sz="1640" b="1" i="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IN" altLang="en-GB" sz="1640" i="1"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0101CA211048  Saksham Gangrade</a:t>
            </a:r>
          </a:p>
          <a:p>
            <a:pPr marL="0" lvl="0" indent="0" algn="l" rtl="0">
              <a:lnSpc>
                <a:spcPct val="100000"/>
              </a:lnSpc>
              <a:spcBef>
                <a:spcPts val="0"/>
              </a:spcBef>
              <a:spcAft>
                <a:spcPts val="0"/>
              </a:spcAft>
              <a:buClr>
                <a:srgbClr val="000000"/>
              </a:buClr>
              <a:buSzPts val="990"/>
              <a:buFont typeface="Arial" panose="020B0604020202020204"/>
              <a:buNone/>
            </a:pPr>
            <a:endParaRPr sz="17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lnSpc>
                <a:spcPct val="100000"/>
              </a:lnSpc>
              <a:spcBef>
                <a:spcPts val="0"/>
              </a:spcBef>
              <a:spcAft>
                <a:spcPts val="0"/>
              </a:spcAft>
              <a:buClr>
                <a:srgbClr val="000000"/>
              </a:buClr>
              <a:buSzPts val="990"/>
              <a:buFont typeface="Arial" panose="020B0604020202020204"/>
              <a:buNone/>
            </a:pPr>
            <a:endParaRPr sz="164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1200"/>
              </a:spcAft>
              <a:buNone/>
            </a:pPr>
            <a:endParaRPr sz="164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7" name="Picture 6">
            <a:extLst>
              <a:ext uri="{FF2B5EF4-FFF2-40B4-BE49-F238E27FC236}">
                <a16:creationId xmlns:a16="http://schemas.microsoft.com/office/drawing/2014/main" id="{40ABCAE3-FE67-92E8-CC36-CD4FD46F0891}"/>
              </a:ext>
            </a:extLst>
          </p:cNvPr>
          <p:cNvPicPr>
            <a:picLocks noChangeAspect="1"/>
          </p:cNvPicPr>
          <p:nvPr/>
        </p:nvPicPr>
        <p:blipFill>
          <a:blip r:embed="rId3"/>
          <a:stretch>
            <a:fillRect/>
          </a:stretch>
        </p:blipFill>
        <p:spPr>
          <a:xfrm>
            <a:off x="579486" y="473775"/>
            <a:ext cx="1218020" cy="130501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9"/>
          <p:cNvSpPr txBox="1">
            <a:spLocks noGrp="1"/>
          </p:cNvSpPr>
          <p:nvPr>
            <p:ph type="title"/>
          </p:nvPr>
        </p:nvSpPr>
        <p:spPr>
          <a:xfrm>
            <a:off x="646750" y="603425"/>
            <a:ext cx="7944900" cy="39801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dirty="0">
                <a:solidFill>
                  <a:schemeClr val="bg2"/>
                </a:solidFill>
                <a:latin typeface="Times New Roman" panose="02020603050405020304"/>
                <a:ea typeface="Times New Roman" panose="02020603050405020304"/>
                <a:cs typeface="Times New Roman" panose="02020603050405020304"/>
                <a:sym typeface="Times New Roman" panose="02020603050405020304"/>
              </a:rPr>
              <a:t>Applications</a:t>
            </a:r>
            <a:endParaRPr sz="2400" dirty="0">
              <a:solidFill>
                <a:schemeClr val="bg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lang="en-IN" sz="2000" dirty="0">
              <a:solidFill>
                <a:srgbClr val="4C1130"/>
              </a:solidFill>
              <a:latin typeface="Times New Roman" panose="02020603050405020304"/>
              <a:ea typeface="Times New Roman" panose="02020603050405020304"/>
              <a:cs typeface="Times New Roman" panose="02020603050405020304"/>
              <a:sym typeface="Times New Roman" panose="02020603050405020304"/>
            </a:endParaRPr>
          </a:p>
          <a:p>
            <a:pPr algn="l"/>
            <a:r>
              <a:rPr lang="en-US" sz="2000" b="1" dirty="0">
                <a:solidFill>
                  <a:schemeClr val="bg2"/>
                </a:solidFill>
                <a:latin typeface="Times New Roman" panose="02020603050405020304" pitchFamily="18" charset="0"/>
                <a:cs typeface="Times New Roman" panose="02020603050405020304" pitchFamily="18" charset="0"/>
              </a:rPr>
              <a:t>1. </a:t>
            </a:r>
            <a:r>
              <a:rPr lang="en-US" sz="2000" b="1" i="0" u="sng" dirty="0">
                <a:solidFill>
                  <a:schemeClr val="bg2"/>
                </a:solidFill>
                <a:effectLst/>
                <a:latin typeface="Times New Roman" panose="02020603050405020304" pitchFamily="18" charset="0"/>
                <a:cs typeface="Times New Roman" panose="02020603050405020304" pitchFamily="18" charset="0"/>
              </a:rPr>
              <a:t>Social Media Platforms</a:t>
            </a:r>
            <a:r>
              <a:rPr lang="en-US" sz="2000" b="1" i="0" dirty="0">
                <a:solidFill>
                  <a:schemeClr val="bg2"/>
                </a:solidFill>
                <a:effectLst/>
                <a:latin typeface="Times New Roman" panose="02020603050405020304" pitchFamily="18" charset="0"/>
                <a:cs typeface="Times New Roman" panose="02020603050405020304" pitchFamily="18" charset="0"/>
              </a:rPr>
              <a:t>:</a:t>
            </a:r>
            <a:r>
              <a:rPr lang="en-US" sz="1800" b="0" i="0" dirty="0">
                <a:solidFill>
                  <a:schemeClr val="bg2"/>
                </a:solidFill>
                <a:effectLst/>
                <a:latin typeface="Times New Roman" panose="02020603050405020304" pitchFamily="18" charset="0"/>
                <a:cs typeface="Times New Roman" panose="02020603050405020304" pitchFamily="18" charset="0"/>
              </a:rPr>
              <a:t> Fake news detection can be integrated into social media platforms to identify and flag potentially misleading or false information shared by users. This helps in maintaining the integrity of the platform and reducing the spread of misinformation.</a:t>
            </a:r>
            <a:br>
              <a:rPr lang="en-US" sz="1600" dirty="0">
                <a:solidFill>
                  <a:schemeClr val="bg2"/>
                </a:solidFill>
                <a:latin typeface="Times New Roman" panose="02020603050405020304" pitchFamily="18" charset="0"/>
                <a:cs typeface="Times New Roman" panose="02020603050405020304" pitchFamily="18" charset="0"/>
              </a:rPr>
            </a:br>
            <a:br>
              <a:rPr lang="en-US" sz="1600" dirty="0">
                <a:solidFill>
                  <a:schemeClr val="bg2"/>
                </a:solidFill>
                <a:latin typeface="Times New Roman" panose="02020603050405020304" pitchFamily="18" charset="0"/>
                <a:cs typeface="Times New Roman" panose="02020603050405020304" pitchFamily="18" charset="0"/>
              </a:rPr>
            </a:br>
            <a:r>
              <a:rPr lang="en-US" sz="2000" b="1" dirty="0">
                <a:solidFill>
                  <a:schemeClr val="bg2"/>
                </a:solidFill>
                <a:latin typeface="Times New Roman" panose="02020603050405020304" pitchFamily="18" charset="0"/>
                <a:cs typeface="Times New Roman" panose="02020603050405020304" pitchFamily="18" charset="0"/>
              </a:rPr>
              <a:t>2. </a:t>
            </a:r>
            <a:r>
              <a:rPr lang="en-US" sz="2000" b="1" i="0" u="sng" dirty="0">
                <a:solidFill>
                  <a:schemeClr val="bg2"/>
                </a:solidFill>
                <a:effectLst/>
                <a:latin typeface="Times New Roman" panose="02020603050405020304" pitchFamily="18" charset="0"/>
                <a:cs typeface="Times New Roman" panose="02020603050405020304" pitchFamily="18" charset="0"/>
              </a:rPr>
              <a:t>News Organizations</a:t>
            </a:r>
            <a:r>
              <a:rPr lang="en-US" sz="2000" b="1" i="0" dirty="0">
                <a:solidFill>
                  <a:schemeClr val="bg2"/>
                </a:solidFill>
                <a:effectLst/>
                <a:latin typeface="Times New Roman" panose="02020603050405020304" pitchFamily="18" charset="0"/>
                <a:cs typeface="Times New Roman" panose="02020603050405020304" pitchFamily="18" charset="0"/>
              </a:rPr>
              <a:t>: </a:t>
            </a:r>
            <a:r>
              <a:rPr lang="en-US" sz="1800" b="0" i="0" dirty="0">
                <a:solidFill>
                  <a:schemeClr val="bg2"/>
                </a:solidFill>
                <a:effectLst/>
                <a:latin typeface="Times New Roman" panose="02020603050405020304" pitchFamily="18" charset="0"/>
                <a:cs typeface="Times New Roman" panose="02020603050405020304" pitchFamily="18" charset="0"/>
              </a:rPr>
              <a:t>News organizations can leverage fake news detection systems to verify the credibility of news articles before publishing or sharing them with their audience. This ensures that only reliable and accurate information is disseminated, maintaining the trust of their readership.</a:t>
            </a:r>
            <a:br>
              <a:rPr lang="en-US" sz="1200" b="0" i="0" dirty="0">
                <a:solidFill>
                  <a:srgbClr val="D1D5DB"/>
                </a:solidFill>
                <a:effectLst/>
                <a:latin typeface="Söhne"/>
              </a:rPr>
            </a:br>
            <a:br>
              <a:rPr lang="en-US" sz="1200" b="0" i="0" dirty="0">
                <a:solidFill>
                  <a:srgbClr val="D1D5DB"/>
                </a:solidFill>
                <a:effectLst/>
                <a:latin typeface="Söhne"/>
              </a:rPr>
            </a:br>
            <a:r>
              <a:rPr lang="en-US" sz="2000" b="1" i="0" dirty="0">
                <a:solidFill>
                  <a:schemeClr val="bg2"/>
                </a:solidFill>
                <a:effectLst/>
                <a:latin typeface="Times New Roman" panose="02020603050405020304" pitchFamily="18" charset="0"/>
                <a:cs typeface="Times New Roman" panose="02020603050405020304" pitchFamily="18" charset="0"/>
              </a:rPr>
              <a:t>3. </a:t>
            </a:r>
            <a:r>
              <a:rPr lang="en-US" sz="2000" b="1" i="0" u="sng" dirty="0">
                <a:solidFill>
                  <a:schemeClr val="bg2"/>
                </a:solidFill>
                <a:effectLst/>
                <a:latin typeface="Times New Roman" panose="02020603050405020304" pitchFamily="18" charset="0"/>
                <a:cs typeface="Times New Roman" panose="02020603050405020304" pitchFamily="18" charset="0"/>
              </a:rPr>
              <a:t>Education and Media Literacy</a:t>
            </a:r>
            <a:r>
              <a:rPr lang="en-US" sz="2000" b="1" i="0" dirty="0">
                <a:solidFill>
                  <a:schemeClr val="bg2"/>
                </a:solidFill>
                <a:effectLst/>
                <a:latin typeface="Times New Roman" panose="02020603050405020304" pitchFamily="18" charset="0"/>
                <a:cs typeface="Times New Roman" panose="02020603050405020304" pitchFamily="18" charset="0"/>
              </a:rPr>
              <a:t>:</a:t>
            </a:r>
            <a:r>
              <a:rPr lang="en-US" sz="1800" b="0" i="0" dirty="0">
                <a:solidFill>
                  <a:schemeClr val="bg2"/>
                </a:solidFill>
                <a:effectLst/>
                <a:latin typeface="Times New Roman" panose="02020603050405020304" pitchFamily="18" charset="0"/>
                <a:cs typeface="Times New Roman" panose="02020603050405020304" pitchFamily="18" charset="0"/>
              </a:rPr>
              <a:t> Fake news detection tools can be employed in educational settings to teach students about media literacy, critical thinking, and information evaluation. It empowers individuals to discern reliable sources of information and detect potential misinformation.</a:t>
            </a:r>
            <a:br>
              <a:rPr lang="en-US" sz="1200" b="0" i="0" dirty="0">
                <a:solidFill>
                  <a:schemeClr val="bg2"/>
                </a:solidFill>
                <a:effectLst/>
                <a:latin typeface="Times New Roman" panose="02020603050405020304" pitchFamily="18" charset="0"/>
                <a:cs typeface="Times New Roman" panose="02020603050405020304" pitchFamily="18" charset="0"/>
              </a:rPr>
            </a:br>
            <a:br>
              <a:rPr lang="en-US" sz="1200" dirty="0"/>
            </a:br>
            <a:endParaRPr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0"/>
          <p:cNvSpPr txBox="1">
            <a:spLocks noGrp="1"/>
          </p:cNvSpPr>
          <p:nvPr>
            <p:ph type="title"/>
          </p:nvPr>
        </p:nvSpPr>
        <p:spPr>
          <a:xfrm>
            <a:off x="582525" y="594900"/>
            <a:ext cx="7981800" cy="4003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GB" sz="2000" dirty="0">
                <a:solidFill>
                  <a:schemeClr val="bg2"/>
                </a:solidFill>
                <a:latin typeface="Times New Roman" panose="02020603050405020304"/>
                <a:ea typeface="Times New Roman" panose="02020603050405020304"/>
                <a:cs typeface="Times New Roman" panose="02020603050405020304"/>
                <a:sym typeface="Times New Roman" panose="02020603050405020304"/>
              </a:rPr>
              <a:t>References</a:t>
            </a:r>
            <a:endParaRPr sz="2000" dirty="0">
              <a:solidFill>
                <a:schemeClr val="bg2"/>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91000"/>
              </a:lnSpc>
              <a:spcBef>
                <a:spcPts val="0"/>
              </a:spcBef>
              <a:spcAft>
                <a:spcPts val="0"/>
              </a:spcAft>
              <a:buClr>
                <a:srgbClr val="000000"/>
              </a:buClr>
              <a:buSzPts val="1800"/>
              <a:buFont typeface="Times New Roman" panose="02020603050405020304"/>
              <a:buAutoNum type="arabicPeriod"/>
            </a:pPr>
            <a:r>
              <a:rPr lang="en-IN" sz="1600" dirty="0">
                <a:solidFill>
                  <a:schemeClr val="bg2"/>
                </a:solidFill>
                <a:latin typeface="Times New Roman" panose="02020603050405020304" pitchFamily="18" charset="0"/>
                <a:cs typeface="Times New Roman" panose="02020603050405020304" pitchFamily="18" charset="0"/>
              </a:rPr>
              <a:t>Kai Shu , Amy Sliva , Suhang Wang , Jiliang Tang , and Huan Liu,2017 </a:t>
            </a:r>
            <a:r>
              <a:rPr lang="en-IN" sz="1600" dirty="0" err="1">
                <a:solidFill>
                  <a:schemeClr val="bg2"/>
                </a:solidFill>
                <a:latin typeface="Times New Roman" panose="02020603050405020304" pitchFamily="18" charset="0"/>
                <a:cs typeface="Times New Roman" panose="02020603050405020304" pitchFamily="18" charset="0"/>
              </a:rPr>
              <a:t>september</a:t>
            </a:r>
            <a:r>
              <a:rPr lang="en-IN" sz="1600" dirty="0">
                <a:solidFill>
                  <a:schemeClr val="bg2"/>
                </a:solidFill>
                <a:latin typeface="Times New Roman" panose="02020603050405020304" pitchFamily="18" charset="0"/>
                <a:cs typeface="Times New Roman" panose="02020603050405020304" pitchFamily="18" charset="0"/>
              </a:rPr>
              <a:t>. Fake News Detection on Social Media: A Data Mining Perspective.</a:t>
            </a:r>
            <a:r>
              <a:rPr lang="en-IN" sz="1100" dirty="0"/>
              <a:t> </a:t>
            </a:r>
            <a:br>
              <a:rPr lang="en-IN" sz="1100" dirty="0"/>
            </a:br>
            <a:endParaRPr lang="en-US" sz="1800" dirty="0">
              <a:solidFill>
                <a:srgbClr val="000000"/>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91000"/>
              </a:lnSpc>
              <a:spcBef>
                <a:spcPts val="0"/>
              </a:spcBef>
              <a:spcAft>
                <a:spcPts val="0"/>
              </a:spcAft>
              <a:buClr>
                <a:srgbClr val="000000"/>
              </a:buClr>
              <a:buSzPts val="1800"/>
              <a:buFont typeface="Times New Roman" panose="02020603050405020304"/>
              <a:buAutoNum type="arabicPeriod"/>
            </a:pPr>
            <a:r>
              <a:rPr lang="en-US" sz="1600" dirty="0">
                <a:solidFill>
                  <a:schemeClr val="bg2"/>
                </a:solidFill>
                <a:latin typeface="Times New Roman" panose="02020603050405020304" pitchFamily="18" charset="0"/>
                <a:cs typeface="Times New Roman" panose="02020603050405020304" pitchFamily="18" charset="0"/>
              </a:rPr>
              <a:t>Thota, A., Tilak, P., Ahluwalia, S. and Lohia, N., 2018. Fake news detection: A deep learning approach. SMU Data Science Review, 1(3), p.10.</a:t>
            </a:r>
            <a:br>
              <a:rPr lang="en-US" sz="1600" dirty="0">
                <a:solidFill>
                  <a:schemeClr val="bg2"/>
                </a:solidFill>
                <a:latin typeface="Times New Roman" panose="02020603050405020304" pitchFamily="18" charset="0"/>
                <a:cs typeface="Times New Roman" panose="02020603050405020304" pitchFamily="18" charset="0"/>
              </a:rPr>
            </a:br>
            <a:endParaRPr sz="1600" dirty="0">
              <a:solidFill>
                <a:schemeClr val="bg2"/>
              </a:solidFill>
              <a:highlight>
                <a:srgbClr val="FFFFFF"/>
              </a:highlight>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lvl="0" indent="-342900" algn="l" rtl="0">
              <a:lnSpc>
                <a:spcPct val="91000"/>
              </a:lnSpc>
              <a:spcBef>
                <a:spcPts val="0"/>
              </a:spcBef>
              <a:spcAft>
                <a:spcPts val="0"/>
              </a:spcAft>
              <a:buClr>
                <a:srgbClr val="000000"/>
              </a:buClr>
              <a:buSzPts val="1800"/>
              <a:buFont typeface="Times New Roman" panose="02020603050405020304"/>
              <a:buAutoNum type="arabicPeriod"/>
            </a:pPr>
            <a:r>
              <a:rPr lang="en-US" sz="1600" dirty="0">
                <a:solidFill>
                  <a:schemeClr val="bg2"/>
                </a:solidFill>
                <a:latin typeface="Times New Roman" panose="02020603050405020304" pitchFamily="18" charset="0"/>
                <a:cs typeface="Times New Roman" panose="02020603050405020304" pitchFamily="18" charset="0"/>
              </a:rPr>
              <a:t>Groza, A., 2020. Detecting fake news for the new coronavirus by reasoning on the Covid-19 ontology. arXiv preprint arXiv:2004.12330.</a:t>
            </a:r>
            <a:br>
              <a:rPr lang="en-US" sz="1600" dirty="0">
                <a:solidFill>
                  <a:schemeClr val="bg2"/>
                </a:solidFill>
                <a:latin typeface="Times New Roman" panose="02020603050405020304" pitchFamily="18" charset="0"/>
                <a:cs typeface="Times New Roman" panose="02020603050405020304" pitchFamily="18" charset="0"/>
              </a:rPr>
            </a:br>
            <a:endParaRPr sz="1600" dirty="0">
              <a:solidFill>
                <a:schemeClr val="bg2"/>
              </a:solidFill>
              <a:highlight>
                <a:srgbClr val="FFFFFF"/>
              </a:highlight>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457200" lvl="0" indent="-342900" algn="l" rtl="0">
              <a:lnSpc>
                <a:spcPct val="91000"/>
              </a:lnSpc>
              <a:spcBef>
                <a:spcPts val="0"/>
              </a:spcBef>
              <a:spcAft>
                <a:spcPts val="0"/>
              </a:spcAft>
              <a:buClr>
                <a:srgbClr val="000000"/>
              </a:buClr>
              <a:buSzPts val="1800"/>
              <a:buFont typeface="Times New Roman" panose="02020603050405020304"/>
              <a:buAutoNum type="arabicPeriod"/>
            </a:pPr>
            <a:r>
              <a:rPr lang="en-US" sz="1600" dirty="0">
                <a:solidFill>
                  <a:schemeClr val="bg2"/>
                </a:solidFill>
                <a:latin typeface="Times New Roman" panose="02020603050405020304" pitchFamily="18" charset="0"/>
                <a:cs typeface="Times New Roman" panose="02020603050405020304" pitchFamily="18" charset="0"/>
              </a:rPr>
              <a:t>Gurav, S., Sase, S., Shinde, S., Wabale, P. and Hirve, S., 2019. Survey on Automated System for Fake News Detection using NLP &amp; Machine Learning Approach. International Research Journal of Engineering and Technology (IRJET), 6(01), pp.308-309</a:t>
            </a:r>
            <a:r>
              <a:rPr lang="en-US" sz="1600" dirty="0">
                <a:solidFill>
                  <a:schemeClr val="bg2"/>
                </a:solidFill>
              </a:rPr>
              <a:t>.</a:t>
            </a:r>
            <a:br>
              <a:rPr lang="en-US" sz="1600" dirty="0">
                <a:solidFill>
                  <a:schemeClr val="bg2"/>
                </a:solidFill>
              </a:rPr>
            </a:br>
            <a:endParaRPr sz="1600" dirty="0">
              <a:solidFill>
                <a:schemeClr val="bg2"/>
              </a:solidFill>
              <a:highlight>
                <a:srgbClr val="FFFFFF"/>
              </a:highlight>
              <a:latin typeface="Times New Roman" panose="02020603050405020304"/>
              <a:ea typeface="Times New Roman" panose="02020603050405020304"/>
              <a:cs typeface="Times New Roman" panose="02020603050405020304"/>
              <a:sym typeface="Times New Roman" panose="02020603050405020304"/>
            </a:endParaRPr>
          </a:p>
          <a:p>
            <a:pPr marL="457200" lvl="0" indent="-342900" algn="l" rtl="0">
              <a:lnSpc>
                <a:spcPct val="91000"/>
              </a:lnSpc>
              <a:spcBef>
                <a:spcPts val="0"/>
              </a:spcBef>
              <a:spcAft>
                <a:spcPts val="0"/>
              </a:spcAft>
              <a:buClr>
                <a:srgbClr val="000000"/>
              </a:buClr>
              <a:buSzPts val="1800"/>
              <a:buFont typeface="Times New Roman" panose="02020603050405020304"/>
              <a:buAutoNum type="arabicPeriod"/>
            </a:pPr>
            <a:r>
              <a:rPr lang="en-US" sz="1600" dirty="0">
                <a:solidFill>
                  <a:schemeClr val="bg2"/>
                </a:solidFill>
                <a:latin typeface="Times New Roman" panose="02020603050405020304" pitchFamily="18" charset="0"/>
                <a:cs typeface="Times New Roman" panose="02020603050405020304" pitchFamily="18" charset="0"/>
              </a:rPr>
              <a:t>Long, Y., 2017. Fake news detection through multi-perspective speaker profiles. Association for Computational Linguistics.</a:t>
            </a:r>
            <a:endParaRPr sz="1600" dirty="0">
              <a:solidFill>
                <a:schemeClr val="bg2"/>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0" lvl="0" indent="0" algn="l" rtl="0">
              <a:spcBef>
                <a:spcPts val="0"/>
              </a:spcBef>
              <a:spcAft>
                <a:spcPts val="0"/>
              </a:spcAft>
              <a:buSzPts val="990"/>
              <a:buNone/>
            </a:pPr>
            <a:endParaRPr sz="18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SzPts val="990"/>
              <a:buNone/>
            </a:pPr>
            <a:endParaRPr sz="18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SzPts val="990"/>
              <a:buNone/>
            </a:pPr>
            <a:endParaRPr sz="18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1435-0B00-9609-3B45-3AC54CF42696}"/>
              </a:ext>
            </a:extLst>
          </p:cNvPr>
          <p:cNvSpPr>
            <a:spLocks noGrp="1"/>
          </p:cNvSpPr>
          <p:nvPr>
            <p:ph type="title"/>
          </p:nvPr>
        </p:nvSpPr>
        <p:spPr>
          <a:xfrm>
            <a:off x="819150" y="2228850"/>
            <a:ext cx="7505700" cy="971550"/>
          </a:xfrm>
        </p:spPr>
        <p:txBody>
          <a:bodyPr/>
          <a:lstStyle/>
          <a:p>
            <a:r>
              <a:rPr lang="en-IN" dirty="0"/>
              <a:t>                            </a:t>
            </a:r>
            <a:r>
              <a:rPr lang="en-IN" sz="3200" dirty="0"/>
              <a:t>Thank You</a:t>
            </a:r>
          </a:p>
        </p:txBody>
      </p:sp>
    </p:spTree>
    <p:extLst>
      <p:ext uri="{BB962C8B-B14F-4D97-AF65-F5344CB8AC3E}">
        <p14:creationId xmlns:p14="http://schemas.microsoft.com/office/powerpoint/2010/main" val="2906508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4"/>
          <p:cNvSpPr txBox="1">
            <a:spLocks noGrp="1"/>
          </p:cNvSpPr>
          <p:nvPr>
            <p:ph type="title"/>
          </p:nvPr>
        </p:nvSpPr>
        <p:spPr>
          <a:xfrm>
            <a:off x="562500" y="357948"/>
            <a:ext cx="8019000" cy="405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br>
              <a:rPr lang="en-GB" sz="2400" dirty="0">
                <a:solidFill>
                  <a:srgbClr val="4C1130"/>
                </a:solidFill>
                <a:latin typeface="Times New Roman" panose="02020603050405020304"/>
                <a:ea typeface="Times New Roman" panose="02020603050405020304"/>
                <a:cs typeface="Times New Roman" panose="02020603050405020304"/>
                <a:sym typeface="Times New Roman" panose="02020603050405020304"/>
              </a:rPr>
            </a:br>
            <a:r>
              <a:rPr lang="en-GB" sz="2400" dirty="0">
                <a:solidFill>
                  <a:schemeClr val="bg2"/>
                </a:solidFill>
                <a:latin typeface="Times New Roman" panose="02020603050405020304"/>
                <a:ea typeface="Times New Roman" panose="02020603050405020304"/>
                <a:cs typeface="Times New Roman" panose="02020603050405020304"/>
                <a:sym typeface="Times New Roman" panose="02020603050405020304"/>
              </a:rPr>
              <a:t>Introduction</a:t>
            </a:r>
            <a:r>
              <a:rPr lang="en-GB" sz="2400" dirty="0">
                <a:solidFill>
                  <a:srgbClr val="4C1130"/>
                </a:solidFill>
                <a:latin typeface="Times New Roman" panose="02020603050405020304"/>
                <a:ea typeface="Times New Roman" panose="02020603050405020304"/>
                <a:cs typeface="Times New Roman" panose="02020603050405020304"/>
                <a:sym typeface="Times New Roman" panose="02020603050405020304"/>
              </a:rPr>
              <a:t> </a:t>
            </a:r>
            <a:br>
              <a:rPr lang="en-GB" sz="2400" dirty="0">
                <a:solidFill>
                  <a:srgbClr val="4C1130"/>
                </a:solidFill>
                <a:latin typeface="Times New Roman" panose="02020603050405020304"/>
                <a:ea typeface="Times New Roman" panose="02020603050405020304"/>
                <a:cs typeface="Times New Roman" panose="02020603050405020304"/>
                <a:sym typeface="Times New Roman" panose="02020603050405020304"/>
              </a:rPr>
            </a:br>
            <a:br>
              <a:rPr lang="en-US" sz="2400" b="1" dirty="0">
                <a:solidFill>
                  <a:schemeClr val="bg2"/>
                </a:solidFill>
              </a:rPr>
            </a:br>
            <a:r>
              <a:rPr lang="en-US" sz="2400" dirty="0">
                <a:solidFill>
                  <a:schemeClr val="bg2"/>
                </a:solidFill>
                <a:latin typeface="Times New Roman" panose="02020603050405020304" pitchFamily="18" charset="0"/>
                <a:cs typeface="Times New Roman" panose="02020603050405020304" pitchFamily="18" charset="0"/>
              </a:rPr>
              <a:t>In today‘s society, most of the news consumption by people is through different social media platforms, since it is the most easy and convenient way of sharing news to each other. But with this comes the risk of widespread dissemination of fake news. These fake news not just adversely affect an individual but it also affects the society as a whole.</a:t>
            </a:r>
            <a:endParaRPr sz="2400" dirty="0">
              <a:solidFill>
                <a:schemeClr val="bg2"/>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5"/>
          <p:cNvSpPr txBox="1">
            <a:spLocks noGrp="1"/>
          </p:cNvSpPr>
          <p:nvPr>
            <p:ph type="title"/>
          </p:nvPr>
        </p:nvSpPr>
        <p:spPr>
          <a:xfrm>
            <a:off x="599700" y="539100"/>
            <a:ext cx="7944600" cy="4065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650" dirty="0">
                <a:solidFill>
                  <a:schemeClr val="bg2"/>
                </a:solidFill>
                <a:latin typeface="Times New Roman" panose="02020603050405020304"/>
                <a:ea typeface="Times New Roman" panose="02020603050405020304"/>
                <a:cs typeface="Times New Roman" panose="02020603050405020304"/>
                <a:sym typeface="Times New Roman" panose="02020603050405020304"/>
              </a:rPr>
              <a:t>Objective</a:t>
            </a:r>
            <a:endParaRPr sz="2650" dirty="0">
              <a:solidFill>
                <a:schemeClr val="bg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65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2100" dirty="0">
                <a:solidFill>
                  <a:schemeClr val="bg2"/>
                </a:solidFill>
                <a:latin typeface="Times New Roman" panose="02020603050405020304"/>
                <a:ea typeface="Times New Roman" panose="02020603050405020304"/>
                <a:cs typeface="Times New Roman" panose="02020603050405020304"/>
                <a:sym typeface="Times New Roman" panose="02020603050405020304"/>
              </a:rPr>
              <a:t>The main aim of this project is to develop a web app which recognises whether a news is fake or real with the help of a datasets.</a:t>
            </a:r>
            <a:endParaRPr sz="2100" dirty="0">
              <a:solidFill>
                <a:schemeClr val="bg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800" dirty="0">
              <a:solidFill>
                <a:schemeClr val="bg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2100" dirty="0">
                <a:solidFill>
                  <a:schemeClr val="bg2"/>
                </a:solidFill>
                <a:latin typeface="Times New Roman" panose="02020603050405020304"/>
                <a:ea typeface="Times New Roman" panose="02020603050405020304"/>
                <a:cs typeface="Times New Roman" panose="02020603050405020304"/>
                <a:sym typeface="Times New Roman" panose="02020603050405020304"/>
              </a:rPr>
              <a:t>Our objective is in the direction to provide everyone a real stick news so that they may not lead to any misguide information. </a:t>
            </a:r>
            <a:endParaRPr sz="2100" dirty="0">
              <a:solidFill>
                <a:schemeClr val="bg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1200"/>
              </a:spcBef>
              <a:spcAft>
                <a:spcPts val="0"/>
              </a:spcAft>
              <a:buNone/>
            </a:pPr>
            <a:r>
              <a:rPr lang="en-US" sz="2100" i="0" dirty="0">
                <a:solidFill>
                  <a:schemeClr val="bg2"/>
                </a:solidFill>
                <a:effectLst/>
                <a:latin typeface="Times New Roman" panose="02020603050405020304" pitchFamily="18" charset="0"/>
                <a:cs typeface="Times New Roman" panose="02020603050405020304" pitchFamily="18" charset="0"/>
              </a:rPr>
              <a:t>The objective of the fake news detection project is to develop an application or system that can accurately identify and classify news articles or information as either "fake" or "not fake" (reliable). The project aims to address the growing issue of misinformation and fake news circulating on various platforms, which can lead to misinformation, manipulation, and public distrust.</a:t>
            </a:r>
            <a:endParaRPr sz="2100" dirty="0">
              <a:solidFill>
                <a:schemeClr val="bg2"/>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6"/>
          <p:cNvSpPr txBox="1">
            <a:spLocks noGrp="1"/>
          </p:cNvSpPr>
          <p:nvPr>
            <p:ph type="title"/>
          </p:nvPr>
        </p:nvSpPr>
        <p:spPr>
          <a:xfrm>
            <a:off x="656875" y="607300"/>
            <a:ext cx="7919700" cy="4015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sz="2400" dirty="0">
                <a:solidFill>
                  <a:schemeClr val="bg2"/>
                </a:solidFill>
                <a:latin typeface="Times New Roman" panose="02020603050405020304"/>
                <a:ea typeface="Times New Roman" panose="02020603050405020304"/>
                <a:cs typeface="Times New Roman" panose="02020603050405020304"/>
                <a:sym typeface="Times New Roman" panose="02020603050405020304"/>
              </a:rPr>
              <a:t>Methodology</a:t>
            </a:r>
            <a:r>
              <a:rPr lang="en-GB" sz="2400" dirty="0">
                <a:solidFill>
                  <a:srgbClr val="4C1130"/>
                </a:solidFill>
                <a:latin typeface="Times New Roman" panose="02020603050405020304"/>
                <a:ea typeface="Times New Roman" panose="02020603050405020304"/>
                <a:cs typeface="Times New Roman" panose="02020603050405020304"/>
                <a:sym typeface="Times New Roman" panose="02020603050405020304"/>
              </a:rPr>
              <a:t> </a:t>
            </a:r>
            <a:endParaRPr sz="2400" dirty="0">
              <a:solidFill>
                <a:srgbClr val="4C113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0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There are 4 steps involved in the process of fake news detection </a:t>
            </a:r>
            <a:br>
              <a:rPr lang="en-GB"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spcBef>
                <a:spcPts val="0"/>
              </a:spcBef>
              <a:spcAft>
                <a:spcPts val="0"/>
              </a:spcAft>
              <a:buClr>
                <a:srgbClr val="000000"/>
              </a:buClr>
              <a:buSzPts val="1900"/>
              <a:buFont typeface="Times New Roman" panose="02020603050405020304"/>
              <a:buAutoNum type="arabicPeriod"/>
            </a:pPr>
            <a:r>
              <a:rPr lang="en-GB"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First you have to copy the news or type physically.</a:t>
            </a:r>
            <a:br>
              <a:rPr lang="en-GB"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spcBef>
                <a:spcPts val="0"/>
              </a:spcBef>
              <a:spcAft>
                <a:spcPts val="0"/>
              </a:spcAft>
              <a:buClr>
                <a:srgbClr val="000000"/>
              </a:buClr>
              <a:buSzPts val="1900"/>
              <a:buFont typeface="Times New Roman" panose="02020603050405020304"/>
              <a:buAutoNum type="arabicPeriod"/>
            </a:pPr>
            <a:r>
              <a:rPr lang="en-GB"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Then after copying or typing the news you have to click on predict.</a:t>
            </a:r>
            <a:br>
              <a:rPr lang="en-GB"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spcBef>
                <a:spcPts val="0"/>
              </a:spcBef>
              <a:spcAft>
                <a:spcPts val="0"/>
              </a:spcAft>
              <a:buClr>
                <a:srgbClr val="000000"/>
              </a:buClr>
              <a:buSzPts val="1900"/>
              <a:buFont typeface="Times New Roman" panose="02020603050405020304"/>
              <a:buAutoNum type="arabicPeriod"/>
            </a:pPr>
            <a:r>
              <a:rPr lang="en-GB"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Then the news is predicted from the datasets.</a:t>
            </a:r>
            <a:br>
              <a:rPr lang="en-GB"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br>
            <a:endParaRPr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457200" lvl="0" indent="-349250" algn="l" rtl="0">
              <a:spcBef>
                <a:spcPts val="0"/>
              </a:spcBef>
              <a:spcAft>
                <a:spcPts val="0"/>
              </a:spcAft>
              <a:buClr>
                <a:srgbClr val="000000"/>
              </a:buClr>
              <a:buSzPts val="1900"/>
              <a:buFont typeface="Times New Roman" panose="02020603050405020304"/>
              <a:buAutoNum type="arabicPeriod"/>
            </a:pPr>
            <a:r>
              <a:rPr lang="en-GB"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After checking from the dataset it will give you the prediction whether a news is fake or real.</a:t>
            </a:r>
            <a:endParaRPr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24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endParaRPr sz="24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5BE1F-B1B7-4930-2F77-5A0D827FB013}"/>
              </a:ext>
            </a:extLst>
          </p:cNvPr>
          <p:cNvSpPr>
            <a:spLocks noGrp="1"/>
          </p:cNvSpPr>
          <p:nvPr>
            <p:ph type="title"/>
          </p:nvPr>
        </p:nvSpPr>
        <p:spPr>
          <a:xfrm>
            <a:off x="392906" y="314326"/>
            <a:ext cx="7839075" cy="621506"/>
          </a:xfrm>
        </p:spPr>
        <p:txBody>
          <a:bodyPr>
            <a:normAutofit/>
          </a:bodyPr>
          <a:lstStyle/>
          <a:p>
            <a:r>
              <a:rPr lang="en-IN" sz="2200" dirty="0">
                <a:solidFill>
                  <a:schemeClr val="bg2"/>
                </a:solidFill>
                <a:latin typeface="Times New Roman" panose="02020603050405020304" pitchFamily="18" charset="0"/>
                <a:cs typeface="Times New Roman" panose="02020603050405020304" pitchFamily="18" charset="0"/>
              </a:rPr>
              <a:t>Methodology</a:t>
            </a:r>
          </a:p>
        </p:txBody>
      </p:sp>
      <p:pic>
        <p:nvPicPr>
          <p:cNvPr id="4" name="Picture 3">
            <a:extLst>
              <a:ext uri="{FF2B5EF4-FFF2-40B4-BE49-F238E27FC236}">
                <a16:creationId xmlns:a16="http://schemas.microsoft.com/office/drawing/2014/main" id="{152E47B1-E0E9-F64C-4D8D-57A812344094}"/>
              </a:ext>
            </a:extLst>
          </p:cNvPr>
          <p:cNvPicPr>
            <a:picLocks noChangeAspect="1"/>
          </p:cNvPicPr>
          <p:nvPr/>
        </p:nvPicPr>
        <p:blipFill>
          <a:blip r:embed="rId2"/>
          <a:stretch>
            <a:fillRect/>
          </a:stretch>
        </p:blipFill>
        <p:spPr>
          <a:xfrm>
            <a:off x="264320" y="935832"/>
            <a:ext cx="8529636" cy="3829049"/>
          </a:xfrm>
          <a:prstGeom prst="rect">
            <a:avLst/>
          </a:prstGeom>
        </p:spPr>
      </p:pic>
    </p:spTree>
    <p:extLst>
      <p:ext uri="{BB962C8B-B14F-4D97-AF65-F5344CB8AC3E}">
        <p14:creationId xmlns:p14="http://schemas.microsoft.com/office/powerpoint/2010/main" val="3576584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83487-D3D8-54F7-532C-526ABD18EA68}"/>
              </a:ext>
            </a:extLst>
          </p:cNvPr>
          <p:cNvSpPr>
            <a:spLocks noGrp="1"/>
          </p:cNvSpPr>
          <p:nvPr>
            <p:ph type="title"/>
          </p:nvPr>
        </p:nvSpPr>
        <p:spPr>
          <a:xfrm>
            <a:off x="340519" y="345537"/>
            <a:ext cx="7505700" cy="618869"/>
          </a:xfrm>
        </p:spPr>
        <p:txBody>
          <a:bodyPr>
            <a:normAutofit/>
          </a:bodyPr>
          <a:lstStyle/>
          <a:p>
            <a:r>
              <a:rPr lang="en-IN" sz="2000" dirty="0">
                <a:solidFill>
                  <a:schemeClr val="bg2"/>
                </a:solidFill>
                <a:latin typeface="Times New Roman" panose="02020603050405020304" pitchFamily="18" charset="0"/>
                <a:cs typeface="Times New Roman" panose="02020603050405020304" pitchFamily="18" charset="0"/>
              </a:rPr>
              <a:t>1. First type the news headline</a:t>
            </a:r>
          </a:p>
        </p:txBody>
      </p:sp>
      <p:pic>
        <p:nvPicPr>
          <p:cNvPr id="4" name="Picture 3">
            <a:extLst>
              <a:ext uri="{FF2B5EF4-FFF2-40B4-BE49-F238E27FC236}">
                <a16:creationId xmlns:a16="http://schemas.microsoft.com/office/drawing/2014/main" id="{518D6B70-7535-67B8-5F15-0DDB2275A5FA}"/>
              </a:ext>
            </a:extLst>
          </p:cNvPr>
          <p:cNvPicPr>
            <a:picLocks noChangeAspect="1"/>
          </p:cNvPicPr>
          <p:nvPr/>
        </p:nvPicPr>
        <p:blipFill>
          <a:blip r:embed="rId2"/>
          <a:stretch>
            <a:fillRect/>
          </a:stretch>
        </p:blipFill>
        <p:spPr>
          <a:xfrm>
            <a:off x="282178" y="1021557"/>
            <a:ext cx="8579644" cy="3886200"/>
          </a:xfrm>
          <a:prstGeom prst="rect">
            <a:avLst/>
          </a:prstGeom>
        </p:spPr>
      </p:pic>
    </p:spTree>
    <p:extLst>
      <p:ext uri="{BB962C8B-B14F-4D97-AF65-F5344CB8AC3E}">
        <p14:creationId xmlns:p14="http://schemas.microsoft.com/office/powerpoint/2010/main" val="3125594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F204B-BBBC-EFD8-4023-790D6A7D00F7}"/>
              </a:ext>
            </a:extLst>
          </p:cNvPr>
          <p:cNvSpPr>
            <a:spLocks noGrp="1"/>
          </p:cNvSpPr>
          <p:nvPr>
            <p:ph type="title"/>
          </p:nvPr>
        </p:nvSpPr>
        <p:spPr>
          <a:xfrm>
            <a:off x="319088" y="338394"/>
            <a:ext cx="7505700" cy="618869"/>
          </a:xfrm>
        </p:spPr>
        <p:txBody>
          <a:bodyPr>
            <a:normAutofit/>
          </a:bodyPr>
          <a:lstStyle/>
          <a:p>
            <a:r>
              <a:rPr lang="en-IN" sz="2000" dirty="0">
                <a:solidFill>
                  <a:schemeClr val="bg2"/>
                </a:solidFill>
                <a:latin typeface="Times New Roman" panose="02020603050405020304" pitchFamily="18" charset="0"/>
                <a:cs typeface="Times New Roman" panose="02020603050405020304" pitchFamily="18" charset="0"/>
              </a:rPr>
              <a:t>2. Then click on predict and the result shown on the screen</a:t>
            </a:r>
          </a:p>
        </p:txBody>
      </p:sp>
      <p:pic>
        <p:nvPicPr>
          <p:cNvPr id="4" name="Picture 3">
            <a:extLst>
              <a:ext uri="{FF2B5EF4-FFF2-40B4-BE49-F238E27FC236}">
                <a16:creationId xmlns:a16="http://schemas.microsoft.com/office/drawing/2014/main" id="{80025B9E-4B43-E9CA-DBB5-86803C0AD793}"/>
              </a:ext>
            </a:extLst>
          </p:cNvPr>
          <p:cNvPicPr>
            <a:picLocks noChangeAspect="1"/>
          </p:cNvPicPr>
          <p:nvPr/>
        </p:nvPicPr>
        <p:blipFill>
          <a:blip r:embed="rId2"/>
          <a:stretch>
            <a:fillRect/>
          </a:stretch>
        </p:blipFill>
        <p:spPr>
          <a:xfrm>
            <a:off x="269082" y="1120593"/>
            <a:ext cx="8596312" cy="3741663"/>
          </a:xfrm>
          <a:prstGeom prst="rect">
            <a:avLst/>
          </a:prstGeom>
        </p:spPr>
      </p:pic>
    </p:spTree>
    <p:extLst>
      <p:ext uri="{BB962C8B-B14F-4D97-AF65-F5344CB8AC3E}">
        <p14:creationId xmlns:p14="http://schemas.microsoft.com/office/powerpoint/2010/main" val="421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4"/>
        <p:cNvGrpSpPr/>
        <p:nvPr/>
      </p:nvGrpSpPr>
      <p:grpSpPr>
        <a:xfrm>
          <a:off x="0" y="0"/>
          <a:ext cx="0" cy="0"/>
          <a:chOff x="0" y="0"/>
          <a:chExt cx="0" cy="0"/>
        </a:xfrm>
      </p:grpSpPr>
      <p:sp>
        <p:nvSpPr>
          <p:cNvPr id="155" name="Google Shape;155;p18"/>
          <p:cNvSpPr txBox="1"/>
          <p:nvPr/>
        </p:nvSpPr>
        <p:spPr>
          <a:xfrm>
            <a:off x="590175" y="442912"/>
            <a:ext cx="8275500" cy="55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2400">
                <a:solidFill>
                  <a:schemeClr val="bg2"/>
                </a:solidFill>
                <a:latin typeface="Times New Roman" panose="02020603050405020304"/>
                <a:ea typeface="Times New Roman" panose="02020603050405020304"/>
                <a:cs typeface="Times New Roman" panose="02020603050405020304"/>
                <a:sym typeface="Times New Roman" panose="02020603050405020304"/>
              </a:rPr>
              <a:t>Block Diagram</a:t>
            </a:r>
            <a:endParaRPr sz="2400" dirty="0">
              <a:solidFill>
                <a:schemeClr val="bg2"/>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3" name="Picture 2">
            <a:extLst>
              <a:ext uri="{FF2B5EF4-FFF2-40B4-BE49-F238E27FC236}">
                <a16:creationId xmlns:a16="http://schemas.microsoft.com/office/drawing/2014/main" id="{A2E35AF1-340C-A32A-84C9-6FD6424DD95D}"/>
              </a:ext>
            </a:extLst>
          </p:cNvPr>
          <p:cNvPicPr>
            <a:picLocks noChangeAspect="1"/>
          </p:cNvPicPr>
          <p:nvPr/>
        </p:nvPicPr>
        <p:blipFill>
          <a:blip r:embed="rId3"/>
          <a:stretch>
            <a:fillRect/>
          </a:stretch>
        </p:blipFill>
        <p:spPr>
          <a:xfrm>
            <a:off x="446484" y="1122606"/>
            <a:ext cx="7793831" cy="351368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7"/>
          <p:cNvSpPr txBox="1">
            <a:spLocks noGrp="1"/>
          </p:cNvSpPr>
          <p:nvPr>
            <p:ph type="title"/>
          </p:nvPr>
        </p:nvSpPr>
        <p:spPr>
          <a:xfrm>
            <a:off x="819150" y="845600"/>
            <a:ext cx="7505700" cy="2889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400" dirty="0" err="1">
                <a:solidFill>
                  <a:schemeClr val="bg2"/>
                </a:solidFill>
                <a:latin typeface="Times New Roman" panose="02020603050405020304"/>
                <a:ea typeface="Times New Roman" panose="02020603050405020304"/>
                <a:cs typeface="Times New Roman" panose="02020603050405020304"/>
                <a:sym typeface="Times New Roman" panose="02020603050405020304"/>
              </a:rPr>
              <a:t>Softwares</a:t>
            </a:r>
            <a:r>
              <a:rPr lang="en-GB" sz="2400" dirty="0">
                <a:solidFill>
                  <a:schemeClr val="bg2"/>
                </a:solidFill>
                <a:latin typeface="Times New Roman" panose="02020603050405020304"/>
                <a:ea typeface="Times New Roman" panose="02020603050405020304"/>
                <a:cs typeface="Times New Roman" panose="02020603050405020304"/>
                <a:sym typeface="Times New Roman" panose="02020603050405020304"/>
              </a:rPr>
              <a:t> used</a:t>
            </a:r>
            <a:endParaRPr sz="2400" dirty="0">
              <a:solidFill>
                <a:schemeClr val="bg2"/>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2400" dirty="0">
              <a:solidFill>
                <a:srgbClr val="4C113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Language used : Python, HTML, CSS</a:t>
            </a:r>
            <a:endParaRPr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Libraries used : </a:t>
            </a:r>
            <a:r>
              <a:rPr lang="en-GB" sz="1900"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numpy</a:t>
            </a:r>
            <a:r>
              <a:rPr lang="en-GB"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pandas, </a:t>
            </a:r>
            <a:r>
              <a:rPr lang="en-GB" sz="1900"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sklearn</a:t>
            </a:r>
            <a:r>
              <a:rPr lang="en-GB"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flask</a:t>
            </a:r>
            <a:endParaRPr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endParaRPr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lvl="0" indent="0" algn="l" rtl="0">
              <a:spcBef>
                <a:spcPts val="0"/>
              </a:spcBef>
              <a:spcAft>
                <a:spcPts val="0"/>
              </a:spcAft>
              <a:buNone/>
            </a:pPr>
            <a:r>
              <a:rPr lang="en-GB"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IDE: </a:t>
            </a:r>
            <a:r>
              <a:rPr lang="en-IN" sz="1900"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Jupyter</a:t>
            </a:r>
            <a:r>
              <a:rPr lang="en-IN"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 </a:t>
            </a:r>
            <a:r>
              <a:rPr lang="en-IN" sz="1900" dirty="0" err="1">
                <a:solidFill>
                  <a:srgbClr val="000000"/>
                </a:solidFill>
                <a:latin typeface="Times New Roman" panose="02020603050405020304"/>
                <a:ea typeface="Times New Roman" panose="02020603050405020304"/>
                <a:cs typeface="Times New Roman" panose="02020603050405020304"/>
                <a:sym typeface="Times New Roman" panose="02020603050405020304"/>
              </a:rPr>
              <a:t>VSCode</a:t>
            </a:r>
            <a:endParaRPr lang="en-IN" altLang="en-GB" sz="1900" dirty="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478</TotalTime>
  <Words>664</Words>
  <Application>Microsoft Office PowerPoint</Application>
  <PresentationFormat>On-screen Show (16:9)</PresentationFormat>
  <Paragraphs>49</Paragraphs>
  <Slides>12</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Times New Roman</vt:lpstr>
      <vt:lpstr>Söhne</vt:lpstr>
      <vt:lpstr>Arial</vt:lpstr>
      <vt:lpstr>Nunito</vt:lpstr>
      <vt:lpstr>Calibri</vt:lpstr>
      <vt:lpstr>Shift</vt:lpstr>
      <vt:lpstr>University Institute of Technology, RGPV Bhopal MP    Department of Computer Application  Major Project  Fake News Detection using ML  </vt:lpstr>
      <vt:lpstr> Introduction   In today‘s society, most of the news consumption by people is through different social media platforms, since it is the most easy and convenient way of sharing news to each other. But with this comes the risk of widespread dissemination of fake news. These fake news not just adversely affect an individual but it also affects the society as a whole.</vt:lpstr>
      <vt:lpstr>Objective  The main aim of this project is to develop a web app which recognises whether a news is fake or real with the help of a datasets.  Our objective is in the direction to provide everyone a real stick news so that they may not lead to any misguide information.  The objective of the fake news detection project is to develop an application or system that can accurately identify and classify news articles or information as either "fake" or "not fake" (reliable). The project aims to address the growing issue of misinformation and fake news circulating on various platforms, which can lead to misinformation, manipulation, and public distrust.</vt:lpstr>
      <vt:lpstr>Methodology   There are 4 steps involved in the process of fake news detection   First you have to copy the news or type physically.  Then after copying or typing the news you have to click on predict.  Then the news is predicted from the datasets.  After checking from the dataset it will give you the prediction whether a news is fake or real.  </vt:lpstr>
      <vt:lpstr>Methodology</vt:lpstr>
      <vt:lpstr>1. First type the news headline</vt:lpstr>
      <vt:lpstr>2. Then click on predict and the result shown on the screen</vt:lpstr>
      <vt:lpstr>PowerPoint Presentation</vt:lpstr>
      <vt:lpstr>Softwares used  Language used : Python, HTML, CSS  Libraries used : numpy, pandas, sklearn, flask  IDE: Jupyter, VSCode</vt:lpstr>
      <vt:lpstr>Applications  1. Social Media Platforms: Fake news detection can be integrated into social media platforms to identify and flag potentially misleading or false information shared by users. This helps in maintaining the integrity of the platform and reducing the spread of misinformation.  2. News Organizations: News organizations can leverage fake news detection systems to verify the credibility of news articles before publishing or sharing them with their audience. This ensures that only reliable and accurate information is disseminated, maintaining the trust of their readership.  3. Education and Media Literacy: Fake news detection tools can be employed in educational settings to teach students about media literacy, critical thinking, and information evaluation. It empowers individuals to discern reliable sources of information and detect potential misinformation.  </vt:lpstr>
      <vt:lpstr>References Kai Shu , Amy Sliva , Suhang Wang , Jiliang Tang , and Huan Liu,2017 september. Fake News Detection on Social Media: A Data Mining Perspective.   Thota, A., Tilak, P., Ahluwalia, S. and Lohia, N., 2018. Fake news detection: A deep learning approach. SMU Data Science Review, 1(3), p.10.  Groza, A., 2020. Detecting fake news for the new coronavirus by reasoning on the Covid-19 ontology. arXiv preprint arXiv:2004.12330.  Gurav, S., Sase, S., Shinde, S., Wabale, P. and Hirve, S., 2019. Survey on Automated System for Fake News Detection using NLP &amp; Machine Learning Approach. International Research Journal of Engineering and Technology (IRJET), 6(01), pp.308-309.  Long, Y., 2017. Fake news detection through multi-perspective speaker profiles. Association for Computational Linguistics.   </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University Institute of Technology, RGPV Bhopal MP_x000d_   Department of Computer Application_x000d__x000d_Minor Project_x000d__x000d_Virtual Mouse using Computer Vision _x000d_</dc:title>
  <dc:creator/>
  <cp:lastModifiedBy>Saksham Gangrade</cp:lastModifiedBy>
  <cp:revision>41</cp:revision>
  <dcterms:created xsi:type="dcterms:W3CDTF">2022-12-07T16:53:17Z</dcterms:created>
  <dcterms:modified xsi:type="dcterms:W3CDTF">2023-06-05T07:14:29Z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8A0994658D3D493595E34D903A0B3837</vt:lpwstr>
  </property>
  <property fmtid="{D5CDD505-2E9C-101B-9397-08002B2CF9AE}" pid="3" name="KSOProductBuildVer">
    <vt:lpwstr>1033-11.2.0.11417</vt:lpwstr>
  </property>
</Properties>
</file>