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62" r:id="rId3"/>
    <p:sldId id="261" r:id="rId4"/>
    <p:sldId id="264" r:id="rId5"/>
    <p:sldId id="265" r:id="rId6"/>
    <p:sldId id="266" r:id="rId7"/>
    <p:sldId id="270" r:id="rId8"/>
    <p:sldId id="274" r:id="rId9"/>
    <p:sldId id="276" r:id="rId10"/>
    <p:sldId id="269" r:id="rId11"/>
    <p:sldId id="271" r:id="rId12"/>
    <p:sldId id="277" r:id="rId13"/>
    <p:sldId id="272" r:id="rId14"/>
    <p:sldId id="273"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B6F17E-EE90-45C1-A0A8-C2F9A842A1BF}" v="36" dt="2023-05-23T09:04:26.992"/>
    <p1510:client id="{013FAE22-3F3A-4CCD-BDCC-C668ED5CBD2C}" v="86" dt="2023-05-28T07:35:13.386"/>
    <p1510:client id="{080F8362-3E24-4E50-9749-1FC86F782496}" v="536" dt="2023-05-25T11:38:26.601"/>
    <p1510:client id="{08E679FE-B338-4222-B1A3-AC78425ABE48}" v="23" dt="2023-05-24T06:09:24.706"/>
    <p1510:client id="{0AAE31E7-C2EC-4335-A9C7-894548E25695}" v="1063" dt="2023-05-23T08:35:39.542"/>
    <p1510:client id="{4C375602-7C32-4ABA-93DF-140CDBE1D9C0}" v="459" dt="2023-05-25T15:44:33.763"/>
    <p1510:client id="{6422C832-943F-40D8-8415-A3C84378D58C}" v="71" dt="2023-05-25T20:22:15.351"/>
    <p1510:client id="{6CE883B5-4684-4087-B073-BDDB57E57F9D}" v="1" dt="2023-05-23T09:10:56.933"/>
    <p1510:client id="{6FDFB5FE-5006-4DFF-8D73-278FE172E6F4}" v="940" dt="2023-05-27T11:16:35.352"/>
    <p1510:client id="{82F3ACD1-5BDD-4A23-A117-520E5A5DE42A}" v="229" dt="2023-05-27T08:44:28.960"/>
    <p1510:client id="{911BA5D1-FE2C-4359-8F3A-3EF9B2F61297}" v="50" dt="2023-05-27T07:51:13.504"/>
    <p1510:client id="{A14A78D4-0081-4B90-B534-8CB338240F48}" v="186" dt="2023-05-24T06:42:48.054"/>
    <p1510:client id="{AC219FE4-6174-454A-989D-43FCF41E0AD5}" v="135" dt="2023-05-27T14:05:52.038"/>
    <p1510:client id="{C7E07FB2-D831-42FF-9EF1-3A90E20AAAA1}" v="2" dt="2023-05-29T13:55:53.662"/>
    <p1510:client id="{E3A2DD54-7B25-4A57-9A0A-740386D2A0E4}" v="126" dt="2023-05-25T10:52:08.710"/>
    <p1510:client id="{E3C71F89-E6C5-40CC-98F9-4AE69D42DEF1}" v="105" dt="2023-05-28T06:42:20.715"/>
    <p1510:client id="{E5FD842A-EB1B-48E2-84C9-552D8B606D2B}" v="43" dt="2023-05-27T11:24:28.876"/>
    <p1510:client id="{FAD357EE-E786-4B7B-9D94-F5CBDEE66D46}" v="941" dt="2023-05-25T19:45:36.158"/>
    <p1510:client id="{FCF8B8F6-5936-4442-AF49-F9DE0156ABF3}" v="148" dt="2023-05-26T08:20:24.4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72" autoAdjust="0"/>
    <p:restoredTop sz="94660"/>
  </p:normalViewPr>
  <p:slideViewPr>
    <p:cSldViewPr snapToGrid="0">
      <p:cViewPr varScale="1">
        <p:scale>
          <a:sx n="73" d="100"/>
          <a:sy n="73" d="100"/>
        </p:scale>
        <p:origin x="-42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pPr/>
              <a:t>6/4/2023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1857442378"/>
      </p:ext>
    </p:extLst>
  </p:cSld>
  <p:clrMapOvr>
    <a:masterClrMapping/>
  </p:clrMapOvr>
  <mc:AlternateContent xmlns:mc="http://schemas.openxmlformats.org/markup-compatibility/2006">
    <mc:Choice xmlns="" xmlns:p14="http://schemas.microsoft.com/office/powerpoint/2010/main" Requires="p14">
      <p:transition spd="slow" p14:dur="1500">
        <p:dissolve/>
      </p:transition>
    </mc:Choice>
    <mc:Fallback>
      <p:transition spd="slow">
        <p:dissolv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6/4/2023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58843550"/>
      </p:ext>
    </p:extLst>
  </p:cSld>
  <p:clrMapOvr>
    <a:masterClrMapping/>
  </p:clrMapOvr>
  <mc:AlternateContent xmlns:mc="http://schemas.openxmlformats.org/markup-compatibility/2006">
    <mc:Choice xmlns="" xmlns:p14="http://schemas.microsoft.com/office/powerpoint/2010/main" Requires="p14">
      <p:transition spd="slow" p14:dur="1500">
        <p:dissolve/>
      </p:transition>
    </mc:Choice>
    <mc:Fallback>
      <p:transition spd="slow">
        <p:dissolv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6/4/2023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961180458"/>
      </p:ext>
    </p:extLst>
  </p:cSld>
  <p:clrMapOvr>
    <a:masterClrMapping/>
  </p:clrMapOvr>
  <mc:AlternateContent xmlns:mc="http://schemas.openxmlformats.org/markup-compatibility/2006">
    <mc:Choice xmlns="" xmlns:p14="http://schemas.microsoft.com/office/powerpoint/2010/main" Requires="p14">
      <p:transition spd="slow" p14:dur="1500">
        <p:dissolve/>
      </p:transition>
    </mc:Choice>
    <mc:Fallback>
      <p:transition spd="slow">
        <p:dissolv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6/4/2023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1194265147"/>
      </p:ext>
    </p:extLst>
  </p:cSld>
  <p:clrMapOvr>
    <a:masterClrMapping/>
  </p:clrMapOvr>
  <mc:AlternateContent xmlns:mc="http://schemas.openxmlformats.org/markup-compatibility/2006">
    <mc:Choice xmlns="" xmlns:p14="http://schemas.microsoft.com/office/powerpoint/2010/main" Requires="p14">
      <p:transition spd="slow" p14:dur="1500">
        <p:dissolve/>
      </p:transition>
    </mc:Choice>
    <mc:Fallback>
      <p:transition spd="slow">
        <p:dissolv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pPr/>
              <a:t>6/4/2023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675583802"/>
      </p:ext>
    </p:extLst>
  </p:cSld>
  <p:clrMapOvr>
    <a:masterClrMapping/>
  </p:clrMapOvr>
  <mc:AlternateContent xmlns:mc="http://schemas.openxmlformats.org/markup-compatibility/2006">
    <mc:Choice xmlns="" xmlns:p14="http://schemas.microsoft.com/office/powerpoint/2010/main" Requires="p14">
      <p:transition spd="slow" p14:dur="1500">
        <p:dissolve/>
      </p:transition>
    </mc:Choice>
    <mc:Fallback>
      <p:transition spd="slow">
        <p:dissolv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pPr/>
              <a:t>6/4/2023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1555346536"/>
      </p:ext>
    </p:extLst>
  </p:cSld>
  <p:clrMapOvr>
    <a:masterClrMapping/>
  </p:clrMapOvr>
  <mc:AlternateContent xmlns:mc="http://schemas.openxmlformats.org/markup-compatibility/2006">
    <mc:Choice xmlns="" xmlns:p14="http://schemas.microsoft.com/office/powerpoint/2010/main" Requires="p14">
      <p:transition spd="slow" p14:dur="1500">
        <p:dissolve/>
      </p:transition>
    </mc:Choice>
    <mc:Fallback>
      <p:transition spd="slow">
        <p:dissolv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pPr/>
              <a:t>6/4/2023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2274769870"/>
      </p:ext>
    </p:extLst>
  </p:cSld>
  <p:clrMapOvr>
    <a:masterClrMapping/>
  </p:clrMapOvr>
  <mc:AlternateContent xmlns:mc="http://schemas.openxmlformats.org/markup-compatibility/2006">
    <mc:Choice xmlns="" xmlns:p14="http://schemas.microsoft.com/office/powerpoint/2010/main" Requires="p14">
      <p:transition spd="slow" p14:dur="1500">
        <p:dissolve/>
      </p:transition>
    </mc:Choice>
    <mc:Fallback>
      <p:transition spd="slow">
        <p:dissolv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pPr/>
              <a:t>6/4/2023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103560115"/>
      </p:ext>
    </p:extLst>
  </p:cSld>
  <p:clrMapOvr>
    <a:masterClrMapping/>
  </p:clrMapOvr>
  <mc:AlternateContent xmlns:mc="http://schemas.openxmlformats.org/markup-compatibility/2006">
    <mc:Choice xmlns="" xmlns:p14="http://schemas.microsoft.com/office/powerpoint/2010/main" Requires="p14">
      <p:transition spd="slow" p14:dur="1500">
        <p:dissolve/>
      </p:transition>
    </mc:Choice>
    <mc:Fallback>
      <p:transition spd="slow">
        <p:dissolv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pPr/>
              <a:t>6/4/2023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293742814"/>
      </p:ext>
    </p:extLst>
  </p:cSld>
  <p:clrMapOvr>
    <a:masterClrMapping/>
  </p:clrMapOvr>
  <mc:AlternateContent xmlns:mc="http://schemas.openxmlformats.org/markup-compatibility/2006">
    <mc:Choice xmlns="" xmlns:p14="http://schemas.microsoft.com/office/powerpoint/2010/main" Requires="p14">
      <p:transition spd="slow" p14:dur="1500">
        <p:dissolve/>
      </p:transition>
    </mc:Choice>
    <mc:Fallback>
      <p:transition spd="slow">
        <p:dissolv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6/4/2023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1238561408"/>
      </p:ext>
    </p:extLst>
  </p:cSld>
  <p:clrMapOvr>
    <a:masterClrMapping/>
  </p:clrMapOvr>
  <mc:AlternateContent xmlns:mc="http://schemas.openxmlformats.org/markup-compatibility/2006">
    <mc:Choice xmlns="" xmlns:p14="http://schemas.microsoft.com/office/powerpoint/2010/main" Requires="p14">
      <p:transition spd="slow" p14:dur="1500">
        <p:dissolve/>
      </p:transition>
    </mc:Choice>
    <mc:Fallback>
      <p:transition spd="slow">
        <p:dissolv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6/4/2023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111457098"/>
      </p:ext>
    </p:extLst>
  </p:cSld>
  <p:clrMapOvr>
    <a:masterClrMapping/>
  </p:clrMapOvr>
  <mc:AlternateContent xmlns:mc="http://schemas.openxmlformats.org/markup-compatibility/2006">
    <mc:Choice xmlns="" xmlns:p14="http://schemas.microsoft.com/office/powerpoint/2010/main" Requires="p14">
      <p:transition spd="slow" p14:dur="1500">
        <p:dissolve/>
      </p:transition>
    </mc:Choice>
    <mc:Fallback>
      <p:transition spd="slow">
        <p:dissolv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pPr/>
              <a:t>6/4/2023</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pPr/>
              <a:t>‹#›</a:t>
            </a:fld>
            <a:endParaRPr lang="en-US" dirty="0"/>
          </a:p>
        </p:txBody>
      </p:sp>
    </p:spTree>
    <p:extLst>
      <p:ext uri="{BB962C8B-B14F-4D97-AF65-F5344CB8AC3E}">
        <p14:creationId xmlns="" xmlns:p14="http://schemas.microsoft.com/office/powerpoint/2010/main" val="60543869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mc:Choice xmlns="" xmlns:p14="http://schemas.microsoft.com/office/powerpoint/2010/main" Requires="p14">
      <p:transition spd="slow" p14:dur="1500">
        <p:dissolve/>
      </p:transition>
    </mc:Choice>
    <mc:Fallback>
      <p:transition spd="slow">
        <p:dissolv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B4CBC038-0DFB-96D1-DFE0-37A8CD77F5C3}"/>
              </a:ext>
            </a:extLst>
          </p:cNvPr>
          <p:cNvSpPr/>
          <p:nvPr/>
        </p:nvSpPr>
        <p:spPr>
          <a:xfrm>
            <a:off x="0" y="-36871"/>
            <a:ext cx="12191998" cy="6894869"/>
          </a:xfrm>
          <a:prstGeom prst="rect">
            <a:avLst/>
          </a:prstGeom>
          <a:solidFill>
            <a:schemeClr val="tx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University Institute of Technology Rajiv Gandhi Proudyogiki ...">
            <a:extLst>
              <a:ext uri="{FF2B5EF4-FFF2-40B4-BE49-F238E27FC236}">
                <a16:creationId xmlns="" xmlns:a16="http://schemas.microsoft.com/office/drawing/2014/main" id="{19359169-235E-030C-091D-82172877B5A9}"/>
              </a:ext>
            </a:extLst>
          </p:cNvPr>
          <p:cNvPicPr>
            <a:picLocks noChangeAspect="1"/>
          </p:cNvPicPr>
          <p:nvPr/>
        </p:nvPicPr>
        <p:blipFill>
          <a:blip r:embed="rId2"/>
          <a:stretch>
            <a:fillRect/>
          </a:stretch>
        </p:blipFill>
        <p:spPr>
          <a:xfrm>
            <a:off x="4541085" y="2205089"/>
            <a:ext cx="3086643" cy="1576423"/>
          </a:xfrm>
          <a:prstGeom prst="rect">
            <a:avLst/>
          </a:prstGeom>
        </p:spPr>
      </p:pic>
      <p:sp>
        <p:nvSpPr>
          <p:cNvPr id="5" name="TextBox 4">
            <a:extLst>
              <a:ext uri="{FF2B5EF4-FFF2-40B4-BE49-F238E27FC236}">
                <a16:creationId xmlns="" xmlns:a16="http://schemas.microsoft.com/office/drawing/2014/main" id="{4977D587-6468-4B95-2E65-1B1847579C60}"/>
              </a:ext>
            </a:extLst>
          </p:cNvPr>
          <p:cNvSpPr txBox="1"/>
          <p:nvPr/>
        </p:nvSpPr>
        <p:spPr>
          <a:xfrm>
            <a:off x="8535630" y="5165009"/>
            <a:ext cx="3660614" cy="1344600"/>
          </a:xfrm>
          <a:prstGeom prst="rect">
            <a:avLst/>
          </a:prstGeom>
          <a:noFill/>
        </p:spPr>
        <p:txBody>
          <a:bodyPr rot="0" spcFirstLastPara="0" vertOverflow="overflow" horzOverflow="overflow" vert="horz" wrap="square" lIns="51435" tIns="25718" rIns="51435" bIns="25718" numCol="1" spcCol="0" rtlCol="0" fromWordArt="0" anchor="t" anchorCtr="0" forceAA="0" compatLnSpc="1">
            <a:prstTxWarp prst="textNoShape">
              <a:avLst/>
            </a:prstTxWarp>
            <a:spAutoFit/>
          </a:bodyPr>
          <a:lstStyle/>
          <a:p>
            <a:pPr algn="ctr"/>
            <a:r>
              <a:rPr lang="en-US" sz="2400" i="1" dirty="0">
                <a:latin typeface="Georgia"/>
                <a:cs typeface="Calibri"/>
              </a:rPr>
              <a:t> </a:t>
            </a:r>
            <a:r>
              <a:rPr lang="en-US" sz="2400" i="1" dirty="0">
                <a:solidFill>
                  <a:srgbClr val="000000"/>
                </a:solidFill>
                <a:latin typeface="Georgia"/>
                <a:cs typeface="Calibri"/>
              </a:rPr>
              <a:t>     </a:t>
            </a:r>
            <a:r>
              <a:rPr lang="en-US" sz="2400" i="1" dirty="0">
                <a:solidFill>
                  <a:srgbClr val="FFFF00"/>
                </a:solidFill>
                <a:latin typeface="Georgia"/>
                <a:cs typeface="Calibri"/>
              </a:rPr>
              <a:t> </a:t>
            </a:r>
            <a:r>
              <a:rPr lang="en-US" sz="2800" b="1" i="1" dirty="0">
                <a:solidFill>
                  <a:srgbClr val="FFFFFF"/>
                </a:solidFill>
                <a:latin typeface="Georgia"/>
                <a:cs typeface="Calibri"/>
              </a:rPr>
              <a:t>Presented By:-</a:t>
            </a:r>
            <a:endParaRPr lang="en-US" sz="2800" dirty="0">
              <a:solidFill>
                <a:srgbClr val="FFFFFF"/>
              </a:solidFill>
              <a:cs typeface="Calibri" panose="020F0502020204030204"/>
            </a:endParaRPr>
          </a:p>
          <a:p>
            <a:pPr algn="ctr"/>
            <a:r>
              <a:rPr lang="en-US" sz="2800" b="1" i="1" dirty="0">
                <a:solidFill>
                  <a:srgbClr val="FFFFFF"/>
                </a:solidFill>
                <a:latin typeface="Georgia"/>
                <a:cs typeface="Calibri"/>
              </a:rPr>
              <a:t>Sushmita Singh</a:t>
            </a:r>
          </a:p>
          <a:p>
            <a:pPr algn="ctr"/>
            <a:r>
              <a:rPr lang="en-US" sz="2800" b="1" i="1" dirty="0">
                <a:solidFill>
                  <a:srgbClr val="FFFFFF"/>
                </a:solidFill>
                <a:latin typeface="Georgia"/>
                <a:cs typeface="Calibri"/>
              </a:rPr>
              <a:t>(0101CA211061)</a:t>
            </a:r>
          </a:p>
        </p:txBody>
      </p:sp>
      <p:sp>
        <p:nvSpPr>
          <p:cNvPr id="4" name="TextBox 3">
            <a:extLst>
              <a:ext uri="{FF2B5EF4-FFF2-40B4-BE49-F238E27FC236}">
                <a16:creationId xmlns="" xmlns:a16="http://schemas.microsoft.com/office/drawing/2014/main" id="{5AF78C0D-F998-07EF-1342-0319A2851F26}"/>
              </a:ext>
            </a:extLst>
          </p:cNvPr>
          <p:cNvSpPr txBox="1"/>
          <p:nvPr/>
        </p:nvSpPr>
        <p:spPr>
          <a:xfrm rot="10800000" flipV="1">
            <a:off x="4279535" y="4744143"/>
            <a:ext cx="3976917" cy="482825"/>
          </a:xfrm>
          <a:prstGeom prst="rect">
            <a:avLst/>
          </a:prstGeom>
          <a:noFill/>
        </p:spPr>
        <p:txBody>
          <a:bodyPr rot="0" spcFirstLastPara="0" vertOverflow="overflow" horzOverflow="overflow" vert="horz" wrap="square" lIns="51435" tIns="25718" rIns="51435" bIns="25718" numCol="1" spcCol="0" rtlCol="0" fromWordArt="0" anchor="t" anchorCtr="0" forceAA="0" compatLnSpc="1">
            <a:prstTxWarp prst="textNoShape">
              <a:avLst/>
            </a:prstTxWarp>
            <a:spAutoFit/>
          </a:bodyPr>
          <a:lstStyle/>
          <a:p>
            <a:pPr algn="ctr"/>
            <a:endParaRPr lang="en-US" sz="2800" b="1" i="1" dirty="0">
              <a:solidFill>
                <a:srgbClr val="00B0F0"/>
              </a:solidFill>
              <a:latin typeface="Georgia"/>
              <a:cs typeface="Calibri"/>
            </a:endParaRPr>
          </a:p>
        </p:txBody>
      </p:sp>
      <p:sp>
        <p:nvSpPr>
          <p:cNvPr id="2" name="TextBox 1">
            <a:extLst>
              <a:ext uri="{FF2B5EF4-FFF2-40B4-BE49-F238E27FC236}">
                <a16:creationId xmlns="" xmlns:a16="http://schemas.microsoft.com/office/drawing/2014/main" id="{B38918EC-3C30-16E8-7221-DFB4DD22E69E}"/>
              </a:ext>
            </a:extLst>
          </p:cNvPr>
          <p:cNvSpPr txBox="1"/>
          <p:nvPr/>
        </p:nvSpPr>
        <p:spPr>
          <a:xfrm>
            <a:off x="328584" y="391484"/>
            <a:ext cx="11790329" cy="1754326"/>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i="1" dirty="0">
                <a:solidFill>
                  <a:srgbClr val="FFFFFF"/>
                </a:solidFill>
                <a:latin typeface="Georgia"/>
                <a:cs typeface="Calibri"/>
              </a:rPr>
              <a:t>Master of Computer Application </a:t>
            </a:r>
          </a:p>
          <a:p>
            <a:pPr algn="ctr"/>
            <a:r>
              <a:rPr lang="en-US" sz="3600" b="1" i="1" dirty="0">
                <a:solidFill>
                  <a:srgbClr val="FFFFFF"/>
                </a:solidFill>
                <a:latin typeface="Georgia"/>
                <a:cs typeface="Calibri"/>
              </a:rPr>
              <a:t>University Institute of Technology</a:t>
            </a:r>
          </a:p>
          <a:p>
            <a:pPr algn="ctr"/>
            <a:r>
              <a:rPr lang="en-US" sz="3600" b="1" i="1" dirty="0">
                <a:solidFill>
                  <a:srgbClr val="FFFFFF"/>
                </a:solidFill>
                <a:latin typeface="Georgia"/>
                <a:cs typeface="Calibri"/>
              </a:rPr>
              <a:t>Rajiv Gandhi </a:t>
            </a:r>
            <a:r>
              <a:rPr lang="en-US" sz="3600" b="1" i="1" err="1">
                <a:solidFill>
                  <a:srgbClr val="FFFFFF"/>
                </a:solidFill>
                <a:latin typeface="Georgia"/>
                <a:cs typeface="Calibri"/>
              </a:rPr>
              <a:t>Proudyogiki</a:t>
            </a:r>
            <a:r>
              <a:rPr lang="en-US" sz="3600" b="1" i="1" dirty="0">
                <a:solidFill>
                  <a:srgbClr val="FFFFFF"/>
                </a:solidFill>
                <a:latin typeface="Georgia"/>
                <a:cs typeface="Calibri"/>
              </a:rPr>
              <a:t> Vishwavidyalaya</a:t>
            </a:r>
          </a:p>
        </p:txBody>
      </p:sp>
      <p:sp>
        <p:nvSpPr>
          <p:cNvPr id="6" name="TextBox 5">
            <a:extLst>
              <a:ext uri="{FF2B5EF4-FFF2-40B4-BE49-F238E27FC236}">
                <a16:creationId xmlns="" xmlns:a16="http://schemas.microsoft.com/office/drawing/2014/main" id="{C69DE927-B770-F7DE-D53A-C58D3B4EC4F0}"/>
              </a:ext>
            </a:extLst>
          </p:cNvPr>
          <p:cNvSpPr txBox="1"/>
          <p:nvPr/>
        </p:nvSpPr>
        <p:spPr>
          <a:xfrm>
            <a:off x="6254749" y="4190999"/>
            <a:ext cx="15875" cy="5556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8" name="TextBox 7">
            <a:extLst>
              <a:ext uri="{FF2B5EF4-FFF2-40B4-BE49-F238E27FC236}">
                <a16:creationId xmlns="" xmlns:a16="http://schemas.microsoft.com/office/drawing/2014/main" id="{4632594F-D8AC-8DAE-15E9-836127AF2A2F}"/>
              </a:ext>
            </a:extLst>
          </p:cNvPr>
          <p:cNvSpPr txBox="1"/>
          <p:nvPr/>
        </p:nvSpPr>
        <p:spPr>
          <a:xfrm>
            <a:off x="3431696" y="4034944"/>
            <a:ext cx="5048547"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i="1" dirty="0">
                <a:solidFill>
                  <a:srgbClr val="FFFFFF"/>
                </a:solidFill>
                <a:latin typeface="Georgia"/>
                <a:cs typeface="Calibri"/>
              </a:rPr>
              <a:t>A </a:t>
            </a:r>
          </a:p>
          <a:p>
            <a:pPr algn="ctr"/>
            <a:r>
              <a:rPr lang="en-US" sz="3200" b="1" i="1" dirty="0">
                <a:solidFill>
                  <a:srgbClr val="FFFFFF"/>
                </a:solidFill>
                <a:latin typeface="Georgia"/>
                <a:cs typeface="Calibri"/>
              </a:rPr>
              <a:t>Major Project </a:t>
            </a:r>
          </a:p>
          <a:p>
            <a:pPr algn="ctr"/>
            <a:r>
              <a:rPr lang="en-US" sz="3200" b="1" i="1" dirty="0">
                <a:solidFill>
                  <a:srgbClr val="FFFFFF"/>
                </a:solidFill>
                <a:latin typeface="Georgia"/>
                <a:cs typeface="Calibri"/>
              </a:rPr>
              <a:t>on </a:t>
            </a:r>
          </a:p>
          <a:p>
            <a:pPr algn="ctr"/>
            <a:r>
              <a:rPr lang="en-US" sz="3200" b="1" i="1" dirty="0">
                <a:solidFill>
                  <a:srgbClr val="FFFFFF"/>
                </a:solidFill>
                <a:latin typeface="Georgia"/>
                <a:cs typeface="Calibri"/>
              </a:rPr>
              <a:t>Age-Gender Detection</a:t>
            </a:r>
            <a:endParaRPr lang="en-US" sz="3200" b="1" i="1">
              <a:solidFill>
                <a:srgbClr val="FFFFFF"/>
              </a:solidFill>
              <a:latin typeface="Georgia"/>
              <a:cs typeface="Calibri"/>
            </a:endParaRPr>
          </a:p>
        </p:txBody>
      </p:sp>
    </p:spTree>
    <p:extLst>
      <p:ext uri="{BB962C8B-B14F-4D97-AF65-F5344CB8AC3E}">
        <p14:creationId xmlns="" xmlns:p14="http://schemas.microsoft.com/office/powerpoint/2010/main" val="3959182266"/>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ox(in)">
                                      <p:cBhvr>
                                        <p:cTn id="13" dur="20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7" presetClass="emph" presetSubtype="2" fill="hold" nodeType="clickEffect">
                                  <p:stCondLst>
                                    <p:cond delay="0"/>
                                  </p:stCondLst>
                                  <p:childTnLst>
                                    <p:animClr clrSpc="rgb" dir="cw">
                                      <p:cBhvr>
                                        <p:cTn id="23" dur="2000" fill="hold"/>
                                        <p:tgtEl>
                                          <p:spTgt spid="5"/>
                                        </p:tgtEl>
                                        <p:attrNameLst>
                                          <p:attrName>stroke.color</p:attrName>
                                        </p:attrNameLst>
                                      </p:cBhvr>
                                      <p:to>
                                        <a:schemeClr val="accent2"/>
                                      </p:to>
                                    </p:animClr>
                                    <p:set>
                                      <p:cBhvr>
                                        <p:cTn id="24" dur="2000" fill="hold"/>
                                        <p:tgtEl>
                                          <p:spTgt spid="5"/>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98E096B1-D945-A553-3FDF-45262270487C}"/>
              </a:ext>
            </a:extLst>
          </p:cNvPr>
          <p:cNvSpPr/>
          <p:nvPr/>
        </p:nvSpPr>
        <p:spPr>
          <a:xfrm>
            <a:off x="-2" y="-61451"/>
            <a:ext cx="12191999" cy="6916760"/>
          </a:xfrm>
          <a:prstGeom prst="rect">
            <a:avLst/>
          </a:prstGeom>
          <a:solidFill>
            <a:schemeClr val="tx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 xmlns:a16="http://schemas.microsoft.com/office/drawing/2014/main" id="{AC79329D-5AFA-6D6B-FFB1-915E20CC03CA}"/>
              </a:ext>
            </a:extLst>
          </p:cNvPr>
          <p:cNvSpPr/>
          <p:nvPr/>
        </p:nvSpPr>
        <p:spPr>
          <a:xfrm>
            <a:off x="0" y="0"/>
            <a:ext cx="7174089" cy="6858000"/>
          </a:xfrm>
          <a:prstGeom prst="roundRect">
            <a:avLst/>
          </a:prstGeom>
          <a:solidFill>
            <a:srgbClr val="000000"/>
          </a:solidFill>
          <a:ln w="28575">
            <a:solidFill>
              <a:schemeClr val="accent2">
                <a:lumMod val="40000"/>
                <a:lumOff val="60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400" b="1" i="1" u="sng" dirty="0">
                <a:solidFill>
                  <a:srgbClr val="FFFFFF"/>
                </a:solidFill>
                <a:latin typeface="Georgia"/>
              </a:rPr>
              <a:t>Challenges in Age and Gender Detection</a:t>
            </a:r>
            <a:r>
              <a:rPr lang="en-US" sz="2800" b="1" i="1" u="sng" dirty="0">
                <a:solidFill>
                  <a:srgbClr val="FFFFFF"/>
                </a:solidFill>
                <a:latin typeface="Georgia"/>
              </a:rPr>
              <a:t>:-</a:t>
            </a:r>
            <a:endParaRPr lang="en-US" sz="2800" b="1" i="1" u="sng" dirty="0">
              <a:solidFill>
                <a:srgbClr val="FFFFFF"/>
              </a:solidFill>
              <a:latin typeface="Georgia"/>
              <a:cs typeface="Calibri"/>
            </a:endParaRPr>
          </a:p>
          <a:p>
            <a:pPr algn="just"/>
            <a:r>
              <a:rPr lang="en-US" sz="2400" i="1" dirty="0">
                <a:solidFill>
                  <a:srgbClr val="FFFFFF"/>
                </a:solidFill>
                <a:latin typeface="Georgia" pitchFamily="18" charset="0"/>
              </a:rPr>
              <a:t>Despite the progress made in age and gender detection technology, there are still many challenges that researchers face. One major challenge is the lack of diversity in the datasets used to train these algorithms, which can lead to biases and inaccuracies in the results.</a:t>
            </a:r>
            <a:endParaRPr lang="en-US" sz="2400" i="1" dirty="0">
              <a:solidFill>
                <a:srgbClr val="FFFFFF"/>
              </a:solidFill>
              <a:latin typeface="Georgia" pitchFamily="18" charset="0"/>
              <a:cs typeface="Calibri"/>
            </a:endParaRPr>
          </a:p>
          <a:p>
            <a:pPr algn="just"/>
            <a:r>
              <a:rPr lang="en-US" sz="2400" i="1" dirty="0" smtClean="0">
                <a:solidFill>
                  <a:srgbClr val="FFFFFF"/>
                </a:solidFill>
                <a:latin typeface="Georgia" pitchFamily="18" charset="0"/>
              </a:rPr>
              <a:t>Another challenge </a:t>
            </a:r>
            <a:r>
              <a:rPr lang="en-US" sz="2400" i="1" dirty="0">
                <a:solidFill>
                  <a:srgbClr val="FFFFFF"/>
                </a:solidFill>
                <a:latin typeface="Georgia" pitchFamily="18" charset="0"/>
              </a:rPr>
              <a:t>is the ethical considerations surrounding the use of this technology, particularly in fields such as marketing and advertising where it could be used to target specific age or gender demographics. Researchers must navigate these complex issues while continuing to refine and improve the accuracy of their methods.</a:t>
            </a:r>
            <a:endParaRPr lang="en-US" sz="2400" i="1" dirty="0">
              <a:latin typeface="Georgia" pitchFamily="18" charset="0"/>
              <a:cs typeface="Calibri"/>
            </a:endParaRPr>
          </a:p>
        </p:txBody>
      </p:sp>
      <p:pic>
        <p:nvPicPr>
          <p:cNvPr id="5" name="Picture 5" descr="A picture containing building, chair, grate&#10;&#10;Description automatically generated">
            <a:extLst>
              <a:ext uri="{FF2B5EF4-FFF2-40B4-BE49-F238E27FC236}">
                <a16:creationId xmlns="" xmlns:a16="http://schemas.microsoft.com/office/drawing/2014/main" id="{3AB7A3B5-9D1E-41FC-366A-12F401FD9CAC}"/>
              </a:ext>
            </a:extLst>
          </p:cNvPr>
          <p:cNvPicPr>
            <a:picLocks noChangeAspect="1"/>
          </p:cNvPicPr>
          <p:nvPr/>
        </p:nvPicPr>
        <p:blipFill>
          <a:blip r:embed="rId2"/>
          <a:stretch>
            <a:fillRect/>
          </a:stretch>
        </p:blipFill>
        <p:spPr>
          <a:xfrm>
            <a:off x="7169023" y="57150"/>
            <a:ext cx="4929722" cy="6767511"/>
          </a:xfrm>
          <a:prstGeom prst="roundRect">
            <a:avLst>
              <a:gd name="adj" fmla="val 8594"/>
            </a:avLst>
          </a:prstGeom>
          <a:solidFill>
            <a:srgbClr val="FFFFFF">
              <a:shade val="85000"/>
            </a:srgbClr>
          </a:solidFill>
          <a:ln w="28575">
            <a:solidFill>
              <a:schemeClr val="accent2">
                <a:lumMod val="40000"/>
                <a:lumOff val="60000"/>
              </a:schemeClr>
            </a:solidFill>
          </a:ln>
          <a:effectLst>
            <a:reflection blurRad="12700" stA="38000" endPos="28000" dist="5000" dir="5400000" sy="-100000" algn="bl" rotWithShape="0"/>
          </a:effectLst>
        </p:spPr>
      </p:pic>
    </p:spTree>
    <p:extLst>
      <p:ext uri="{BB962C8B-B14F-4D97-AF65-F5344CB8AC3E}">
        <p14:creationId xmlns="" xmlns:p14="http://schemas.microsoft.com/office/powerpoint/2010/main" val="2948328295"/>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p:tgtEl>
                                          <p:spTgt spid="5"/>
                                        </p:tgtEl>
                                        <p:attrNameLst>
                                          <p:attrName>ppt_y</p:attrName>
                                        </p:attrNameLst>
                                      </p:cBhvr>
                                      <p:tavLst>
                                        <p:tav tm="0">
                                          <p:val>
                                            <p:strVal val="#ppt_y+#ppt_h*1.125000"/>
                                          </p:val>
                                        </p:tav>
                                        <p:tav tm="100000">
                                          <p:val>
                                            <p:strVal val="#ppt_y"/>
                                          </p:val>
                                        </p:tav>
                                      </p:tavLst>
                                    </p:anim>
                                    <p:animEffect transition="in" filter="wipe(up)">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391585E2-31AA-D174-E93A-FEF1CF00B606}"/>
              </a:ext>
            </a:extLst>
          </p:cNvPr>
          <p:cNvSpPr/>
          <p:nvPr/>
        </p:nvSpPr>
        <p:spPr>
          <a:xfrm>
            <a:off x="-73740" y="-47625"/>
            <a:ext cx="12265739" cy="6907928"/>
          </a:xfrm>
          <a:prstGeom prst="rect">
            <a:avLst/>
          </a:prstGeom>
          <a:solidFill>
            <a:schemeClr val="tx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 xmlns:a16="http://schemas.microsoft.com/office/drawing/2014/main" id="{BD788276-18ED-25EE-CB05-2626EECBF0F9}"/>
              </a:ext>
            </a:extLst>
          </p:cNvPr>
          <p:cNvSpPr/>
          <p:nvPr/>
        </p:nvSpPr>
        <p:spPr>
          <a:xfrm>
            <a:off x="154781" y="0"/>
            <a:ext cx="7429495" cy="6727030"/>
          </a:xfrm>
          <a:prstGeom prst="roundRect">
            <a:avLst/>
          </a:prstGeom>
          <a:solidFill>
            <a:srgbClr val="000000"/>
          </a:solidFill>
          <a:ln w="28575">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800" i="1" u="sng" dirty="0">
                <a:solidFill>
                  <a:schemeClr val="bg1"/>
                </a:solidFill>
                <a:latin typeface="Georgia"/>
              </a:rPr>
              <a:t>Applications of Age and Gender Detection</a:t>
            </a:r>
            <a:endParaRPr lang="en-US" sz="2800" i="1" u="sng">
              <a:solidFill>
                <a:schemeClr val="bg1"/>
              </a:solidFill>
              <a:latin typeface="Georgia"/>
              <a:cs typeface="Calibri"/>
            </a:endParaRPr>
          </a:p>
          <a:p>
            <a:endParaRPr lang="en-US" sz="2800" i="1" dirty="0">
              <a:solidFill>
                <a:schemeClr val="bg1"/>
              </a:solidFill>
              <a:latin typeface="Georgia"/>
              <a:ea typeface="+mn-lt"/>
              <a:cs typeface="+mn-lt"/>
            </a:endParaRPr>
          </a:p>
          <a:p>
            <a:pPr algn="just"/>
            <a:r>
              <a:rPr lang="en-US" sz="2400" i="1" dirty="0">
                <a:latin typeface="Georgia"/>
                <a:ea typeface="+mn-lt"/>
                <a:cs typeface="+mn-lt"/>
              </a:rPr>
              <a:t>Age and gender detection have many applications in various fields. In marketing, it can be used to analyze customer demographics and tailor marketing strategies accordingly. In security, it can be used for surveillance and access control. In healthcare, it can be used for patient monitoring and diagnosis.</a:t>
            </a:r>
            <a:endParaRPr lang="en-US" sz="2400" i="1">
              <a:latin typeface="Georgia"/>
              <a:cs typeface="Calibri" panose="020F0502020204030204"/>
            </a:endParaRPr>
          </a:p>
          <a:p>
            <a:pPr algn="just"/>
            <a:r>
              <a:rPr lang="en-US" sz="2400" i="1" dirty="0">
                <a:latin typeface="Georgia"/>
                <a:ea typeface="+mn-lt"/>
                <a:cs typeface="+mn-lt"/>
              </a:rPr>
              <a:t>The accuracy and efficiency of OpenCV and pre-trained Caffe models make them ideal for these applications. They can be easily integrated into existing systems and can provide valuable insights and data.</a:t>
            </a:r>
            <a:endParaRPr lang="en-US" sz="2400" i="1" dirty="0">
              <a:latin typeface="Georgia"/>
              <a:cs typeface="Calibri"/>
            </a:endParaRPr>
          </a:p>
          <a:p>
            <a:pPr algn="ctr"/>
            <a:endParaRPr lang="en-US" sz="2400" i="1" dirty="0">
              <a:latin typeface="Georgia"/>
              <a:cs typeface="Calibri"/>
            </a:endParaRPr>
          </a:p>
        </p:txBody>
      </p:sp>
      <p:pic>
        <p:nvPicPr>
          <p:cNvPr id="6" name="Picture 6">
            <a:extLst>
              <a:ext uri="{FF2B5EF4-FFF2-40B4-BE49-F238E27FC236}">
                <a16:creationId xmlns="" xmlns:a16="http://schemas.microsoft.com/office/drawing/2014/main" id="{7D84387B-EAE6-9936-A158-E867AF441E9B}"/>
              </a:ext>
            </a:extLst>
          </p:cNvPr>
          <p:cNvPicPr>
            <a:picLocks noChangeAspect="1"/>
          </p:cNvPicPr>
          <p:nvPr/>
        </p:nvPicPr>
        <p:blipFill>
          <a:blip r:embed="rId2"/>
          <a:stretch>
            <a:fillRect/>
          </a:stretch>
        </p:blipFill>
        <p:spPr>
          <a:xfrm>
            <a:off x="7665245" y="-2379"/>
            <a:ext cx="4481509" cy="6731790"/>
          </a:xfrm>
          <a:prstGeom prst="roundRect">
            <a:avLst>
              <a:gd name="adj" fmla="val 8594"/>
            </a:avLst>
          </a:prstGeom>
          <a:solidFill>
            <a:srgbClr val="FFFFFF">
              <a:shade val="85000"/>
            </a:srgbClr>
          </a:solidFill>
          <a:ln w="28575">
            <a:solidFill>
              <a:schemeClr val="accent2">
                <a:lumMod val="40000"/>
                <a:lumOff val="60000"/>
              </a:schemeClr>
            </a:solidFill>
          </a:ln>
          <a:effectLst>
            <a:reflection blurRad="12700" stA="38000" endPos="28000" dist="5000" dir="5400000" sy="-100000" algn="bl" rotWithShape="0"/>
          </a:effectLst>
        </p:spPr>
      </p:pic>
    </p:spTree>
    <p:extLst>
      <p:ext uri="{BB962C8B-B14F-4D97-AF65-F5344CB8AC3E}">
        <p14:creationId xmlns="" xmlns:p14="http://schemas.microsoft.com/office/powerpoint/2010/main" val="2232645230"/>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8E76CDF1-4D0C-3AB0-1F13-C575E9A0C30C}"/>
              </a:ext>
            </a:extLst>
          </p:cNvPr>
          <p:cNvSpPr/>
          <p:nvPr/>
        </p:nvSpPr>
        <p:spPr>
          <a:xfrm>
            <a:off x="0" y="0"/>
            <a:ext cx="12191999" cy="6857999"/>
          </a:xfrm>
          <a:prstGeom prst="rect">
            <a:avLst/>
          </a:prstGeom>
          <a:solidFill>
            <a:schemeClr val="tx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 xmlns:a16="http://schemas.microsoft.com/office/drawing/2014/main" id="{8D00819E-13EB-53BD-1EFE-58F3C0F8B7F3}"/>
              </a:ext>
            </a:extLst>
          </p:cNvPr>
          <p:cNvSpPr/>
          <p:nvPr/>
        </p:nvSpPr>
        <p:spPr>
          <a:xfrm>
            <a:off x="528483" y="294967"/>
            <a:ext cx="11221065" cy="6489288"/>
          </a:xfrm>
          <a:prstGeom prst="roundRect">
            <a:avLst/>
          </a:prstGeom>
          <a:solidFill>
            <a:schemeClr val="tx2">
              <a:lumMod val="50000"/>
            </a:schemeClr>
          </a:solidFill>
          <a:ln w="28575">
            <a:solidFill>
              <a:schemeClr val="accent4">
                <a:lumMod val="20000"/>
                <a:lumOff val="80000"/>
              </a:schemeClr>
            </a:solidFill>
            <a:prstDash val="solid"/>
            <a:extLst>
              <a:ext uri="{C807C97D-BFC1-408E-A445-0C87EB9F89A2}">
                <ask:lineSketchStyleProps xmlns="" xmlns:ask="http://schemas.microsoft.com/office/drawing/2018/sketchyshapes" sd="283741067">
                  <a:custGeom>
                    <a:avLst/>
                    <a:gdLst>
                      <a:gd name="connsiteX0" fmla="*/ 0 w 11221065"/>
                      <a:gd name="connsiteY0" fmla="*/ 1081570 h 6489288"/>
                      <a:gd name="connsiteX1" fmla="*/ 1081570 w 11221065"/>
                      <a:gd name="connsiteY1" fmla="*/ 0 h 6489288"/>
                      <a:gd name="connsiteX2" fmla="*/ 1375953 w 11221065"/>
                      <a:gd name="connsiteY2" fmla="*/ 0 h 6489288"/>
                      <a:gd name="connsiteX3" fmla="*/ 1670335 w 11221065"/>
                      <a:gd name="connsiteY3" fmla="*/ 0 h 6489288"/>
                      <a:gd name="connsiteX4" fmla="*/ 2145876 w 11221065"/>
                      <a:gd name="connsiteY4" fmla="*/ 0 h 6489288"/>
                      <a:gd name="connsiteX5" fmla="*/ 2711997 w 11221065"/>
                      <a:gd name="connsiteY5" fmla="*/ 0 h 6489288"/>
                      <a:gd name="connsiteX6" fmla="*/ 3278117 w 11221065"/>
                      <a:gd name="connsiteY6" fmla="*/ 0 h 6489288"/>
                      <a:gd name="connsiteX7" fmla="*/ 3934816 w 11221065"/>
                      <a:gd name="connsiteY7" fmla="*/ 0 h 6489288"/>
                      <a:gd name="connsiteX8" fmla="*/ 4500937 w 11221065"/>
                      <a:gd name="connsiteY8" fmla="*/ 0 h 6489288"/>
                      <a:gd name="connsiteX9" fmla="*/ 5157636 w 11221065"/>
                      <a:gd name="connsiteY9" fmla="*/ 0 h 6489288"/>
                      <a:gd name="connsiteX10" fmla="*/ 5814336 w 11221065"/>
                      <a:gd name="connsiteY10" fmla="*/ 0 h 6489288"/>
                      <a:gd name="connsiteX11" fmla="*/ 6471035 w 11221065"/>
                      <a:gd name="connsiteY11" fmla="*/ 0 h 6489288"/>
                      <a:gd name="connsiteX12" fmla="*/ 7037156 w 11221065"/>
                      <a:gd name="connsiteY12" fmla="*/ 0 h 6489288"/>
                      <a:gd name="connsiteX13" fmla="*/ 7603276 w 11221065"/>
                      <a:gd name="connsiteY13" fmla="*/ 0 h 6489288"/>
                      <a:gd name="connsiteX14" fmla="*/ 8078817 w 11221065"/>
                      <a:gd name="connsiteY14" fmla="*/ 0 h 6489288"/>
                      <a:gd name="connsiteX15" fmla="*/ 8735517 w 11221065"/>
                      <a:gd name="connsiteY15" fmla="*/ 0 h 6489288"/>
                      <a:gd name="connsiteX16" fmla="*/ 9120478 w 11221065"/>
                      <a:gd name="connsiteY16" fmla="*/ 0 h 6489288"/>
                      <a:gd name="connsiteX17" fmla="*/ 10139495 w 11221065"/>
                      <a:gd name="connsiteY17" fmla="*/ 0 h 6489288"/>
                      <a:gd name="connsiteX18" fmla="*/ 11221065 w 11221065"/>
                      <a:gd name="connsiteY18" fmla="*/ 1081570 h 6489288"/>
                      <a:gd name="connsiteX19" fmla="*/ 11221065 w 11221065"/>
                      <a:gd name="connsiteY19" fmla="*/ 1579077 h 6489288"/>
                      <a:gd name="connsiteX20" fmla="*/ 11221065 w 11221065"/>
                      <a:gd name="connsiteY20" fmla="*/ 2163107 h 6489288"/>
                      <a:gd name="connsiteX21" fmla="*/ 11221065 w 11221065"/>
                      <a:gd name="connsiteY21" fmla="*/ 2747137 h 6489288"/>
                      <a:gd name="connsiteX22" fmla="*/ 11221065 w 11221065"/>
                      <a:gd name="connsiteY22" fmla="*/ 3158121 h 6489288"/>
                      <a:gd name="connsiteX23" fmla="*/ 11221065 w 11221065"/>
                      <a:gd name="connsiteY23" fmla="*/ 3612367 h 6489288"/>
                      <a:gd name="connsiteX24" fmla="*/ 11221065 w 11221065"/>
                      <a:gd name="connsiteY24" fmla="*/ 4023351 h 6489288"/>
                      <a:gd name="connsiteX25" fmla="*/ 11221065 w 11221065"/>
                      <a:gd name="connsiteY25" fmla="*/ 4477596 h 6489288"/>
                      <a:gd name="connsiteX26" fmla="*/ 11221065 w 11221065"/>
                      <a:gd name="connsiteY26" fmla="*/ 5407718 h 6489288"/>
                      <a:gd name="connsiteX27" fmla="*/ 10139495 w 11221065"/>
                      <a:gd name="connsiteY27" fmla="*/ 6489288 h 6489288"/>
                      <a:gd name="connsiteX28" fmla="*/ 9663954 w 11221065"/>
                      <a:gd name="connsiteY28" fmla="*/ 6489288 h 6489288"/>
                      <a:gd name="connsiteX29" fmla="*/ 9007254 w 11221065"/>
                      <a:gd name="connsiteY29" fmla="*/ 6489288 h 6489288"/>
                      <a:gd name="connsiteX30" fmla="*/ 8712872 w 11221065"/>
                      <a:gd name="connsiteY30" fmla="*/ 6489288 h 6489288"/>
                      <a:gd name="connsiteX31" fmla="*/ 8056172 w 11221065"/>
                      <a:gd name="connsiteY31" fmla="*/ 6489288 h 6489288"/>
                      <a:gd name="connsiteX32" fmla="*/ 7671210 w 11221065"/>
                      <a:gd name="connsiteY32" fmla="*/ 6489288 h 6489288"/>
                      <a:gd name="connsiteX33" fmla="*/ 7014511 w 11221065"/>
                      <a:gd name="connsiteY33" fmla="*/ 6489288 h 6489288"/>
                      <a:gd name="connsiteX34" fmla="*/ 6357811 w 11221065"/>
                      <a:gd name="connsiteY34" fmla="*/ 6489288 h 6489288"/>
                      <a:gd name="connsiteX35" fmla="*/ 5610533 w 11221065"/>
                      <a:gd name="connsiteY35" fmla="*/ 6489288 h 6489288"/>
                      <a:gd name="connsiteX36" fmla="*/ 5316150 w 11221065"/>
                      <a:gd name="connsiteY36" fmla="*/ 6489288 h 6489288"/>
                      <a:gd name="connsiteX37" fmla="*/ 5021767 w 11221065"/>
                      <a:gd name="connsiteY37" fmla="*/ 6489288 h 6489288"/>
                      <a:gd name="connsiteX38" fmla="*/ 4365068 w 11221065"/>
                      <a:gd name="connsiteY38" fmla="*/ 6489288 h 6489288"/>
                      <a:gd name="connsiteX39" fmla="*/ 3617789 w 11221065"/>
                      <a:gd name="connsiteY39" fmla="*/ 6489288 h 6489288"/>
                      <a:gd name="connsiteX40" fmla="*/ 3232827 w 11221065"/>
                      <a:gd name="connsiteY40" fmla="*/ 6489288 h 6489288"/>
                      <a:gd name="connsiteX41" fmla="*/ 2757286 w 11221065"/>
                      <a:gd name="connsiteY41" fmla="*/ 6489288 h 6489288"/>
                      <a:gd name="connsiteX42" fmla="*/ 2010007 w 11221065"/>
                      <a:gd name="connsiteY42" fmla="*/ 6489288 h 6489288"/>
                      <a:gd name="connsiteX43" fmla="*/ 1081570 w 11221065"/>
                      <a:gd name="connsiteY43" fmla="*/ 6489288 h 6489288"/>
                      <a:gd name="connsiteX44" fmla="*/ 0 w 11221065"/>
                      <a:gd name="connsiteY44" fmla="*/ 5407718 h 6489288"/>
                      <a:gd name="connsiteX45" fmla="*/ 0 w 11221065"/>
                      <a:gd name="connsiteY45" fmla="*/ 4866950 h 6489288"/>
                      <a:gd name="connsiteX46" fmla="*/ 0 w 11221065"/>
                      <a:gd name="connsiteY46" fmla="*/ 4239658 h 6489288"/>
                      <a:gd name="connsiteX47" fmla="*/ 0 w 11221065"/>
                      <a:gd name="connsiteY47" fmla="*/ 3785413 h 6489288"/>
                      <a:gd name="connsiteX48" fmla="*/ 0 w 11221065"/>
                      <a:gd name="connsiteY48" fmla="*/ 3201383 h 6489288"/>
                      <a:gd name="connsiteX49" fmla="*/ 0 w 11221065"/>
                      <a:gd name="connsiteY49" fmla="*/ 2617353 h 6489288"/>
                      <a:gd name="connsiteX50" fmla="*/ 0 w 11221065"/>
                      <a:gd name="connsiteY50" fmla="*/ 2206368 h 6489288"/>
                      <a:gd name="connsiteX51" fmla="*/ 0 w 11221065"/>
                      <a:gd name="connsiteY51" fmla="*/ 1665600 h 6489288"/>
                      <a:gd name="connsiteX52" fmla="*/ 0 w 11221065"/>
                      <a:gd name="connsiteY52" fmla="*/ 1081570 h 648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1221065" h="6489288" fill="none" extrusionOk="0">
                        <a:moveTo>
                          <a:pt x="0" y="1081570"/>
                        </a:moveTo>
                        <a:cubicBezTo>
                          <a:pt x="-43797" y="490663"/>
                          <a:pt x="482760" y="-16541"/>
                          <a:pt x="1081570" y="0"/>
                        </a:cubicBezTo>
                        <a:cubicBezTo>
                          <a:pt x="1161931" y="-4477"/>
                          <a:pt x="1237589" y="11796"/>
                          <a:pt x="1375953" y="0"/>
                        </a:cubicBezTo>
                        <a:cubicBezTo>
                          <a:pt x="1514317" y="-11796"/>
                          <a:pt x="1597896" y="18162"/>
                          <a:pt x="1670335" y="0"/>
                        </a:cubicBezTo>
                        <a:cubicBezTo>
                          <a:pt x="1742774" y="-18162"/>
                          <a:pt x="1932810" y="25251"/>
                          <a:pt x="2145876" y="0"/>
                        </a:cubicBezTo>
                        <a:cubicBezTo>
                          <a:pt x="2358942" y="-25251"/>
                          <a:pt x="2548127" y="62110"/>
                          <a:pt x="2711997" y="0"/>
                        </a:cubicBezTo>
                        <a:cubicBezTo>
                          <a:pt x="2875867" y="-62110"/>
                          <a:pt x="3031943" y="34957"/>
                          <a:pt x="3278117" y="0"/>
                        </a:cubicBezTo>
                        <a:cubicBezTo>
                          <a:pt x="3524291" y="-34957"/>
                          <a:pt x="3630553" y="68947"/>
                          <a:pt x="3934816" y="0"/>
                        </a:cubicBezTo>
                        <a:cubicBezTo>
                          <a:pt x="4239079" y="-68947"/>
                          <a:pt x="4376319" y="397"/>
                          <a:pt x="4500937" y="0"/>
                        </a:cubicBezTo>
                        <a:cubicBezTo>
                          <a:pt x="4625555" y="-397"/>
                          <a:pt x="4885086" y="26028"/>
                          <a:pt x="5157636" y="0"/>
                        </a:cubicBezTo>
                        <a:cubicBezTo>
                          <a:pt x="5430186" y="-26028"/>
                          <a:pt x="5624427" y="61619"/>
                          <a:pt x="5814336" y="0"/>
                        </a:cubicBezTo>
                        <a:cubicBezTo>
                          <a:pt x="6004245" y="-61619"/>
                          <a:pt x="6226977" y="57774"/>
                          <a:pt x="6471035" y="0"/>
                        </a:cubicBezTo>
                        <a:cubicBezTo>
                          <a:pt x="6715093" y="-57774"/>
                          <a:pt x="6866096" y="6473"/>
                          <a:pt x="7037156" y="0"/>
                        </a:cubicBezTo>
                        <a:cubicBezTo>
                          <a:pt x="7208216" y="-6473"/>
                          <a:pt x="7476894" y="17782"/>
                          <a:pt x="7603276" y="0"/>
                        </a:cubicBezTo>
                        <a:cubicBezTo>
                          <a:pt x="7729658" y="-17782"/>
                          <a:pt x="7959116" y="50361"/>
                          <a:pt x="8078817" y="0"/>
                        </a:cubicBezTo>
                        <a:cubicBezTo>
                          <a:pt x="8198518" y="-50361"/>
                          <a:pt x="8463373" y="6796"/>
                          <a:pt x="8735517" y="0"/>
                        </a:cubicBezTo>
                        <a:cubicBezTo>
                          <a:pt x="9007661" y="-6796"/>
                          <a:pt x="9042792" y="42571"/>
                          <a:pt x="9120478" y="0"/>
                        </a:cubicBezTo>
                        <a:cubicBezTo>
                          <a:pt x="9198164" y="-42571"/>
                          <a:pt x="9660584" y="4975"/>
                          <a:pt x="10139495" y="0"/>
                        </a:cubicBezTo>
                        <a:cubicBezTo>
                          <a:pt x="10765755" y="-52457"/>
                          <a:pt x="11269742" y="460954"/>
                          <a:pt x="11221065" y="1081570"/>
                        </a:cubicBezTo>
                        <a:cubicBezTo>
                          <a:pt x="11226467" y="1182151"/>
                          <a:pt x="11218076" y="1412857"/>
                          <a:pt x="11221065" y="1579077"/>
                        </a:cubicBezTo>
                        <a:cubicBezTo>
                          <a:pt x="11224054" y="1745297"/>
                          <a:pt x="11201377" y="1986287"/>
                          <a:pt x="11221065" y="2163107"/>
                        </a:cubicBezTo>
                        <a:cubicBezTo>
                          <a:pt x="11240753" y="2339927"/>
                          <a:pt x="11155065" y="2581800"/>
                          <a:pt x="11221065" y="2747137"/>
                        </a:cubicBezTo>
                        <a:cubicBezTo>
                          <a:pt x="11287065" y="2912474"/>
                          <a:pt x="11183896" y="2974752"/>
                          <a:pt x="11221065" y="3158121"/>
                        </a:cubicBezTo>
                        <a:cubicBezTo>
                          <a:pt x="11258234" y="3341490"/>
                          <a:pt x="11167642" y="3425626"/>
                          <a:pt x="11221065" y="3612367"/>
                        </a:cubicBezTo>
                        <a:cubicBezTo>
                          <a:pt x="11274488" y="3799108"/>
                          <a:pt x="11195190" y="3912544"/>
                          <a:pt x="11221065" y="4023351"/>
                        </a:cubicBezTo>
                        <a:cubicBezTo>
                          <a:pt x="11246940" y="4134158"/>
                          <a:pt x="11178889" y="4262275"/>
                          <a:pt x="11221065" y="4477596"/>
                        </a:cubicBezTo>
                        <a:cubicBezTo>
                          <a:pt x="11263241" y="4692918"/>
                          <a:pt x="11199749" y="5211959"/>
                          <a:pt x="11221065" y="5407718"/>
                        </a:cubicBezTo>
                        <a:cubicBezTo>
                          <a:pt x="11349153" y="6054124"/>
                          <a:pt x="10787749" y="6517415"/>
                          <a:pt x="10139495" y="6489288"/>
                        </a:cubicBezTo>
                        <a:cubicBezTo>
                          <a:pt x="9914000" y="6505736"/>
                          <a:pt x="9812937" y="6471809"/>
                          <a:pt x="9663954" y="6489288"/>
                        </a:cubicBezTo>
                        <a:cubicBezTo>
                          <a:pt x="9514971" y="6506767"/>
                          <a:pt x="9235203" y="6432737"/>
                          <a:pt x="9007254" y="6489288"/>
                        </a:cubicBezTo>
                        <a:cubicBezTo>
                          <a:pt x="8779305" y="6545839"/>
                          <a:pt x="8834135" y="6474405"/>
                          <a:pt x="8712872" y="6489288"/>
                        </a:cubicBezTo>
                        <a:cubicBezTo>
                          <a:pt x="8591609" y="6504171"/>
                          <a:pt x="8301923" y="6480209"/>
                          <a:pt x="8056172" y="6489288"/>
                        </a:cubicBezTo>
                        <a:cubicBezTo>
                          <a:pt x="7810421" y="6498367"/>
                          <a:pt x="7771886" y="6456000"/>
                          <a:pt x="7671210" y="6489288"/>
                        </a:cubicBezTo>
                        <a:cubicBezTo>
                          <a:pt x="7570534" y="6522576"/>
                          <a:pt x="7240501" y="6485582"/>
                          <a:pt x="7014511" y="6489288"/>
                        </a:cubicBezTo>
                        <a:cubicBezTo>
                          <a:pt x="6788521" y="6492994"/>
                          <a:pt x="6523820" y="6420960"/>
                          <a:pt x="6357811" y="6489288"/>
                        </a:cubicBezTo>
                        <a:cubicBezTo>
                          <a:pt x="6191802" y="6557616"/>
                          <a:pt x="5819111" y="6461074"/>
                          <a:pt x="5610533" y="6489288"/>
                        </a:cubicBezTo>
                        <a:cubicBezTo>
                          <a:pt x="5401955" y="6517502"/>
                          <a:pt x="5391783" y="6478852"/>
                          <a:pt x="5316150" y="6489288"/>
                        </a:cubicBezTo>
                        <a:cubicBezTo>
                          <a:pt x="5240517" y="6499724"/>
                          <a:pt x="5101986" y="6478772"/>
                          <a:pt x="5021767" y="6489288"/>
                        </a:cubicBezTo>
                        <a:cubicBezTo>
                          <a:pt x="4941548" y="6499804"/>
                          <a:pt x="4515237" y="6456799"/>
                          <a:pt x="4365068" y="6489288"/>
                        </a:cubicBezTo>
                        <a:cubicBezTo>
                          <a:pt x="4214899" y="6521777"/>
                          <a:pt x="3924258" y="6401861"/>
                          <a:pt x="3617789" y="6489288"/>
                        </a:cubicBezTo>
                        <a:cubicBezTo>
                          <a:pt x="3311320" y="6576715"/>
                          <a:pt x="3389503" y="6454749"/>
                          <a:pt x="3232827" y="6489288"/>
                        </a:cubicBezTo>
                        <a:cubicBezTo>
                          <a:pt x="3076151" y="6523827"/>
                          <a:pt x="2915261" y="6438816"/>
                          <a:pt x="2757286" y="6489288"/>
                        </a:cubicBezTo>
                        <a:cubicBezTo>
                          <a:pt x="2599311" y="6539760"/>
                          <a:pt x="2211252" y="6413377"/>
                          <a:pt x="2010007" y="6489288"/>
                        </a:cubicBezTo>
                        <a:cubicBezTo>
                          <a:pt x="1808762" y="6565199"/>
                          <a:pt x="1419400" y="6465485"/>
                          <a:pt x="1081570" y="6489288"/>
                        </a:cubicBezTo>
                        <a:cubicBezTo>
                          <a:pt x="479131" y="6473208"/>
                          <a:pt x="20218" y="5964389"/>
                          <a:pt x="0" y="5407718"/>
                        </a:cubicBezTo>
                        <a:cubicBezTo>
                          <a:pt x="-46279" y="5234064"/>
                          <a:pt x="44589" y="5092308"/>
                          <a:pt x="0" y="4866950"/>
                        </a:cubicBezTo>
                        <a:cubicBezTo>
                          <a:pt x="-44589" y="4641592"/>
                          <a:pt x="60157" y="4451782"/>
                          <a:pt x="0" y="4239658"/>
                        </a:cubicBezTo>
                        <a:cubicBezTo>
                          <a:pt x="-60157" y="4027534"/>
                          <a:pt x="1720" y="3924107"/>
                          <a:pt x="0" y="3785413"/>
                        </a:cubicBezTo>
                        <a:cubicBezTo>
                          <a:pt x="-1720" y="3646720"/>
                          <a:pt x="32831" y="3355425"/>
                          <a:pt x="0" y="3201383"/>
                        </a:cubicBezTo>
                        <a:cubicBezTo>
                          <a:pt x="-32831" y="3047341"/>
                          <a:pt x="24119" y="2745688"/>
                          <a:pt x="0" y="2617353"/>
                        </a:cubicBezTo>
                        <a:cubicBezTo>
                          <a:pt x="-24119" y="2489018"/>
                          <a:pt x="20062" y="2386352"/>
                          <a:pt x="0" y="2206368"/>
                        </a:cubicBezTo>
                        <a:cubicBezTo>
                          <a:pt x="-20062" y="2026384"/>
                          <a:pt x="55020" y="1887114"/>
                          <a:pt x="0" y="1665600"/>
                        </a:cubicBezTo>
                        <a:cubicBezTo>
                          <a:pt x="-55020" y="1444086"/>
                          <a:pt x="19714" y="1315966"/>
                          <a:pt x="0" y="1081570"/>
                        </a:cubicBezTo>
                        <a:close/>
                      </a:path>
                      <a:path w="11221065" h="6489288" stroke="0" extrusionOk="0">
                        <a:moveTo>
                          <a:pt x="0" y="1081570"/>
                        </a:moveTo>
                        <a:cubicBezTo>
                          <a:pt x="-50711" y="625806"/>
                          <a:pt x="490716" y="103420"/>
                          <a:pt x="1081570" y="0"/>
                        </a:cubicBezTo>
                        <a:cubicBezTo>
                          <a:pt x="1214870" y="-64761"/>
                          <a:pt x="1413425" y="55315"/>
                          <a:pt x="1738270" y="0"/>
                        </a:cubicBezTo>
                        <a:cubicBezTo>
                          <a:pt x="2063115" y="-55315"/>
                          <a:pt x="2194311" y="74434"/>
                          <a:pt x="2394969" y="0"/>
                        </a:cubicBezTo>
                        <a:cubicBezTo>
                          <a:pt x="2595627" y="-74434"/>
                          <a:pt x="2710720" y="58871"/>
                          <a:pt x="2961089" y="0"/>
                        </a:cubicBezTo>
                        <a:cubicBezTo>
                          <a:pt x="3211458" y="-58871"/>
                          <a:pt x="3431214" y="84145"/>
                          <a:pt x="3708368" y="0"/>
                        </a:cubicBezTo>
                        <a:cubicBezTo>
                          <a:pt x="3985522" y="-84145"/>
                          <a:pt x="3957509" y="16638"/>
                          <a:pt x="4183909" y="0"/>
                        </a:cubicBezTo>
                        <a:cubicBezTo>
                          <a:pt x="4410309" y="-16638"/>
                          <a:pt x="4340136" y="15099"/>
                          <a:pt x="4478292" y="0"/>
                        </a:cubicBezTo>
                        <a:cubicBezTo>
                          <a:pt x="4616448" y="-15099"/>
                          <a:pt x="4692103" y="35107"/>
                          <a:pt x="4863254" y="0"/>
                        </a:cubicBezTo>
                        <a:cubicBezTo>
                          <a:pt x="5034405" y="-35107"/>
                          <a:pt x="5056542" y="44569"/>
                          <a:pt x="5248215" y="0"/>
                        </a:cubicBezTo>
                        <a:cubicBezTo>
                          <a:pt x="5439888" y="-44569"/>
                          <a:pt x="5643008" y="49954"/>
                          <a:pt x="5814336" y="0"/>
                        </a:cubicBezTo>
                        <a:cubicBezTo>
                          <a:pt x="5985664" y="-49954"/>
                          <a:pt x="6029933" y="15958"/>
                          <a:pt x="6108718" y="0"/>
                        </a:cubicBezTo>
                        <a:cubicBezTo>
                          <a:pt x="6187503" y="-15958"/>
                          <a:pt x="6476304" y="67899"/>
                          <a:pt x="6765418" y="0"/>
                        </a:cubicBezTo>
                        <a:cubicBezTo>
                          <a:pt x="7054532" y="-67899"/>
                          <a:pt x="7201829" y="41678"/>
                          <a:pt x="7512697" y="0"/>
                        </a:cubicBezTo>
                        <a:cubicBezTo>
                          <a:pt x="7823565" y="-41678"/>
                          <a:pt x="8056249" y="76688"/>
                          <a:pt x="8259976" y="0"/>
                        </a:cubicBezTo>
                        <a:cubicBezTo>
                          <a:pt x="8463703" y="-76688"/>
                          <a:pt x="8595761" y="10510"/>
                          <a:pt x="8735517" y="0"/>
                        </a:cubicBezTo>
                        <a:cubicBezTo>
                          <a:pt x="8875273" y="-10510"/>
                          <a:pt x="9168001" y="67068"/>
                          <a:pt x="9301637" y="0"/>
                        </a:cubicBezTo>
                        <a:cubicBezTo>
                          <a:pt x="9435273" y="-67068"/>
                          <a:pt x="9892842" y="38650"/>
                          <a:pt x="10139495" y="0"/>
                        </a:cubicBezTo>
                        <a:cubicBezTo>
                          <a:pt x="10741731" y="105308"/>
                          <a:pt x="11220951" y="449473"/>
                          <a:pt x="11221065" y="1081570"/>
                        </a:cubicBezTo>
                        <a:cubicBezTo>
                          <a:pt x="11233029" y="1230978"/>
                          <a:pt x="11175403" y="1353811"/>
                          <a:pt x="11221065" y="1535816"/>
                        </a:cubicBezTo>
                        <a:cubicBezTo>
                          <a:pt x="11266727" y="1717821"/>
                          <a:pt x="11168238" y="1871235"/>
                          <a:pt x="11221065" y="2076584"/>
                        </a:cubicBezTo>
                        <a:cubicBezTo>
                          <a:pt x="11273892" y="2281933"/>
                          <a:pt x="11217124" y="2381308"/>
                          <a:pt x="11221065" y="2660614"/>
                        </a:cubicBezTo>
                        <a:cubicBezTo>
                          <a:pt x="11225006" y="2939920"/>
                          <a:pt x="11218181" y="2983178"/>
                          <a:pt x="11221065" y="3114860"/>
                        </a:cubicBezTo>
                        <a:cubicBezTo>
                          <a:pt x="11223949" y="3246542"/>
                          <a:pt x="11205243" y="3440571"/>
                          <a:pt x="11221065" y="3655628"/>
                        </a:cubicBezTo>
                        <a:cubicBezTo>
                          <a:pt x="11236887" y="3870685"/>
                          <a:pt x="11197082" y="3889156"/>
                          <a:pt x="11221065" y="4066612"/>
                        </a:cubicBezTo>
                        <a:cubicBezTo>
                          <a:pt x="11245048" y="4244068"/>
                          <a:pt x="11190794" y="4400890"/>
                          <a:pt x="11221065" y="4564119"/>
                        </a:cubicBezTo>
                        <a:cubicBezTo>
                          <a:pt x="11251336" y="4727348"/>
                          <a:pt x="11129461" y="5103736"/>
                          <a:pt x="11221065" y="5407718"/>
                        </a:cubicBezTo>
                        <a:cubicBezTo>
                          <a:pt x="11255701" y="5882072"/>
                          <a:pt x="10592091" y="6479504"/>
                          <a:pt x="10139495" y="6489288"/>
                        </a:cubicBezTo>
                        <a:cubicBezTo>
                          <a:pt x="10025322" y="6525850"/>
                          <a:pt x="9796237" y="6478492"/>
                          <a:pt x="9663954" y="6489288"/>
                        </a:cubicBezTo>
                        <a:cubicBezTo>
                          <a:pt x="9531671" y="6500084"/>
                          <a:pt x="9373400" y="6468934"/>
                          <a:pt x="9097834" y="6489288"/>
                        </a:cubicBezTo>
                        <a:cubicBezTo>
                          <a:pt x="8822268" y="6509642"/>
                          <a:pt x="8617700" y="6445713"/>
                          <a:pt x="8350555" y="6489288"/>
                        </a:cubicBezTo>
                        <a:cubicBezTo>
                          <a:pt x="8083410" y="6532863"/>
                          <a:pt x="8096065" y="6473653"/>
                          <a:pt x="7875014" y="6489288"/>
                        </a:cubicBezTo>
                        <a:cubicBezTo>
                          <a:pt x="7653963" y="6504923"/>
                          <a:pt x="7349812" y="6454402"/>
                          <a:pt x="7218314" y="6489288"/>
                        </a:cubicBezTo>
                        <a:cubicBezTo>
                          <a:pt x="7086816" y="6524174"/>
                          <a:pt x="6867759" y="6473503"/>
                          <a:pt x="6561615" y="6489288"/>
                        </a:cubicBezTo>
                        <a:cubicBezTo>
                          <a:pt x="6255471" y="6505073"/>
                          <a:pt x="6381835" y="6458674"/>
                          <a:pt x="6267232" y="6489288"/>
                        </a:cubicBezTo>
                        <a:cubicBezTo>
                          <a:pt x="6152629" y="6519902"/>
                          <a:pt x="6013550" y="6439067"/>
                          <a:pt x="5791691" y="6489288"/>
                        </a:cubicBezTo>
                        <a:cubicBezTo>
                          <a:pt x="5569832" y="6539509"/>
                          <a:pt x="5567681" y="6458224"/>
                          <a:pt x="5497308" y="6489288"/>
                        </a:cubicBezTo>
                        <a:cubicBezTo>
                          <a:pt x="5426935" y="6520352"/>
                          <a:pt x="5282564" y="6480709"/>
                          <a:pt x="5202926" y="6489288"/>
                        </a:cubicBezTo>
                        <a:cubicBezTo>
                          <a:pt x="5123288" y="6497867"/>
                          <a:pt x="5006391" y="6468666"/>
                          <a:pt x="4908543" y="6489288"/>
                        </a:cubicBezTo>
                        <a:cubicBezTo>
                          <a:pt x="4810695" y="6509910"/>
                          <a:pt x="4422905" y="6476208"/>
                          <a:pt x="4251844" y="6489288"/>
                        </a:cubicBezTo>
                        <a:cubicBezTo>
                          <a:pt x="4080783" y="6502368"/>
                          <a:pt x="4032326" y="6479026"/>
                          <a:pt x="3957461" y="6489288"/>
                        </a:cubicBezTo>
                        <a:cubicBezTo>
                          <a:pt x="3882596" y="6499550"/>
                          <a:pt x="3572238" y="6467372"/>
                          <a:pt x="3300762" y="6489288"/>
                        </a:cubicBezTo>
                        <a:cubicBezTo>
                          <a:pt x="3029286" y="6511204"/>
                          <a:pt x="3070910" y="6443829"/>
                          <a:pt x="2915800" y="6489288"/>
                        </a:cubicBezTo>
                        <a:cubicBezTo>
                          <a:pt x="2760690" y="6534747"/>
                          <a:pt x="2508265" y="6429631"/>
                          <a:pt x="2168521" y="6489288"/>
                        </a:cubicBezTo>
                        <a:cubicBezTo>
                          <a:pt x="1828777" y="6548945"/>
                          <a:pt x="1955962" y="6487307"/>
                          <a:pt x="1874138" y="6489288"/>
                        </a:cubicBezTo>
                        <a:cubicBezTo>
                          <a:pt x="1792314" y="6491269"/>
                          <a:pt x="1358997" y="6408088"/>
                          <a:pt x="1081570" y="6489288"/>
                        </a:cubicBezTo>
                        <a:cubicBezTo>
                          <a:pt x="440992" y="6557949"/>
                          <a:pt x="24007" y="6027292"/>
                          <a:pt x="0" y="5407718"/>
                        </a:cubicBezTo>
                        <a:cubicBezTo>
                          <a:pt x="-56728" y="5268264"/>
                          <a:pt x="56585" y="5158676"/>
                          <a:pt x="0" y="4910211"/>
                        </a:cubicBezTo>
                        <a:cubicBezTo>
                          <a:pt x="-56585" y="4661746"/>
                          <a:pt x="22081" y="4660196"/>
                          <a:pt x="0" y="4499227"/>
                        </a:cubicBezTo>
                        <a:cubicBezTo>
                          <a:pt x="-22081" y="4338258"/>
                          <a:pt x="11419" y="4091684"/>
                          <a:pt x="0" y="3958458"/>
                        </a:cubicBezTo>
                        <a:cubicBezTo>
                          <a:pt x="-11419" y="3825232"/>
                          <a:pt x="58008" y="3540944"/>
                          <a:pt x="0" y="3417690"/>
                        </a:cubicBezTo>
                        <a:cubicBezTo>
                          <a:pt x="-58008" y="3294436"/>
                          <a:pt x="31035" y="3082092"/>
                          <a:pt x="0" y="2833660"/>
                        </a:cubicBezTo>
                        <a:cubicBezTo>
                          <a:pt x="-31035" y="2585228"/>
                          <a:pt x="46748" y="2393531"/>
                          <a:pt x="0" y="2249630"/>
                        </a:cubicBezTo>
                        <a:cubicBezTo>
                          <a:pt x="-46748" y="2105729"/>
                          <a:pt x="49986" y="1911453"/>
                          <a:pt x="0" y="1622339"/>
                        </a:cubicBezTo>
                        <a:cubicBezTo>
                          <a:pt x="-49986" y="1333225"/>
                          <a:pt x="4835" y="1299195"/>
                          <a:pt x="0" y="1081570"/>
                        </a:cubicBezTo>
                        <a:close/>
                      </a:path>
                    </a:pathLst>
                  </a:cu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 xmlns:a16="http://schemas.microsoft.com/office/drawing/2014/main" id="{58730EFF-A18A-6D6E-716C-A06A355C2B47}"/>
              </a:ext>
            </a:extLst>
          </p:cNvPr>
          <p:cNvSpPr txBox="1"/>
          <p:nvPr/>
        </p:nvSpPr>
        <p:spPr>
          <a:xfrm>
            <a:off x="3453581" y="737418"/>
            <a:ext cx="449825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i="1">
                <a:solidFill>
                  <a:schemeClr val="bg1"/>
                </a:solidFill>
                <a:latin typeface="Georgia"/>
                <a:cs typeface="Calibri" panose="020F0502020204030204"/>
              </a:rPr>
              <a:t>Expected Result</a:t>
            </a:r>
          </a:p>
        </p:txBody>
      </p:sp>
      <p:sp>
        <p:nvSpPr>
          <p:cNvPr id="7" name="TextBox 6">
            <a:extLst>
              <a:ext uri="{FF2B5EF4-FFF2-40B4-BE49-F238E27FC236}">
                <a16:creationId xmlns="" xmlns:a16="http://schemas.microsoft.com/office/drawing/2014/main" id="{A5C471B2-7551-8FF6-0E4E-28965AC4E43C}"/>
              </a:ext>
            </a:extLst>
          </p:cNvPr>
          <p:cNvSpPr txBox="1"/>
          <p:nvPr/>
        </p:nvSpPr>
        <p:spPr>
          <a:xfrm>
            <a:off x="1880419" y="4498257"/>
            <a:ext cx="26547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solidFill>
                  <a:schemeClr val="bg1"/>
                </a:solidFill>
                <a:latin typeface="Georgia"/>
                <a:cs typeface="Calibri"/>
              </a:rPr>
              <a:t>Input</a:t>
            </a:r>
            <a:endParaRPr lang="en-US">
              <a:solidFill>
                <a:schemeClr val="bg1"/>
              </a:solidFill>
              <a:latin typeface="Calibri" panose="020F0502020204030204"/>
              <a:cs typeface="Calibri" panose="020F0502020204030204"/>
            </a:endParaRPr>
          </a:p>
        </p:txBody>
      </p:sp>
      <p:sp>
        <p:nvSpPr>
          <p:cNvPr id="8" name="TextBox 7">
            <a:extLst>
              <a:ext uri="{FF2B5EF4-FFF2-40B4-BE49-F238E27FC236}">
                <a16:creationId xmlns="" xmlns:a16="http://schemas.microsoft.com/office/drawing/2014/main" id="{B269AEC6-65A2-F772-2CBD-A79F4BF163D9}"/>
              </a:ext>
            </a:extLst>
          </p:cNvPr>
          <p:cNvSpPr txBox="1"/>
          <p:nvPr/>
        </p:nvSpPr>
        <p:spPr>
          <a:xfrm>
            <a:off x="6735095" y="4313902"/>
            <a:ext cx="26547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chemeClr val="bg1"/>
                </a:solidFill>
                <a:latin typeface="Georgia"/>
                <a:cs typeface="Calibri"/>
              </a:rPr>
              <a:t>Output</a:t>
            </a:r>
            <a:endParaRPr lang="en-US" b="1" dirty="0">
              <a:solidFill>
                <a:schemeClr val="bg1"/>
              </a:solidFill>
              <a:latin typeface="Georgia"/>
              <a:cs typeface="Calibri"/>
            </a:endParaRPr>
          </a:p>
        </p:txBody>
      </p:sp>
      <p:pic>
        <p:nvPicPr>
          <p:cNvPr id="6" name="Picture 6">
            <a:extLst>
              <a:ext uri="{FF2B5EF4-FFF2-40B4-BE49-F238E27FC236}">
                <a16:creationId xmlns="" xmlns:a16="http://schemas.microsoft.com/office/drawing/2014/main" id="{FFDA029E-DF33-6948-ADA0-C5588C154768}"/>
              </a:ext>
            </a:extLst>
          </p:cNvPr>
          <p:cNvPicPr>
            <a:picLocks noChangeAspect="1"/>
          </p:cNvPicPr>
          <p:nvPr/>
        </p:nvPicPr>
        <p:blipFill>
          <a:blip r:embed="rId2"/>
          <a:stretch>
            <a:fillRect/>
          </a:stretch>
        </p:blipFill>
        <p:spPr>
          <a:xfrm>
            <a:off x="6408174" y="1720398"/>
            <a:ext cx="3431457" cy="2311073"/>
          </a:xfrm>
          <a:prstGeom prst="rect">
            <a:avLst/>
          </a:prstGeom>
          <a:ln>
            <a:noFill/>
          </a:ln>
          <a:effectLst>
            <a:outerShdw blurRad="292100" dist="139700" dir="2700000" algn="tl" rotWithShape="0">
              <a:srgbClr val="333333">
                <a:alpha val="65000"/>
              </a:srgbClr>
            </a:outerShdw>
          </a:effectLst>
        </p:spPr>
      </p:pic>
      <p:pic>
        <p:nvPicPr>
          <p:cNvPr id="4" name="Picture 5" descr="A picture containing person, outdoor&#10;&#10;Description automatically generated">
            <a:extLst>
              <a:ext uri="{FF2B5EF4-FFF2-40B4-BE49-F238E27FC236}">
                <a16:creationId xmlns="" xmlns:a16="http://schemas.microsoft.com/office/drawing/2014/main" id="{7CDFFF6D-8BA6-7255-8214-3564F978B63E}"/>
              </a:ext>
            </a:extLst>
          </p:cNvPr>
          <p:cNvPicPr>
            <a:picLocks noChangeAspect="1"/>
          </p:cNvPicPr>
          <p:nvPr/>
        </p:nvPicPr>
        <p:blipFill>
          <a:blip r:embed="rId3" cstate="print"/>
          <a:stretch>
            <a:fillRect/>
          </a:stretch>
        </p:blipFill>
        <p:spPr>
          <a:xfrm>
            <a:off x="1614949" y="1714500"/>
            <a:ext cx="3296265" cy="2310581"/>
          </a:xfrm>
          <a:prstGeom prst="rect">
            <a:avLst/>
          </a:prstGeom>
          <a:ln>
            <a:noFill/>
          </a:ln>
          <a:effectLst>
            <a:outerShdw blurRad="292100" dist="139700" dir="2700000" algn="tl" rotWithShape="0">
              <a:srgbClr val="333333">
                <a:alpha val="65000"/>
              </a:srgbClr>
            </a:outerShdw>
          </a:effectLst>
        </p:spPr>
      </p:pic>
      <p:pic>
        <p:nvPicPr>
          <p:cNvPr id="9" name="Picture 9">
            <a:extLst>
              <a:ext uri="{FF2B5EF4-FFF2-40B4-BE49-F238E27FC236}">
                <a16:creationId xmlns="" xmlns:a16="http://schemas.microsoft.com/office/drawing/2014/main" id="{AEDE39C7-5C37-3959-C182-888769438F11}"/>
              </a:ext>
            </a:extLst>
          </p:cNvPr>
          <p:cNvPicPr>
            <a:picLocks noChangeAspect="1"/>
          </p:cNvPicPr>
          <p:nvPr/>
        </p:nvPicPr>
        <p:blipFill>
          <a:blip r:embed="rId4" cstate="print"/>
          <a:stretch>
            <a:fillRect/>
          </a:stretch>
        </p:blipFill>
        <p:spPr>
          <a:xfrm>
            <a:off x="2229465" y="5005075"/>
            <a:ext cx="2140974" cy="1579623"/>
          </a:xfrm>
          <a:prstGeom prst="rect">
            <a:avLst/>
          </a:prstGeom>
          <a:ln>
            <a:noFill/>
          </a:ln>
          <a:effectLst>
            <a:outerShdw blurRad="292100" dist="139700" dir="2700000" algn="tl" rotWithShape="0">
              <a:srgbClr val="333333">
                <a:alpha val="65000"/>
              </a:srgbClr>
            </a:outerShdw>
          </a:effectLst>
        </p:spPr>
      </p:pic>
      <p:pic>
        <p:nvPicPr>
          <p:cNvPr id="10" name="Picture 10">
            <a:extLst>
              <a:ext uri="{FF2B5EF4-FFF2-40B4-BE49-F238E27FC236}">
                <a16:creationId xmlns="" xmlns:a16="http://schemas.microsoft.com/office/drawing/2014/main" id="{0A6CF7D7-F44B-9F7A-F16E-9BCB290D7C79}"/>
              </a:ext>
            </a:extLst>
          </p:cNvPr>
          <p:cNvPicPr>
            <a:picLocks noChangeAspect="1"/>
          </p:cNvPicPr>
          <p:nvPr/>
        </p:nvPicPr>
        <p:blipFill>
          <a:blip r:embed="rId5"/>
          <a:stretch>
            <a:fillRect/>
          </a:stretch>
        </p:blipFill>
        <p:spPr>
          <a:xfrm>
            <a:off x="6690851" y="4930646"/>
            <a:ext cx="2743200" cy="15441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 xmlns:p14="http://schemas.microsoft.com/office/powerpoint/2010/main" val="5218847"/>
      </p:ext>
    </p:extLst>
  </p:cSld>
  <p:clrMapOvr>
    <a:masterClrMapping/>
  </p:clrMapOvr>
  <mc:AlternateContent xmlns:mc="http://schemas.openxmlformats.org/markup-compatibility/2006">
    <mc:Choice xmlns=""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34C1137A-9A20-7613-8F8C-AAA29789756C}"/>
              </a:ext>
            </a:extLst>
          </p:cNvPr>
          <p:cNvSpPr/>
          <p:nvPr/>
        </p:nvSpPr>
        <p:spPr>
          <a:xfrm>
            <a:off x="1" y="-47625"/>
            <a:ext cx="12191996" cy="6905623"/>
          </a:xfrm>
          <a:prstGeom prst="rect">
            <a:avLst/>
          </a:prstGeom>
          <a:solidFill>
            <a:schemeClr val="tx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 xmlns:a16="http://schemas.microsoft.com/office/drawing/2014/main" id="{6CAB2150-03C6-5F6D-83AB-825C25EC9AD7}"/>
              </a:ext>
            </a:extLst>
          </p:cNvPr>
          <p:cNvSpPr/>
          <p:nvPr/>
        </p:nvSpPr>
        <p:spPr>
          <a:xfrm>
            <a:off x="142875" y="35719"/>
            <a:ext cx="7453310" cy="6762749"/>
          </a:xfrm>
          <a:prstGeom prst="roundRect">
            <a:avLst/>
          </a:prstGeom>
          <a:solidFill>
            <a:srgbClr val="000000"/>
          </a:solidFill>
          <a:ln w="28575">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800" b="1" i="1" u="sng" dirty="0">
                <a:latin typeface="Georgia"/>
              </a:rPr>
              <a:t>Future Scope:-</a:t>
            </a:r>
            <a:endParaRPr lang="en-US" sz="2800" b="1" i="1" u="sng" dirty="0">
              <a:latin typeface="Georgia"/>
              <a:cs typeface="Calibri"/>
            </a:endParaRPr>
          </a:p>
          <a:p>
            <a:pPr algn="just"/>
            <a:r>
              <a:rPr lang="en-US" sz="2400" i="1" dirty="0">
                <a:solidFill>
                  <a:srgbClr val="FFFFFF"/>
                </a:solidFill>
              </a:rPr>
              <a:t>The potential for age and gender detection using OpenCV and pre-trained Caffe models is vast. As technology continues to advance, we can expect these models to become even more accurate and efficient. This will open up new possibilities for their use in various fields.</a:t>
            </a:r>
            <a:endParaRPr lang="en-US" sz="2400" i="1">
              <a:solidFill>
                <a:srgbClr val="FFFFFF"/>
              </a:solidFill>
              <a:cs typeface="Calibri"/>
            </a:endParaRPr>
          </a:p>
          <a:p>
            <a:pPr algn="just"/>
            <a:r>
              <a:rPr lang="en-US" sz="2400" i="1" dirty="0">
                <a:solidFill>
                  <a:srgbClr val="FFFFFF"/>
                </a:solidFill>
              </a:rPr>
              <a:t>One area where we may see significant growth is in the development of personalized healthcare. By analyzing patient demographics and monitoring their health over time, healthcare professionals can provide tailored treatment plans that take into account factors such as age and gender. This could lead to better outcomes for patients and a more efficient healthcare system overall.</a:t>
            </a:r>
            <a:endParaRPr lang="en-US" sz="2400" i="1">
              <a:cs typeface="Calibri"/>
            </a:endParaRPr>
          </a:p>
        </p:txBody>
      </p:sp>
      <p:pic>
        <p:nvPicPr>
          <p:cNvPr id="4" name="Picture 4" descr="A picture containing indoor, ceiling, scene, room&#10;&#10;Description automatically generated">
            <a:extLst>
              <a:ext uri="{FF2B5EF4-FFF2-40B4-BE49-F238E27FC236}">
                <a16:creationId xmlns="" xmlns:a16="http://schemas.microsoft.com/office/drawing/2014/main" id="{DC7CDDBB-5421-D51D-59AA-26204AB67AB2}"/>
              </a:ext>
            </a:extLst>
          </p:cNvPr>
          <p:cNvPicPr>
            <a:picLocks noChangeAspect="1"/>
          </p:cNvPicPr>
          <p:nvPr/>
        </p:nvPicPr>
        <p:blipFill>
          <a:blip r:embed="rId2"/>
          <a:stretch>
            <a:fillRect/>
          </a:stretch>
        </p:blipFill>
        <p:spPr>
          <a:xfrm>
            <a:off x="7665246" y="33340"/>
            <a:ext cx="4457696" cy="6767508"/>
          </a:xfrm>
          <a:prstGeom prst="roundRect">
            <a:avLst>
              <a:gd name="adj" fmla="val 8594"/>
            </a:avLst>
          </a:prstGeom>
          <a:solidFill>
            <a:srgbClr val="FFFFFF">
              <a:shade val="85000"/>
            </a:srgbClr>
          </a:solidFill>
          <a:ln w="28575">
            <a:solidFill>
              <a:schemeClr val="accent2">
                <a:lumMod val="40000"/>
                <a:lumOff val="60000"/>
              </a:schemeClr>
            </a:solidFill>
          </a:ln>
          <a:effectLst>
            <a:reflection blurRad="12700" stA="38000" endPos="28000" dist="5000" dir="5400000" sy="-100000" algn="bl" rotWithShape="0"/>
          </a:effectLst>
        </p:spPr>
      </p:pic>
    </p:spTree>
    <p:extLst>
      <p:ext uri="{BB962C8B-B14F-4D97-AF65-F5344CB8AC3E}">
        <p14:creationId xmlns="" xmlns:p14="http://schemas.microsoft.com/office/powerpoint/2010/main" val="2780596164"/>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DA03E92-772B-17BC-DC16-A286F5E78821}"/>
              </a:ext>
            </a:extLst>
          </p:cNvPr>
          <p:cNvSpPr/>
          <p:nvPr/>
        </p:nvSpPr>
        <p:spPr>
          <a:xfrm>
            <a:off x="-36869" y="0"/>
            <a:ext cx="12228868" cy="6859150"/>
          </a:xfrm>
          <a:prstGeom prst="rect">
            <a:avLst/>
          </a:prstGeom>
          <a:solidFill>
            <a:schemeClr val="tx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 xmlns:a16="http://schemas.microsoft.com/office/drawing/2014/main" id="{3E74ACBD-784A-69E4-C055-FF66DEC24522}"/>
              </a:ext>
            </a:extLst>
          </p:cNvPr>
          <p:cNvSpPr/>
          <p:nvPr/>
        </p:nvSpPr>
        <p:spPr>
          <a:xfrm>
            <a:off x="130969" y="83344"/>
            <a:ext cx="7322342" cy="6667499"/>
          </a:xfrm>
          <a:prstGeom prst="roundRect">
            <a:avLst/>
          </a:prstGeom>
          <a:solidFill>
            <a:srgbClr val="000000"/>
          </a:solidFill>
          <a:ln w="28575">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n-US" sz="2800" b="1" i="1" u="sng" dirty="0">
                <a:solidFill>
                  <a:srgbClr val="FFFFFF"/>
                </a:solidFill>
                <a:latin typeface="Georgia"/>
              </a:rPr>
              <a:t>Conclusion:-</a:t>
            </a:r>
            <a:endParaRPr lang="en-US" sz="2800" i="1" u="sng" dirty="0">
              <a:latin typeface="Georgia"/>
              <a:cs typeface="Calibri"/>
            </a:endParaRPr>
          </a:p>
          <a:p>
            <a:pPr algn="just"/>
            <a:r>
              <a:rPr lang="en-US" sz="2400" i="1" dirty="0">
                <a:solidFill>
                  <a:srgbClr val="FFFFFF"/>
                </a:solidFill>
                <a:latin typeface="Georgia" pitchFamily="18" charset="0"/>
              </a:rPr>
              <a:t>In conclusion, age and gender detection using OpenCV and pre-trained Caffe models is a powerful technology that has many applications in various fields. The accuracy and efficiency of the algorithms make them ideal for integration into existing systems. Fine-tuning the pre-trained models on specific datasets can improve their performance and provide more accurate results.</a:t>
            </a:r>
            <a:endParaRPr lang="en-US" sz="2400" i="1" dirty="0">
              <a:solidFill>
                <a:srgbClr val="FFFFFF"/>
              </a:solidFill>
              <a:latin typeface="Georgia" pitchFamily="18" charset="0"/>
              <a:cs typeface="Calibri" panose="020F0502020204030204"/>
            </a:endParaRPr>
          </a:p>
          <a:p>
            <a:pPr algn="just"/>
            <a:r>
              <a:rPr lang="en-US" sz="2400" i="1" dirty="0">
                <a:solidFill>
                  <a:srgbClr val="FFFFFF"/>
                </a:solidFill>
                <a:latin typeface="Georgia" pitchFamily="18" charset="0"/>
              </a:rPr>
              <a:t>As technology continues to advance, age and gender detection will become even more important and will continue to play a crucial role in various industries.</a:t>
            </a:r>
            <a:endParaRPr lang="en-US" sz="2400" i="1" dirty="0">
              <a:latin typeface="Georgia" pitchFamily="18" charset="0"/>
              <a:cs typeface="Calibri" panose="020F0502020204030204"/>
            </a:endParaRPr>
          </a:p>
        </p:txBody>
      </p:sp>
      <p:pic>
        <p:nvPicPr>
          <p:cNvPr id="4" name="Picture 4" descr="A picture containing person, outdoor, silhouette, sunset&#10;&#10;Description automatically generated">
            <a:extLst>
              <a:ext uri="{FF2B5EF4-FFF2-40B4-BE49-F238E27FC236}">
                <a16:creationId xmlns="" xmlns:a16="http://schemas.microsoft.com/office/drawing/2014/main" id="{2DEBDF82-966C-096C-FC1C-0DC2D839E691}"/>
              </a:ext>
            </a:extLst>
          </p:cNvPr>
          <p:cNvPicPr>
            <a:picLocks noChangeAspect="1"/>
          </p:cNvPicPr>
          <p:nvPr/>
        </p:nvPicPr>
        <p:blipFill>
          <a:blip r:embed="rId2"/>
          <a:stretch>
            <a:fillRect/>
          </a:stretch>
        </p:blipFill>
        <p:spPr>
          <a:xfrm>
            <a:off x="7546182" y="80963"/>
            <a:ext cx="4588666" cy="6672260"/>
          </a:xfrm>
          <a:prstGeom prst="roundRect">
            <a:avLst>
              <a:gd name="adj" fmla="val 8594"/>
            </a:avLst>
          </a:prstGeom>
          <a:solidFill>
            <a:srgbClr val="FFFFFF">
              <a:shade val="85000"/>
            </a:srgbClr>
          </a:solidFill>
          <a:ln w="28575">
            <a:solidFill>
              <a:schemeClr val="accent2">
                <a:lumMod val="40000"/>
                <a:lumOff val="60000"/>
              </a:schemeClr>
            </a:solidFill>
          </a:ln>
          <a:effectLst>
            <a:reflection blurRad="12700" stA="38000" endPos="28000" dist="5000" dir="5400000" sy="-100000" algn="bl" rotWithShape="0"/>
          </a:effectLst>
        </p:spPr>
      </p:pic>
    </p:spTree>
    <p:extLst>
      <p:ext uri="{BB962C8B-B14F-4D97-AF65-F5344CB8AC3E}">
        <p14:creationId xmlns="" xmlns:p14="http://schemas.microsoft.com/office/powerpoint/2010/main" val="2238121433"/>
      </p:ext>
    </p:extLst>
  </p:cSld>
  <p:clrMapOvr>
    <a:masterClrMapping/>
  </p:clrMapOvr>
  <mc:AlternateContent xmlns:mc="http://schemas.openxmlformats.org/markup-compatibility/2006">
    <mc:Choice xmlns=""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A626F192-F92E-7938-D70A-0D541549030B}"/>
              </a:ext>
            </a:extLst>
          </p:cNvPr>
          <p:cNvSpPr/>
          <p:nvPr/>
        </p:nvSpPr>
        <p:spPr>
          <a:xfrm>
            <a:off x="-1" y="0"/>
            <a:ext cx="12241161" cy="6919450"/>
          </a:xfrm>
          <a:prstGeom prst="rect">
            <a:avLst/>
          </a:prstGeom>
          <a:solidFill>
            <a:schemeClr val="tx2">
              <a:lumMod val="50000"/>
            </a:schemeClr>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 xmlns:a16="http://schemas.microsoft.com/office/drawing/2014/main" id="{3BB4BEDC-7AFB-3A56-7272-075941CDDF6F}"/>
              </a:ext>
            </a:extLst>
          </p:cNvPr>
          <p:cNvSpPr txBox="1"/>
          <p:nvPr/>
        </p:nvSpPr>
        <p:spPr>
          <a:xfrm>
            <a:off x="663677" y="1769806"/>
            <a:ext cx="10716002" cy="3046988"/>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9600" b="1" dirty="0">
                <a:solidFill>
                  <a:srgbClr val="FFFFFF"/>
                </a:solidFill>
                <a:latin typeface="Georgia"/>
                <a:cs typeface="Calibri"/>
              </a:rPr>
              <a:t>Thank</a:t>
            </a:r>
            <a:r>
              <a:rPr lang="en-US" sz="9600" b="1" dirty="0">
                <a:solidFill>
                  <a:schemeClr val="bg1"/>
                </a:solidFill>
                <a:latin typeface="Georgia"/>
                <a:cs typeface="Calibri"/>
              </a:rPr>
              <a:t> </a:t>
            </a:r>
            <a:endParaRPr lang="en-US" sz="9600">
              <a:solidFill>
                <a:schemeClr val="bg1"/>
              </a:solidFill>
              <a:latin typeface="Calibri" panose="020F0502020204030204"/>
              <a:cs typeface="Calibri"/>
            </a:endParaRPr>
          </a:p>
          <a:p>
            <a:pPr algn="ctr"/>
            <a:r>
              <a:rPr lang="en-US" sz="9600" b="1" dirty="0">
                <a:solidFill>
                  <a:schemeClr val="bg1"/>
                </a:solidFill>
                <a:latin typeface="Georgia"/>
                <a:cs typeface="Calibri"/>
              </a:rPr>
              <a:t>                     </a:t>
            </a:r>
            <a:r>
              <a:rPr lang="en-US" sz="9600" b="1" dirty="0">
                <a:solidFill>
                  <a:srgbClr val="0070C0"/>
                </a:solidFill>
                <a:latin typeface="Georgia"/>
                <a:cs typeface="Calibri"/>
              </a:rPr>
              <a:t>You</a:t>
            </a:r>
            <a:endParaRPr lang="en-US" sz="9600" dirty="0">
              <a:solidFill>
                <a:srgbClr val="0070C0"/>
              </a:solidFill>
              <a:cs typeface="Calibri"/>
            </a:endParaRPr>
          </a:p>
        </p:txBody>
      </p:sp>
    </p:spTree>
    <p:extLst>
      <p:ext uri="{BB962C8B-B14F-4D97-AF65-F5344CB8AC3E}">
        <p14:creationId xmlns="" xmlns:p14="http://schemas.microsoft.com/office/powerpoint/2010/main" val="216081406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grpId="0" nodeType="clickEffect">
                                  <p:stCondLst>
                                    <p:cond delay="0"/>
                                  </p:stCondLst>
                                  <p:childTnLst>
                                    <p:animEffect transition="out" filter="checkerboard(across)">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5B3054A-3896-1B8D-D595-893FA6C39B9E}"/>
              </a:ext>
            </a:extLst>
          </p:cNvPr>
          <p:cNvSpPr/>
          <p:nvPr/>
        </p:nvSpPr>
        <p:spPr>
          <a:xfrm>
            <a:off x="0" y="-1"/>
            <a:ext cx="12241160" cy="6857998"/>
          </a:xfrm>
          <a:prstGeom prst="rect">
            <a:avLst/>
          </a:prstGeom>
          <a:solidFill>
            <a:schemeClr val="tx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 xmlns:a16="http://schemas.microsoft.com/office/drawing/2014/main" id="{0DB7D4A5-4E08-C9B1-D0F3-7F3DEA02F105}"/>
              </a:ext>
            </a:extLst>
          </p:cNvPr>
          <p:cNvSpPr/>
          <p:nvPr/>
        </p:nvSpPr>
        <p:spPr>
          <a:xfrm>
            <a:off x="69700" y="1718662"/>
            <a:ext cx="12123052" cy="308531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b="1" i="1" dirty="0">
                <a:solidFill>
                  <a:srgbClr val="FFFFFF"/>
                </a:solidFill>
                <a:latin typeface="Georgia"/>
                <a:ea typeface="+mn-lt"/>
                <a:cs typeface="+mn-lt"/>
              </a:rPr>
              <a:t>Age and Gender Detection: Unveiling the Secrets of Caffe Models and OpenCV</a:t>
            </a:r>
            <a:endParaRPr lang="en-US" sz="3600" b="1" i="1">
              <a:solidFill>
                <a:srgbClr val="FFFFFF"/>
              </a:solidFill>
              <a:latin typeface="Georgia"/>
            </a:endParaRPr>
          </a:p>
        </p:txBody>
      </p:sp>
    </p:spTree>
    <p:extLst>
      <p:ext uri="{BB962C8B-B14F-4D97-AF65-F5344CB8AC3E}">
        <p14:creationId xmlns="" xmlns:p14="http://schemas.microsoft.com/office/powerpoint/2010/main" val="882245801"/>
      </p:ext>
    </p:extLst>
  </p:cSld>
  <p:clrMapOvr>
    <a:masterClrMapping/>
  </p:clrMapOvr>
  <mc:AlternateContent xmlns:mc="http://schemas.openxmlformats.org/markup-compatibility/2006">
    <mc:Choice xmlns=""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2F41F026-E126-9480-D41E-5D93E9F7357D}"/>
              </a:ext>
            </a:extLst>
          </p:cNvPr>
          <p:cNvSpPr/>
          <p:nvPr/>
        </p:nvSpPr>
        <p:spPr>
          <a:xfrm>
            <a:off x="0" y="0"/>
            <a:ext cx="12191999" cy="6894870"/>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B01A4A40-24BA-267B-AEEA-D1269B65CD4D}"/>
              </a:ext>
            </a:extLst>
          </p:cNvPr>
          <p:cNvSpPr>
            <a:spLocks noGrp="1"/>
          </p:cNvSpPr>
          <p:nvPr>
            <p:ph type="title" idx="4294967295"/>
          </p:nvPr>
        </p:nvSpPr>
        <p:spPr>
          <a:xfrm>
            <a:off x="356652" y="301329"/>
            <a:ext cx="3439062" cy="470707"/>
          </a:xfrm>
        </p:spPr>
        <p:txBody>
          <a:bodyPr vert="horz" lIns="51435" tIns="25718" rIns="51435" bIns="25718" rtlCol="0" anchor="b">
            <a:normAutofit fontScale="90000"/>
          </a:bodyPr>
          <a:lstStyle/>
          <a:p>
            <a:r>
              <a:rPr lang="en-US" sz="3200" b="1" i="1" u="sng" dirty="0">
                <a:solidFill>
                  <a:srgbClr val="FFFFFF"/>
                </a:solidFill>
                <a:latin typeface="Georgia"/>
              </a:rPr>
              <a:t>Content</a:t>
            </a:r>
          </a:p>
        </p:txBody>
      </p:sp>
      <p:sp>
        <p:nvSpPr>
          <p:cNvPr id="5" name="Rectangle 4">
            <a:extLst>
              <a:ext uri="{FF2B5EF4-FFF2-40B4-BE49-F238E27FC236}">
                <a16:creationId xmlns="" xmlns:a16="http://schemas.microsoft.com/office/drawing/2014/main" id="{6A444E2F-9A39-D0D4-4C54-490EF8B09F71}"/>
              </a:ext>
            </a:extLst>
          </p:cNvPr>
          <p:cNvSpPr/>
          <p:nvPr/>
        </p:nvSpPr>
        <p:spPr>
          <a:xfrm>
            <a:off x="62846" y="137165"/>
            <a:ext cx="1891938" cy="70668"/>
          </a:xfrm>
          <a:prstGeom prst="rect">
            <a:avLst/>
          </a:prstGeom>
          <a:solidFill>
            <a:srgbClr val="FF0000"/>
          </a:solidFill>
          <a:ln>
            <a:solidFill>
              <a:schemeClr val="accent2">
                <a:lumMod val="40000"/>
                <a:lumOff val="60000"/>
              </a:schemeClr>
            </a:solidFill>
            <a:extLst>
              <a:ext uri="{C807C97D-BFC1-408E-A445-0C87EB9F89A2}">
                <ask:lineSketchStyleProps xmlns="" xmlns:ask="http://schemas.microsoft.com/office/drawing/2018/sketchyshapes" sd="3499211612">
                  <a:custGeom>
                    <a:avLst/>
                    <a:gdLst>
                      <a:gd name="connsiteX0" fmla="*/ 0 w 1891938"/>
                      <a:gd name="connsiteY0" fmla="*/ 0 h 70668"/>
                      <a:gd name="connsiteX1" fmla="*/ 1891938 w 1891938"/>
                      <a:gd name="connsiteY1" fmla="*/ 0 h 70668"/>
                      <a:gd name="connsiteX2" fmla="*/ 1891938 w 1891938"/>
                      <a:gd name="connsiteY2" fmla="*/ 70668 h 70668"/>
                      <a:gd name="connsiteX3" fmla="*/ 0 w 1891938"/>
                      <a:gd name="connsiteY3" fmla="*/ 70668 h 70668"/>
                      <a:gd name="connsiteX4" fmla="*/ 0 w 1891938"/>
                      <a:gd name="connsiteY4" fmla="*/ 0 h 706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1938" h="70668" fill="none" extrusionOk="0">
                        <a:moveTo>
                          <a:pt x="0" y="0"/>
                        </a:moveTo>
                        <a:cubicBezTo>
                          <a:pt x="894339" y="-149972"/>
                          <a:pt x="1671400" y="85198"/>
                          <a:pt x="1891938" y="0"/>
                        </a:cubicBezTo>
                        <a:cubicBezTo>
                          <a:pt x="1897013" y="26431"/>
                          <a:pt x="1889402" y="49963"/>
                          <a:pt x="1891938" y="70668"/>
                        </a:cubicBezTo>
                        <a:cubicBezTo>
                          <a:pt x="1573792" y="162044"/>
                          <a:pt x="405968" y="64611"/>
                          <a:pt x="0" y="70668"/>
                        </a:cubicBezTo>
                        <a:cubicBezTo>
                          <a:pt x="1380" y="58908"/>
                          <a:pt x="6094" y="11177"/>
                          <a:pt x="0" y="0"/>
                        </a:cubicBezTo>
                        <a:close/>
                      </a:path>
                      <a:path w="1891938" h="70668" stroke="0" extrusionOk="0">
                        <a:moveTo>
                          <a:pt x="0" y="0"/>
                        </a:moveTo>
                        <a:cubicBezTo>
                          <a:pt x="839976" y="-113254"/>
                          <a:pt x="1479804" y="102601"/>
                          <a:pt x="1891938" y="0"/>
                        </a:cubicBezTo>
                        <a:cubicBezTo>
                          <a:pt x="1891474" y="30934"/>
                          <a:pt x="1887714" y="41551"/>
                          <a:pt x="1891938" y="70668"/>
                        </a:cubicBezTo>
                        <a:cubicBezTo>
                          <a:pt x="1011036" y="126478"/>
                          <a:pt x="642493" y="239626"/>
                          <a:pt x="0" y="70668"/>
                        </a:cubicBezTo>
                        <a:cubicBezTo>
                          <a:pt x="1310" y="60054"/>
                          <a:pt x="-2275" y="25100"/>
                          <a:pt x="0" y="0"/>
                        </a:cubicBezTo>
                        <a:close/>
                      </a:path>
                    </a:pathLst>
                  </a:cu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 name="Rectangle: Rounded Corners 3">
            <a:extLst>
              <a:ext uri="{FF2B5EF4-FFF2-40B4-BE49-F238E27FC236}">
                <a16:creationId xmlns="" xmlns:a16="http://schemas.microsoft.com/office/drawing/2014/main" id="{2F855CE2-490A-B9AB-376A-3991D4FE2285}"/>
              </a:ext>
            </a:extLst>
          </p:cNvPr>
          <p:cNvSpPr/>
          <p:nvPr/>
        </p:nvSpPr>
        <p:spPr>
          <a:xfrm>
            <a:off x="857251" y="780871"/>
            <a:ext cx="8870154" cy="5875845"/>
          </a:xfrm>
          <a:prstGeom prst="roundRect">
            <a:avLst/>
          </a:prstGeom>
          <a:noFill/>
          <a:ln w="57150">
            <a:solidFill>
              <a:schemeClr val="accent2">
                <a:lumMod val="40000"/>
                <a:lumOff val="60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 xmlns:a16="http://schemas.microsoft.com/office/drawing/2014/main" id="{A6784F32-B1C1-5E0C-3080-DA58A9617B85}"/>
              </a:ext>
            </a:extLst>
          </p:cNvPr>
          <p:cNvSpPr txBox="1"/>
          <p:nvPr/>
        </p:nvSpPr>
        <p:spPr>
          <a:xfrm>
            <a:off x="907181" y="1590444"/>
            <a:ext cx="8617047" cy="483209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b="1" i="1" kern="1200" dirty="0">
                <a:latin typeface="Georgia"/>
                <a:ea typeface="Arial"/>
                <a:cs typeface="Arial"/>
              </a:rPr>
              <a:t>Introduction​</a:t>
            </a:r>
            <a:r>
              <a:rPr lang="en-US" sz="2800" b="1" i="1" dirty="0">
                <a:latin typeface="Georgia"/>
                <a:cs typeface="Calibri"/>
              </a:rPr>
              <a:t> </a:t>
            </a:r>
            <a:endParaRPr lang="en-US" sz="2800" b="1" i="1">
              <a:latin typeface="Georgia"/>
              <a:cs typeface="Calibri" panose="020F0502020204030204"/>
            </a:endParaRPr>
          </a:p>
          <a:p>
            <a:pPr marL="457200" indent="-457200">
              <a:buFont typeface="Arial"/>
              <a:buChar char="•"/>
            </a:pPr>
            <a:r>
              <a:rPr lang="en-US" sz="2800" b="1" i="1" dirty="0">
                <a:latin typeface="Georgia"/>
                <a:ea typeface="Arial"/>
                <a:cs typeface="Arial"/>
              </a:rPr>
              <a:t>Pre-Trained Caffe</a:t>
            </a:r>
            <a:r>
              <a:rPr lang="en-US" sz="2800" b="1" i="1" kern="1200" dirty="0">
                <a:latin typeface="Georgia"/>
                <a:ea typeface="Arial"/>
                <a:cs typeface="Arial"/>
              </a:rPr>
              <a:t> Models​</a:t>
            </a:r>
          </a:p>
          <a:p>
            <a:pPr marL="457200" indent="-457200" rtl="0">
              <a:buFont typeface="Arial"/>
              <a:buChar char="•"/>
            </a:pPr>
            <a:r>
              <a:rPr lang="en-US" sz="2800" b="1" i="1" dirty="0">
                <a:latin typeface="Georgia"/>
                <a:ea typeface="Arial"/>
                <a:cs typeface="Arial"/>
              </a:rPr>
              <a:t>OpenCV</a:t>
            </a:r>
            <a:r>
              <a:rPr lang="en-US" sz="2800" b="1" i="1" kern="1200" dirty="0">
                <a:latin typeface="Georgia"/>
                <a:ea typeface="Arial"/>
                <a:cs typeface="Arial"/>
              </a:rPr>
              <a:t>​</a:t>
            </a:r>
          </a:p>
          <a:p>
            <a:pPr marL="457200" indent="-457200" rtl="0">
              <a:buFont typeface="Arial"/>
              <a:buChar char="•"/>
            </a:pPr>
            <a:r>
              <a:rPr lang="en-US" sz="2800" b="1" i="1" kern="1200" dirty="0">
                <a:latin typeface="Georgia"/>
                <a:ea typeface="Arial"/>
                <a:cs typeface="Arial"/>
              </a:rPr>
              <a:t>CNN​</a:t>
            </a:r>
          </a:p>
          <a:p>
            <a:pPr marL="457200" indent="-457200" rtl="0">
              <a:buFont typeface="Arial"/>
              <a:buChar char="•"/>
            </a:pPr>
            <a:r>
              <a:rPr lang="en-US" sz="2800" b="1" i="1" kern="1200" dirty="0">
                <a:latin typeface="Georgia"/>
                <a:ea typeface="Arial"/>
                <a:cs typeface="Arial"/>
              </a:rPr>
              <a:t>Flowchart​</a:t>
            </a:r>
          </a:p>
          <a:p>
            <a:pPr marL="457200" indent="-457200">
              <a:buFont typeface="Arial"/>
              <a:buChar char="•"/>
            </a:pPr>
            <a:r>
              <a:rPr lang="en-US" sz="2800" b="1" i="1" dirty="0">
                <a:latin typeface="Georgia"/>
                <a:ea typeface="Arial"/>
                <a:cs typeface="Arial"/>
              </a:rPr>
              <a:t>Steps Involved in Face Recognition.</a:t>
            </a:r>
            <a:endParaRPr lang="en-US" sz="2800" b="1" dirty="0">
              <a:latin typeface="Georgia"/>
              <a:ea typeface="Arial"/>
              <a:cs typeface="Arial"/>
            </a:endParaRPr>
          </a:p>
          <a:p>
            <a:pPr marL="457200" indent="-457200" rtl="0">
              <a:buFont typeface="Arial"/>
              <a:buChar char="•"/>
            </a:pPr>
            <a:r>
              <a:rPr lang="en-US" sz="2800" b="1" i="1" kern="1200" dirty="0">
                <a:latin typeface="Georgia"/>
                <a:ea typeface="Arial"/>
                <a:cs typeface="Arial"/>
              </a:rPr>
              <a:t>Challenges in Age and Gender Detection​</a:t>
            </a:r>
          </a:p>
          <a:p>
            <a:pPr marL="457200" indent="-457200">
              <a:buFont typeface="Arial"/>
              <a:buChar char="•"/>
            </a:pPr>
            <a:r>
              <a:rPr lang="en-US" sz="2800" b="1" i="1" kern="1200" dirty="0">
                <a:latin typeface="Georgia"/>
                <a:ea typeface="Arial"/>
                <a:cs typeface="Arial"/>
              </a:rPr>
              <a:t>Applications of Age and Gender Detection</a:t>
            </a:r>
            <a:endParaRPr lang="en-US" sz="2800" b="1" i="1" dirty="0">
              <a:latin typeface="Georgia"/>
              <a:ea typeface="Arial"/>
              <a:cs typeface="Arial"/>
            </a:endParaRPr>
          </a:p>
          <a:p>
            <a:pPr marL="457200" indent="-457200">
              <a:buFont typeface="Arial"/>
              <a:buChar char="•"/>
            </a:pPr>
            <a:r>
              <a:rPr lang="en-US" sz="2800" b="1" i="1" dirty="0">
                <a:latin typeface="Georgia"/>
                <a:ea typeface="Arial"/>
                <a:cs typeface="Arial"/>
              </a:rPr>
              <a:t>Output</a:t>
            </a:r>
            <a:r>
              <a:rPr lang="en-US" sz="2800" b="1" i="1" kern="1200" dirty="0">
                <a:latin typeface="Georgia"/>
                <a:ea typeface="Arial"/>
                <a:cs typeface="Arial"/>
              </a:rPr>
              <a:t>​</a:t>
            </a:r>
            <a:endParaRPr lang="en-US" dirty="0"/>
          </a:p>
          <a:p>
            <a:pPr marL="457200" indent="-457200" rtl="0">
              <a:buFont typeface="Arial"/>
              <a:buChar char="•"/>
            </a:pPr>
            <a:r>
              <a:rPr lang="en-US" sz="2800" b="1" i="1" kern="1200" dirty="0">
                <a:latin typeface="Georgia"/>
                <a:ea typeface="Arial"/>
                <a:cs typeface="Arial"/>
              </a:rPr>
              <a:t>Future Scope​</a:t>
            </a:r>
          </a:p>
          <a:p>
            <a:pPr marL="457200" indent="-457200">
              <a:buFont typeface="Arial"/>
              <a:buChar char="•"/>
            </a:pPr>
            <a:r>
              <a:rPr lang="en-US" sz="2800" b="1" i="1" kern="1200" dirty="0">
                <a:latin typeface="Georgia"/>
                <a:ea typeface="Arial"/>
                <a:cs typeface="Arial"/>
              </a:rPr>
              <a:t>Conclusion​</a:t>
            </a:r>
            <a:r>
              <a:rPr lang="en-US" sz="2800" b="1" i="1" dirty="0">
                <a:latin typeface="Georgia"/>
              </a:rPr>
              <a:t> </a:t>
            </a:r>
            <a:endParaRPr lang="en-US" sz="2800" b="1" i="1">
              <a:latin typeface="Georgia"/>
              <a:cs typeface="Calibri" panose="020F0502020204030204"/>
            </a:endParaRPr>
          </a:p>
        </p:txBody>
      </p:sp>
    </p:spTree>
    <p:extLst>
      <p:ext uri="{BB962C8B-B14F-4D97-AF65-F5344CB8AC3E}">
        <p14:creationId xmlns="" xmlns:p14="http://schemas.microsoft.com/office/powerpoint/2010/main" val="39484555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
                                        </p:tgtEl>
                                        <p:attrNameLst>
                                          <p:attrName>fillcolor</p:attrName>
                                        </p:attrNameLst>
                                      </p:cBhvr>
                                      <p:to>
                                        <a:schemeClr val="accent2"/>
                                      </p:to>
                                    </p:animClr>
                                    <p:set>
                                      <p:cBhvr>
                                        <p:cTn id="7" dur="2000" fill="hold"/>
                                        <p:tgtEl>
                                          <p:spTgt spid="2"/>
                                        </p:tgtEl>
                                        <p:attrNameLst>
                                          <p:attrName>fill.type</p:attrName>
                                        </p:attrNameLst>
                                      </p:cBhvr>
                                      <p:to>
                                        <p:strVal val="solid"/>
                                      </p:to>
                                    </p:set>
                                    <p:set>
                                      <p:cBhvr>
                                        <p:cTn id="8" dur="2000" fill="hold"/>
                                        <p:tgtEl>
                                          <p:spTgt spid="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3" presetClass="emph" presetSubtype="2" fill="hold" grpId="0" nodeType="clickEffect" nodePh="1">
                                  <p:stCondLst>
                                    <p:cond delay="0"/>
                                  </p:stCondLst>
                                  <p:endCondLst>
                                    <p:cond evt="begin" delay="0">
                                      <p:tn val="11"/>
                                    </p:cond>
                                  </p:endCondLst>
                                  <p:childTnLst>
                                    <p:animClr clrSpc="rgb" dir="cw">
                                      <p:cBhvr override="childStyle">
                                        <p:cTn id="12" dur="2000" fill="hold"/>
                                        <p:tgtEl>
                                          <p:spTgt spid="4"/>
                                        </p:tgtEl>
                                        <p:attrNameLst>
                                          <p:attrName>style.color</p:attrName>
                                        </p:attrNameLst>
                                      </p:cBhvr>
                                      <p:to>
                                        <a:schemeClr val="accent2"/>
                                      </p:to>
                                    </p:animClr>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p:tgtEl>
                                          <p:spTgt spid="8"/>
                                        </p:tgtEl>
                                        <p:attrNameLst>
                                          <p:attrName>ppt_y</p:attrName>
                                        </p:attrNameLst>
                                      </p:cBhvr>
                                      <p:tavLst>
                                        <p:tav tm="0">
                                          <p:val>
                                            <p:strVal val="#ppt_y+#ppt_h*1.125000"/>
                                          </p:val>
                                        </p:tav>
                                        <p:tav tm="100000">
                                          <p:val>
                                            <p:strVal val="#ppt_y"/>
                                          </p:val>
                                        </p:tav>
                                      </p:tavLst>
                                    </p:anim>
                                    <p:animEffect transition="in" filter="wipe(up)">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40669E14-CA3D-303F-967D-D1A269AA73F0}"/>
              </a:ext>
            </a:extLst>
          </p:cNvPr>
          <p:cNvSpPr/>
          <p:nvPr/>
        </p:nvSpPr>
        <p:spPr>
          <a:xfrm>
            <a:off x="-2472" y="-5841"/>
            <a:ext cx="12191999" cy="6857999"/>
          </a:xfrm>
          <a:prstGeom prst="rect">
            <a:avLst/>
          </a:prstGeom>
          <a:solidFill>
            <a:schemeClr val="tx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 xmlns:a16="http://schemas.microsoft.com/office/drawing/2014/main" id="{FBC50261-66EB-4D41-8960-FE76742EB1FE}"/>
              </a:ext>
            </a:extLst>
          </p:cNvPr>
          <p:cNvSpPr/>
          <p:nvPr/>
        </p:nvSpPr>
        <p:spPr>
          <a:xfrm>
            <a:off x="119062" y="-449"/>
            <a:ext cx="5980980" cy="6857999"/>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 xmlns:a16="http://schemas.microsoft.com/office/drawing/2014/main" id="{08CA1FF1-C7E4-50D4-1130-11B55B3C0C6B}"/>
              </a:ext>
            </a:extLst>
          </p:cNvPr>
          <p:cNvSpPr/>
          <p:nvPr/>
        </p:nvSpPr>
        <p:spPr>
          <a:xfrm>
            <a:off x="120599" y="66945"/>
            <a:ext cx="6248620" cy="6745767"/>
          </a:xfrm>
          <a:prstGeom prst="roundRect">
            <a:avLst/>
          </a:prstGeom>
          <a:solidFill>
            <a:srgbClr val="000000"/>
          </a:solidFill>
          <a:ln w="28575">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just" rtl="0"/>
            <a:r>
              <a:rPr lang="en-US" sz="2800" b="1" u="sng" dirty="0">
                <a:solidFill>
                  <a:srgbClr val="FFFFFF"/>
                </a:solidFill>
                <a:latin typeface="Georgia"/>
                <a:ea typeface="Arial"/>
                <a:cs typeface="Arial"/>
              </a:rPr>
              <a:t>Introduction</a:t>
            </a:r>
            <a:r>
              <a:rPr lang="en-US" sz="2800" u="sng" dirty="0">
                <a:solidFill>
                  <a:srgbClr val="FFFFFF"/>
                </a:solidFill>
                <a:latin typeface="Georgia"/>
                <a:ea typeface="Arial"/>
                <a:cs typeface="Arial"/>
              </a:rPr>
              <a:t>​:-</a:t>
            </a:r>
          </a:p>
          <a:p>
            <a:pPr algn="just" rtl="0"/>
            <a:r>
              <a:rPr lang="en-US" sz="1550" dirty="0">
                <a:solidFill>
                  <a:srgbClr val="FFFFFF"/>
                </a:solidFill>
                <a:latin typeface="Gautami"/>
                <a:ea typeface="Arial"/>
                <a:cs typeface="Arial"/>
              </a:rPr>
              <a:t>​</a:t>
            </a:r>
          </a:p>
          <a:p>
            <a:pPr lvl="0" algn="just" rtl="0"/>
            <a:r>
              <a:rPr lang="en-US" sz="2400" i="1" dirty="0">
                <a:solidFill>
                  <a:srgbClr val="FFFFFF"/>
                </a:solidFill>
                <a:latin typeface="Georgia"/>
                <a:ea typeface="Arial"/>
                <a:cs typeface="Arial"/>
              </a:rPr>
              <a:t>Age and gender detection is a crucial task in computer vision and has numerous applications in various fields. With the advancements in deep learning and computer vision, it has become possible to accurately detect age and gender from images and videos.</a:t>
            </a:r>
            <a:r>
              <a:rPr lang="en-US" sz="2400" dirty="0">
                <a:solidFill>
                  <a:srgbClr val="FFFFFF"/>
                </a:solidFill>
                <a:latin typeface="Georgia"/>
                <a:ea typeface="Arial"/>
                <a:cs typeface="Arial"/>
              </a:rPr>
              <a:t>​</a:t>
            </a:r>
          </a:p>
          <a:p>
            <a:pPr algn="just" rtl="0"/>
            <a:r>
              <a:rPr lang="en-US" sz="2400" dirty="0">
                <a:solidFill>
                  <a:srgbClr val="FFFFFF"/>
                </a:solidFill>
                <a:latin typeface="Georgia"/>
                <a:ea typeface="Arial"/>
                <a:cs typeface="Arial"/>
              </a:rPr>
              <a:t>​</a:t>
            </a:r>
          </a:p>
          <a:p>
            <a:pPr lvl="0" algn="just" rtl="0"/>
            <a:r>
              <a:rPr lang="en-US" sz="2400" i="1" dirty="0">
                <a:solidFill>
                  <a:srgbClr val="FFFFFF"/>
                </a:solidFill>
                <a:latin typeface="Georgia"/>
                <a:ea typeface="Arial"/>
                <a:cs typeface="Arial"/>
              </a:rPr>
              <a:t>In this presentation, </a:t>
            </a:r>
            <a:r>
              <a:rPr lang="en-US" sz="2400" i="1" dirty="0" smtClean="0">
                <a:solidFill>
                  <a:srgbClr val="FFFFFF"/>
                </a:solidFill>
                <a:latin typeface="Georgia"/>
                <a:ea typeface="Arial"/>
                <a:cs typeface="Arial"/>
              </a:rPr>
              <a:t>I</a:t>
            </a:r>
            <a:r>
              <a:rPr lang="en-US" sz="2400" i="1" dirty="0" smtClean="0">
                <a:solidFill>
                  <a:srgbClr val="FFFFFF"/>
                </a:solidFill>
                <a:latin typeface="Georgia"/>
                <a:ea typeface="Arial"/>
                <a:cs typeface="Arial"/>
              </a:rPr>
              <a:t> </a:t>
            </a:r>
            <a:r>
              <a:rPr lang="en-US" sz="2400" i="1" dirty="0">
                <a:solidFill>
                  <a:srgbClr val="FFFFFF"/>
                </a:solidFill>
                <a:latin typeface="Georgia"/>
                <a:ea typeface="Arial"/>
                <a:cs typeface="Arial"/>
              </a:rPr>
              <a:t>will discuss the use of pre-trained Caffe models and OpenCV for age and gender detection. </a:t>
            </a:r>
            <a:r>
              <a:rPr lang="en-US" sz="2400" i="1" dirty="0" smtClean="0">
                <a:solidFill>
                  <a:srgbClr val="FFFFFF"/>
                </a:solidFill>
                <a:latin typeface="Georgia"/>
                <a:ea typeface="Arial"/>
                <a:cs typeface="Arial"/>
              </a:rPr>
              <a:t>I</a:t>
            </a:r>
            <a:r>
              <a:rPr lang="en-US" sz="2400" i="1" dirty="0" smtClean="0">
                <a:solidFill>
                  <a:srgbClr val="FFFFFF"/>
                </a:solidFill>
                <a:latin typeface="Georgia"/>
                <a:ea typeface="Arial"/>
                <a:cs typeface="Arial"/>
              </a:rPr>
              <a:t> </a:t>
            </a:r>
            <a:r>
              <a:rPr lang="en-US" sz="2400" i="1" dirty="0">
                <a:solidFill>
                  <a:srgbClr val="FFFFFF"/>
                </a:solidFill>
                <a:latin typeface="Georgia"/>
                <a:ea typeface="Arial"/>
                <a:cs typeface="Arial"/>
              </a:rPr>
              <a:t>will also explore the challenges faced during the process and how they can be overcome.</a:t>
            </a:r>
            <a:r>
              <a:rPr lang="en-US" sz="2400" dirty="0">
                <a:solidFill>
                  <a:srgbClr val="FFFFFF"/>
                </a:solidFill>
                <a:latin typeface="Georgia"/>
                <a:ea typeface="Arial"/>
                <a:cs typeface="Arial"/>
              </a:rPr>
              <a:t>​</a:t>
            </a:r>
            <a:endParaRPr lang="en-US" dirty="0">
              <a:cs typeface="Calibri" panose="020F0502020204030204"/>
            </a:endParaRPr>
          </a:p>
        </p:txBody>
      </p:sp>
      <p:pic>
        <p:nvPicPr>
          <p:cNvPr id="3" name="Picture 17" descr="A picture containing wearing, indoor, person, looking&#10;&#10;Description automatically generated">
            <a:extLst>
              <a:ext uri="{FF2B5EF4-FFF2-40B4-BE49-F238E27FC236}">
                <a16:creationId xmlns="" xmlns:a16="http://schemas.microsoft.com/office/drawing/2014/main" id="{1229A49D-0560-AACA-5772-DEA326B5F70A}"/>
              </a:ext>
            </a:extLst>
          </p:cNvPr>
          <p:cNvPicPr>
            <a:picLocks noChangeAspect="1"/>
          </p:cNvPicPr>
          <p:nvPr/>
        </p:nvPicPr>
        <p:blipFill>
          <a:blip r:embed="rId2"/>
          <a:stretch>
            <a:fillRect/>
          </a:stretch>
        </p:blipFill>
        <p:spPr>
          <a:xfrm>
            <a:off x="6534918" y="68672"/>
            <a:ext cx="5624511" cy="6622332"/>
          </a:xfrm>
          <a:prstGeom prst="roundRect">
            <a:avLst>
              <a:gd name="adj" fmla="val 8594"/>
            </a:avLst>
          </a:prstGeom>
          <a:solidFill>
            <a:srgbClr val="FFFFFF">
              <a:shade val="85000"/>
            </a:srgbClr>
          </a:solidFill>
          <a:ln w="28575">
            <a:solidFill>
              <a:schemeClr val="accent2">
                <a:lumMod val="40000"/>
                <a:lumOff val="60000"/>
              </a:schemeClr>
            </a:solidFill>
          </a:ln>
          <a:effectLst>
            <a:reflection blurRad="12700" stA="38000" endPos="28000" dist="5000" dir="5400000" sy="-100000" algn="bl" rotWithShape="0"/>
          </a:effectLst>
        </p:spPr>
      </p:pic>
    </p:spTree>
    <p:extLst>
      <p:ext uri="{BB962C8B-B14F-4D97-AF65-F5344CB8AC3E}">
        <p14:creationId xmlns="" xmlns:p14="http://schemas.microsoft.com/office/powerpoint/2010/main" val="334960979"/>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5"/>
                                        </p:tgtEl>
                                        <p:attrNameLst>
                                          <p:attrName>style.opacity</p:attrName>
                                        </p:attrNameLst>
                                      </p:cBhvr>
                                      <p:to>
                                        <p:strVal val="0.5"/>
                                      </p:to>
                                    </p:set>
                                    <p:animEffect filter="image" prLst="opacity: 0.5">
                                      <p:cBhvr rctx="IE">
                                        <p:cTn id="7" dur="indefinite"/>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nodeType="clickEffect">
                                  <p:stCondLst>
                                    <p:cond delay="0"/>
                                  </p:stCondLst>
                                  <p:childTnLst>
                                    <p:set>
                                      <p:cBhvr>
                                        <p:cTn id="11" dur="indefinite"/>
                                        <p:tgtEl>
                                          <p:spTgt spid="3"/>
                                        </p:tgtEl>
                                        <p:attrNameLst>
                                          <p:attrName>style.opacity</p:attrName>
                                        </p:attrNameLst>
                                      </p:cBhvr>
                                      <p:to>
                                        <p:strVal val="0.5"/>
                                      </p:to>
                                    </p:set>
                                    <p:animEffect filter="image" prLst="opacity: 0.5">
                                      <p:cBhvr rctx="IE">
                                        <p:cTn id="12" dur="indefinite"/>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F61F211-A9FC-228A-A70E-67DD7ED39FA9}"/>
              </a:ext>
            </a:extLst>
          </p:cNvPr>
          <p:cNvSpPr/>
          <p:nvPr/>
        </p:nvSpPr>
        <p:spPr>
          <a:xfrm>
            <a:off x="-56959" y="4493"/>
            <a:ext cx="12253450" cy="6917361"/>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 xmlns:a16="http://schemas.microsoft.com/office/drawing/2014/main" id="{C084D8DD-65F8-E60A-32BF-B0F460D21EC6}"/>
              </a:ext>
            </a:extLst>
          </p:cNvPr>
          <p:cNvSpPr/>
          <p:nvPr/>
        </p:nvSpPr>
        <p:spPr>
          <a:xfrm>
            <a:off x="100192" y="-449"/>
            <a:ext cx="6423534" cy="6794460"/>
          </a:xfrm>
          <a:prstGeom prst="roundRect">
            <a:avLst/>
          </a:prstGeom>
          <a:solidFill>
            <a:schemeClr val="tx1">
              <a:lumMod val="95000"/>
              <a:lumOff val="5000"/>
            </a:schemeClr>
          </a:solidFill>
          <a:ln w="28575">
            <a:solidFill>
              <a:schemeClr val="accent2">
                <a:lumMod val="40000"/>
                <a:lumOff val="60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just" rtl="0"/>
            <a:r>
              <a:rPr lang="en-US" sz="2800" b="1" i="1" u="sng" dirty="0">
                <a:solidFill>
                  <a:srgbClr val="FFFFFF"/>
                </a:solidFill>
                <a:latin typeface="Georgia"/>
                <a:ea typeface="Arial"/>
                <a:cs typeface="Arial"/>
              </a:rPr>
              <a:t>Pre-Trained Caffe Models</a:t>
            </a:r>
            <a:r>
              <a:rPr lang="en-US" sz="2800" u="sng" dirty="0">
                <a:solidFill>
                  <a:srgbClr val="FFFFFF"/>
                </a:solidFill>
                <a:latin typeface="Georgia"/>
                <a:ea typeface="Arial"/>
                <a:cs typeface="Arial"/>
              </a:rPr>
              <a:t>​:-</a:t>
            </a:r>
          </a:p>
          <a:p>
            <a:pPr algn="just" rtl="0"/>
            <a:r>
              <a:rPr lang="en-US" sz="2400" dirty="0">
                <a:solidFill>
                  <a:srgbClr val="FFFFFF"/>
                </a:solidFill>
                <a:latin typeface="Calibri"/>
                <a:ea typeface="Arial"/>
                <a:cs typeface="Arial"/>
              </a:rPr>
              <a:t>​</a:t>
            </a:r>
          </a:p>
          <a:p>
            <a:pPr lvl="0" algn="just" rtl="0"/>
            <a:r>
              <a:rPr lang="en-US" sz="2400" i="1" dirty="0">
                <a:solidFill>
                  <a:srgbClr val="FFFFFF"/>
                </a:solidFill>
                <a:latin typeface="Calibri"/>
                <a:ea typeface="Arial"/>
                <a:cs typeface="Arial"/>
              </a:rPr>
              <a:t>Caffe is a deep learning framework that is widely used for image classification tasks. Pre-trained Caffe models are trained on large datasets and can be used for various computer vision tasks, including age and gender detection.</a:t>
            </a:r>
            <a:r>
              <a:rPr lang="en-US" sz="2400" dirty="0">
                <a:solidFill>
                  <a:srgbClr val="FFFFFF"/>
                </a:solidFill>
                <a:latin typeface="Calibri"/>
                <a:ea typeface="Arial"/>
                <a:cs typeface="Arial"/>
              </a:rPr>
              <a:t>​</a:t>
            </a:r>
          </a:p>
          <a:p>
            <a:pPr algn="just" rtl="0"/>
            <a:r>
              <a:rPr lang="en-US" sz="2400" dirty="0">
                <a:solidFill>
                  <a:srgbClr val="FFFFFF"/>
                </a:solidFill>
                <a:latin typeface="Calibri"/>
                <a:ea typeface="Arial"/>
                <a:cs typeface="Arial"/>
              </a:rPr>
              <a:t>​</a:t>
            </a:r>
          </a:p>
          <a:p>
            <a:pPr lvl="0" algn="just" rtl="0"/>
            <a:r>
              <a:rPr lang="en-US" sz="2400" i="1" dirty="0">
                <a:solidFill>
                  <a:srgbClr val="FFFFFF"/>
                </a:solidFill>
                <a:latin typeface="Calibri"/>
                <a:ea typeface="Arial"/>
                <a:cs typeface="Arial"/>
              </a:rPr>
              <a:t>Using pre-trained Caffe models for age and gender detection significantly reduces the time and resources required for training a model from scratch. Moreover, these models have high accuracy rates and can be fine-tuned for specific use cases.</a:t>
            </a:r>
            <a:r>
              <a:rPr lang="en-US" sz="2400" dirty="0">
                <a:solidFill>
                  <a:srgbClr val="FFFFFF"/>
                </a:solidFill>
                <a:latin typeface="Calibri"/>
                <a:ea typeface="Arial"/>
                <a:cs typeface="Arial"/>
              </a:rPr>
              <a:t>​</a:t>
            </a:r>
            <a:endParaRPr lang="en-US" dirty="0">
              <a:cs typeface="Calibri" panose="020F0502020204030204"/>
            </a:endParaRPr>
          </a:p>
        </p:txBody>
      </p:sp>
      <p:pic>
        <p:nvPicPr>
          <p:cNvPr id="5" name="Picture 4" descr="Background pattern">
            <a:extLst>
              <a:ext uri="{FF2B5EF4-FFF2-40B4-BE49-F238E27FC236}">
                <a16:creationId xmlns="" xmlns:a16="http://schemas.microsoft.com/office/drawing/2014/main" id="{795B1713-5B60-F5AA-7309-A24F9B3040DB}"/>
              </a:ext>
            </a:extLst>
          </p:cNvPr>
          <p:cNvPicPr>
            <a:picLocks noChangeAspect="1"/>
          </p:cNvPicPr>
          <p:nvPr/>
        </p:nvPicPr>
        <p:blipFill>
          <a:blip r:embed="rId2"/>
          <a:stretch>
            <a:fillRect/>
          </a:stretch>
        </p:blipFill>
        <p:spPr>
          <a:xfrm>
            <a:off x="6618208" y="63067"/>
            <a:ext cx="5528009" cy="6731868"/>
          </a:xfrm>
          <a:prstGeom prst="roundRect">
            <a:avLst>
              <a:gd name="adj" fmla="val 8594"/>
            </a:avLst>
          </a:prstGeom>
          <a:solidFill>
            <a:srgbClr val="FFFFFF">
              <a:shade val="85000"/>
            </a:srgbClr>
          </a:solidFill>
          <a:ln w="28575">
            <a:solidFill>
              <a:schemeClr val="accent2">
                <a:lumMod val="40000"/>
                <a:lumOff val="60000"/>
              </a:schemeClr>
            </a:solidFill>
          </a:ln>
          <a:effectLst>
            <a:reflection blurRad="12700" stA="38000" endPos="28000" dist="5000" dir="5400000" sy="-100000" algn="bl" rotWithShape="0"/>
          </a:effectLst>
        </p:spPr>
      </p:pic>
    </p:spTree>
    <p:extLst>
      <p:ext uri="{BB962C8B-B14F-4D97-AF65-F5344CB8AC3E}">
        <p14:creationId xmlns="" xmlns:p14="http://schemas.microsoft.com/office/powerpoint/2010/main" val="507663737"/>
      </p:ext>
    </p:extLst>
  </p:cSld>
  <p:clrMapOvr>
    <a:masterClrMapping/>
  </p:clrMapOvr>
  <mc:AlternateContent xmlns:mc="http://schemas.openxmlformats.org/markup-compatibility/2006">
    <mc:Choice xmlns=""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206FB5C-449D-9466-FF07-42F88EB1A630}"/>
              </a:ext>
            </a:extLst>
          </p:cNvPr>
          <p:cNvSpPr/>
          <p:nvPr/>
        </p:nvSpPr>
        <p:spPr>
          <a:xfrm>
            <a:off x="0" y="0"/>
            <a:ext cx="12191999" cy="7108030"/>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 xmlns:a16="http://schemas.microsoft.com/office/drawing/2014/main" id="{50AF501C-5240-2BDD-D69F-47BC62C922A4}"/>
              </a:ext>
            </a:extLst>
          </p:cNvPr>
          <p:cNvSpPr/>
          <p:nvPr/>
        </p:nvSpPr>
        <p:spPr>
          <a:xfrm>
            <a:off x="119062" y="59532"/>
            <a:ext cx="6393657" cy="7000872"/>
          </a:xfrm>
          <a:prstGeom prst="roundRect">
            <a:avLst/>
          </a:prstGeom>
          <a:solidFill>
            <a:schemeClr val="tx1">
              <a:lumMod val="95000"/>
              <a:lumOff val="5000"/>
            </a:schemeClr>
          </a:solidFill>
          <a:ln w="28575">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just" rtl="0"/>
            <a:r>
              <a:rPr lang="en-US" sz="2800" b="1" i="1" u="sng" dirty="0">
                <a:solidFill>
                  <a:srgbClr val="FFFFFF"/>
                </a:solidFill>
                <a:latin typeface="Georgia"/>
                <a:ea typeface="Arial"/>
                <a:cs typeface="Arial"/>
              </a:rPr>
              <a:t>OpenCV</a:t>
            </a:r>
            <a:r>
              <a:rPr lang="en-US" sz="2800" u="sng" dirty="0">
                <a:solidFill>
                  <a:srgbClr val="FFFFFF"/>
                </a:solidFill>
                <a:latin typeface="Georgia"/>
                <a:ea typeface="Arial"/>
                <a:cs typeface="Arial"/>
              </a:rPr>
              <a:t>​:-</a:t>
            </a:r>
          </a:p>
          <a:p>
            <a:pPr algn="just">
              <a:buChar char="•"/>
            </a:pPr>
            <a:endParaRPr lang="en-US" sz="2400" i="1" dirty="0">
              <a:solidFill>
                <a:srgbClr val="FFFFFF"/>
              </a:solidFill>
              <a:latin typeface="Calibri"/>
              <a:ea typeface="Arial"/>
              <a:cs typeface="Arial"/>
            </a:endParaRPr>
          </a:p>
          <a:p>
            <a:pPr lvl="0" algn="just"/>
            <a:r>
              <a:rPr lang="en-US" sz="2400" i="1" dirty="0">
                <a:solidFill>
                  <a:srgbClr val="FFFFFF"/>
                </a:solidFill>
                <a:latin typeface="Calibri"/>
                <a:ea typeface="Arial"/>
                <a:cs typeface="Arial"/>
              </a:rPr>
              <a:t>OpenCV (Open Source Computer Vision) is an open-source library that provides tools for computer vision tasks. It has a vast collection of algorithms and functions that can be used for various tasks, including image processing, object detection, and face recognition.</a:t>
            </a:r>
            <a:r>
              <a:rPr lang="en-US" sz="2400" dirty="0">
                <a:solidFill>
                  <a:srgbClr val="FFFFFF"/>
                </a:solidFill>
                <a:latin typeface="Calibri"/>
                <a:ea typeface="Arial"/>
                <a:cs typeface="Arial"/>
              </a:rPr>
              <a:t>​</a:t>
            </a:r>
            <a:endParaRPr lang="en-US">
              <a:cs typeface="Calibri" panose="020F0502020204030204"/>
            </a:endParaRPr>
          </a:p>
          <a:p>
            <a:pPr algn="just"/>
            <a:endParaRPr lang="en-US" sz="2400" dirty="0">
              <a:solidFill>
                <a:srgbClr val="FFFFFF"/>
              </a:solidFill>
              <a:latin typeface="Calibri"/>
              <a:ea typeface="Arial"/>
              <a:cs typeface="Arial"/>
            </a:endParaRPr>
          </a:p>
          <a:p>
            <a:pPr lvl="0" algn="just" rtl="0"/>
            <a:r>
              <a:rPr lang="en-US" sz="2400" i="1" dirty="0">
                <a:solidFill>
                  <a:srgbClr val="FFFFFF"/>
                </a:solidFill>
                <a:latin typeface="Calibri"/>
                <a:ea typeface="Arial"/>
                <a:cs typeface="Arial"/>
              </a:rPr>
              <a:t>OpenCV provides a simple interface for integrating pre-trained Caffe models into applications. It also has functions for image preprocessing, which is essential for accurate age and gender detection.</a:t>
            </a:r>
            <a:r>
              <a:rPr lang="en-US" sz="2400" dirty="0">
                <a:solidFill>
                  <a:srgbClr val="FFFFFF"/>
                </a:solidFill>
                <a:latin typeface="Calibri"/>
                <a:ea typeface="Arial"/>
                <a:cs typeface="Arial"/>
              </a:rPr>
              <a:t>​</a:t>
            </a:r>
            <a:endParaRPr lang="en-US" dirty="0">
              <a:cs typeface="Calibri" panose="020F0502020204030204"/>
            </a:endParaRPr>
          </a:p>
        </p:txBody>
      </p:sp>
      <p:pic>
        <p:nvPicPr>
          <p:cNvPr id="7" name="Picture 4" descr="A picture containing clothing&#10;&#10;Description automatically generated">
            <a:extLst>
              <a:ext uri="{FF2B5EF4-FFF2-40B4-BE49-F238E27FC236}">
                <a16:creationId xmlns="" xmlns:a16="http://schemas.microsoft.com/office/drawing/2014/main" id="{7C44EBA2-4B9F-D368-BD1A-58FE897452DA}"/>
              </a:ext>
            </a:extLst>
          </p:cNvPr>
          <p:cNvPicPr>
            <a:picLocks noChangeAspect="1"/>
          </p:cNvPicPr>
          <p:nvPr/>
        </p:nvPicPr>
        <p:blipFill>
          <a:blip r:embed="rId2"/>
          <a:stretch>
            <a:fillRect/>
          </a:stretch>
        </p:blipFill>
        <p:spPr>
          <a:xfrm>
            <a:off x="6640539" y="4914"/>
            <a:ext cx="5428633" cy="7050573"/>
          </a:xfrm>
          <a:prstGeom prst="roundRect">
            <a:avLst>
              <a:gd name="adj" fmla="val 8594"/>
            </a:avLst>
          </a:prstGeom>
          <a:solidFill>
            <a:srgbClr val="FFFFFF">
              <a:shade val="85000"/>
            </a:srgbClr>
          </a:solidFill>
          <a:ln w="28575">
            <a:solidFill>
              <a:schemeClr val="accent2">
                <a:lumMod val="40000"/>
                <a:lumOff val="60000"/>
              </a:schemeClr>
            </a:solidFill>
          </a:ln>
          <a:effectLst>
            <a:reflection blurRad="12700" stA="38000" endPos="28000" dist="5000" dir="5400000" sy="-100000" algn="bl" rotWithShape="0"/>
          </a:effectLst>
        </p:spPr>
      </p:pic>
    </p:spTree>
    <p:extLst>
      <p:ext uri="{BB962C8B-B14F-4D97-AF65-F5344CB8AC3E}">
        <p14:creationId xmlns="" xmlns:p14="http://schemas.microsoft.com/office/powerpoint/2010/main" val="3751793671"/>
      </p:ext>
    </p:extLst>
  </p:cSld>
  <p:clrMapOvr>
    <a:masterClrMapping/>
  </p:clrMapOvr>
  <mc:AlternateContent xmlns:mc="http://schemas.openxmlformats.org/markup-compatibility/2006">
    <mc:Choice xmlns=""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7"/>
                                        </p:tgtEl>
                                        <p:attrNameLst>
                                          <p:attrName>ppt_x</p:attrName>
                                        </p:attrNameLst>
                                      </p:cBhvr>
                                      <p:tavLst>
                                        <p:tav tm="0">
                                          <p:val>
                                            <p:strVal val="ppt_x"/>
                                          </p:val>
                                        </p:tav>
                                        <p:tav tm="100000">
                                          <p:val>
                                            <p:strVal val="ppt_x"/>
                                          </p:val>
                                        </p:tav>
                                      </p:tavLst>
                                    </p:anim>
                                    <p:anim calcmode="lin" valueType="num">
                                      <p:cBhvr additive="base">
                                        <p:cTn id="13" dur="500"/>
                                        <p:tgtEl>
                                          <p:spTgt spid="7"/>
                                        </p:tgtEl>
                                        <p:attrNameLst>
                                          <p:attrName>ppt_y</p:attrName>
                                        </p:attrNameLst>
                                      </p:cBhvr>
                                      <p:tavLst>
                                        <p:tav tm="0">
                                          <p:val>
                                            <p:strVal val="ppt_y"/>
                                          </p:val>
                                        </p:tav>
                                        <p:tav tm="100000">
                                          <p:val>
                                            <p:strVal val="1+ppt_h/2"/>
                                          </p:val>
                                        </p:tav>
                                      </p:tavLst>
                                    </p:anim>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206FB5C-449D-9466-FF07-42F88EB1A630}"/>
              </a:ext>
            </a:extLst>
          </p:cNvPr>
          <p:cNvSpPr/>
          <p:nvPr/>
        </p:nvSpPr>
        <p:spPr>
          <a:xfrm>
            <a:off x="0" y="0"/>
            <a:ext cx="12191999" cy="7108030"/>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 xmlns:a16="http://schemas.microsoft.com/office/drawing/2014/main" id="{50AF501C-5240-2BDD-D69F-47BC62C922A4}"/>
              </a:ext>
            </a:extLst>
          </p:cNvPr>
          <p:cNvSpPr/>
          <p:nvPr/>
        </p:nvSpPr>
        <p:spPr>
          <a:xfrm>
            <a:off x="83343" y="35718"/>
            <a:ext cx="7060406" cy="6976292"/>
          </a:xfrm>
          <a:prstGeom prst="roundRect">
            <a:avLst/>
          </a:prstGeom>
          <a:solidFill>
            <a:schemeClr val="tx1">
              <a:lumMod val="95000"/>
              <a:lumOff val="5000"/>
            </a:schemeClr>
          </a:solidFill>
          <a:ln w="28575">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n-US" sz="2800" i="1" u="sng" dirty="0" err="1">
                <a:solidFill>
                  <a:schemeClr val="bg1"/>
                </a:solidFill>
                <a:latin typeface="Georgia"/>
              </a:rPr>
              <a:t>Convolotion</a:t>
            </a:r>
            <a:r>
              <a:rPr lang="en-US" sz="2800" i="1" u="sng" dirty="0">
                <a:solidFill>
                  <a:schemeClr val="bg1"/>
                </a:solidFill>
                <a:latin typeface="Georgia"/>
              </a:rPr>
              <a:t> Neural Network(CNN):-</a:t>
            </a:r>
            <a:endParaRPr lang="en-US" sz="2800" i="1" u="sng" dirty="0">
              <a:solidFill>
                <a:schemeClr val="bg1"/>
              </a:solidFill>
              <a:cs typeface="Calibri"/>
            </a:endParaRPr>
          </a:p>
          <a:p>
            <a:pPr algn="just"/>
            <a:endParaRPr lang="en-US" sz="2000" dirty="0">
              <a:solidFill>
                <a:schemeClr val="bg1"/>
              </a:solidFill>
              <a:latin typeface="Georgia"/>
              <a:ea typeface="+mn-lt"/>
              <a:cs typeface="+mn-lt"/>
            </a:endParaRPr>
          </a:p>
          <a:p>
            <a:pPr algn="just"/>
            <a:r>
              <a:rPr lang="en-US" sz="2000" i="1" dirty="0">
                <a:solidFill>
                  <a:schemeClr val="bg1"/>
                </a:solidFill>
                <a:latin typeface="Georgia"/>
                <a:ea typeface="+mn-lt"/>
                <a:cs typeface="+mn-lt"/>
              </a:rPr>
              <a:t>A </a:t>
            </a:r>
            <a:r>
              <a:rPr lang="en-US" sz="2000" i="1" u="sng" dirty="0" smtClean="0">
                <a:solidFill>
                  <a:schemeClr val="bg1"/>
                </a:solidFill>
                <a:latin typeface="Georgia"/>
                <a:ea typeface="+mn-lt"/>
                <a:cs typeface="+mn-lt"/>
              </a:rPr>
              <a:t>Convolution Neural Network</a:t>
            </a:r>
            <a:r>
              <a:rPr lang="en-US" sz="2000" i="1" u="sng" dirty="0" smtClean="0">
                <a:solidFill>
                  <a:schemeClr val="bg1"/>
                </a:solidFill>
                <a:latin typeface="Georgia"/>
                <a:ea typeface="+mn-lt"/>
                <a:cs typeface="+mn-lt"/>
              </a:rPr>
              <a:t>.</a:t>
            </a:r>
            <a:r>
              <a:rPr lang="en-US" sz="2000" i="1" dirty="0" smtClean="0">
                <a:solidFill>
                  <a:schemeClr val="bg1"/>
                </a:solidFill>
                <a:latin typeface="Georgia"/>
                <a:ea typeface="+mn-lt"/>
                <a:cs typeface="+mn-lt"/>
              </a:rPr>
              <a:t> is </a:t>
            </a:r>
            <a:r>
              <a:rPr lang="en-US" sz="2000" i="1" dirty="0">
                <a:solidFill>
                  <a:schemeClr val="bg1"/>
                </a:solidFill>
                <a:latin typeface="Georgia"/>
                <a:ea typeface="+mn-lt"/>
                <a:cs typeface="+mn-lt"/>
              </a:rPr>
              <a:t>a deep neural network (DNN) widely used for the purposes of image recognition and processing and NLP. Also known as a ConvNet, a CNN has input and output layers, and multiple hidden layers, many of which are convolutional. In a way, CNNs are regularized multilayer perceptrons.</a:t>
            </a:r>
            <a:endParaRPr lang="en-US" sz="2000" i="1" dirty="0">
              <a:solidFill>
                <a:schemeClr val="bg1"/>
              </a:solidFill>
              <a:latin typeface="Georgia"/>
              <a:cs typeface="Calibri"/>
            </a:endParaRPr>
          </a:p>
          <a:p>
            <a:pPr algn="just"/>
            <a:r>
              <a:rPr lang="en-US" sz="2000" i="1" dirty="0">
                <a:solidFill>
                  <a:schemeClr val="bg1"/>
                </a:solidFill>
                <a:latin typeface="Georgia"/>
                <a:cs typeface="Calibri"/>
              </a:rPr>
              <a:t>The convolutional neural network for this python project has 3 convolutional layers:</a:t>
            </a:r>
            <a:endParaRPr lang="en-US" sz="2000" i="1" dirty="0">
              <a:solidFill>
                <a:schemeClr val="bg1"/>
              </a:solidFill>
              <a:latin typeface="Calibri" panose="020F0502020204030204"/>
              <a:cs typeface="Calibri"/>
            </a:endParaRPr>
          </a:p>
          <a:p>
            <a:pPr marL="285750" indent="-285750" algn="just">
              <a:buFont typeface="Arial"/>
              <a:buChar char="•"/>
            </a:pPr>
            <a:r>
              <a:rPr lang="en-US" sz="2000" i="1" dirty="0">
                <a:solidFill>
                  <a:schemeClr val="bg1"/>
                </a:solidFill>
                <a:latin typeface="Georgia"/>
                <a:cs typeface="Calibri"/>
              </a:rPr>
              <a:t>Convolutional layer; 96 nodes, kernel size 7</a:t>
            </a:r>
            <a:endParaRPr lang="en-US" sz="2000" i="1" dirty="0">
              <a:solidFill>
                <a:schemeClr val="bg1"/>
              </a:solidFill>
              <a:cs typeface="Calibri" panose="020F0502020204030204"/>
            </a:endParaRPr>
          </a:p>
          <a:p>
            <a:pPr marL="285750" indent="-285750" algn="just">
              <a:buFont typeface="Arial"/>
              <a:buChar char="•"/>
            </a:pPr>
            <a:r>
              <a:rPr lang="en-US" sz="2000" i="1" dirty="0">
                <a:solidFill>
                  <a:schemeClr val="bg1"/>
                </a:solidFill>
                <a:latin typeface="Georgia"/>
                <a:cs typeface="Calibri"/>
              </a:rPr>
              <a:t>Convolutional layer; 256 nodes, kernel size 5</a:t>
            </a:r>
            <a:endParaRPr lang="en-US" sz="2000" i="1" dirty="0">
              <a:solidFill>
                <a:schemeClr val="bg1"/>
              </a:solidFill>
              <a:cs typeface="Calibri" panose="020F0502020204030204"/>
            </a:endParaRPr>
          </a:p>
          <a:p>
            <a:pPr marL="285750" indent="-285750" algn="just">
              <a:buFont typeface="Arial"/>
              <a:buChar char="•"/>
            </a:pPr>
            <a:r>
              <a:rPr lang="en-US" sz="2000" i="1" dirty="0">
                <a:solidFill>
                  <a:schemeClr val="bg1"/>
                </a:solidFill>
                <a:latin typeface="Georgia"/>
                <a:cs typeface="Calibri"/>
              </a:rPr>
              <a:t>Convolutional layer; 384 nodes, kernel size 3</a:t>
            </a:r>
            <a:endParaRPr lang="en-US" sz="2000" i="1" dirty="0">
              <a:solidFill>
                <a:schemeClr val="bg1"/>
              </a:solidFill>
              <a:cs typeface="Calibri" panose="020F0502020204030204"/>
            </a:endParaRPr>
          </a:p>
          <a:p>
            <a:pPr algn="just"/>
            <a:r>
              <a:rPr lang="en-US" sz="2000" i="1" dirty="0">
                <a:solidFill>
                  <a:schemeClr val="bg1"/>
                </a:solidFill>
                <a:latin typeface="Georgia"/>
                <a:cs typeface="Calibri"/>
              </a:rPr>
              <a:t>It has 2 fully connected layers, each with 512 nodes, and a final output layer of </a:t>
            </a:r>
            <a:r>
              <a:rPr lang="en-US" sz="2000" i="1" dirty="0" err="1">
                <a:solidFill>
                  <a:schemeClr val="bg1"/>
                </a:solidFill>
                <a:latin typeface="Georgia"/>
                <a:cs typeface="Calibri"/>
              </a:rPr>
              <a:t>softmax</a:t>
            </a:r>
            <a:r>
              <a:rPr lang="en-US" sz="2000" i="1" dirty="0">
                <a:solidFill>
                  <a:schemeClr val="bg1"/>
                </a:solidFill>
                <a:latin typeface="Georgia"/>
                <a:cs typeface="Calibri"/>
              </a:rPr>
              <a:t> type.</a:t>
            </a:r>
          </a:p>
          <a:p>
            <a:pPr algn="just"/>
            <a:endParaRPr lang="en-US" sz="2000" i="1" dirty="0">
              <a:solidFill>
                <a:schemeClr val="bg1"/>
              </a:solidFill>
              <a:latin typeface="Georgia"/>
              <a:cs typeface="Calibri"/>
            </a:endParaRPr>
          </a:p>
          <a:p>
            <a:pPr algn="just"/>
            <a:endParaRPr lang="en-US" sz="2000" i="1" dirty="0">
              <a:solidFill>
                <a:schemeClr val="bg1"/>
              </a:solidFill>
              <a:latin typeface="Georgia"/>
              <a:cs typeface="Calibri"/>
            </a:endParaRPr>
          </a:p>
        </p:txBody>
      </p:sp>
      <p:pic>
        <p:nvPicPr>
          <p:cNvPr id="7" name="Picture 7">
            <a:extLst>
              <a:ext uri="{FF2B5EF4-FFF2-40B4-BE49-F238E27FC236}">
                <a16:creationId xmlns="" xmlns:a16="http://schemas.microsoft.com/office/drawing/2014/main" id="{F4DFC479-14B8-8E0A-F1D1-B5AA48E1B68F}"/>
              </a:ext>
            </a:extLst>
          </p:cNvPr>
          <p:cNvPicPr>
            <a:picLocks noChangeAspect="1"/>
          </p:cNvPicPr>
          <p:nvPr/>
        </p:nvPicPr>
        <p:blipFill>
          <a:blip r:embed="rId2"/>
          <a:stretch>
            <a:fillRect/>
          </a:stretch>
        </p:blipFill>
        <p:spPr>
          <a:xfrm>
            <a:off x="7237002" y="31417"/>
            <a:ext cx="4886323" cy="6982975"/>
          </a:xfrm>
          <a:prstGeom prst="roundRect">
            <a:avLst>
              <a:gd name="adj" fmla="val 8594"/>
            </a:avLst>
          </a:prstGeom>
          <a:solidFill>
            <a:srgbClr val="FFFFFF">
              <a:shade val="85000"/>
            </a:srgbClr>
          </a:solidFill>
          <a:ln w="28575">
            <a:solidFill>
              <a:schemeClr val="accent2">
                <a:lumMod val="40000"/>
                <a:lumOff val="60000"/>
              </a:schemeClr>
            </a:solidFill>
            <a:prstDash val="solid"/>
          </a:ln>
          <a:effectLst>
            <a:reflection blurRad="12700" stA="38000" endPos="28000" dist="5000" dir="5400000" sy="-100000" algn="bl" rotWithShape="0"/>
          </a:effectLst>
        </p:spPr>
      </p:pic>
    </p:spTree>
    <p:extLst>
      <p:ext uri="{BB962C8B-B14F-4D97-AF65-F5344CB8AC3E}">
        <p14:creationId xmlns="" xmlns:p14="http://schemas.microsoft.com/office/powerpoint/2010/main" val="1434118128"/>
      </p:ext>
    </p:extLst>
  </p:cSld>
  <p:clrMapOvr>
    <a:masterClrMapping/>
  </p:clrMapOvr>
  <mc:AlternateContent xmlns:mc="http://schemas.openxmlformats.org/markup-compatibility/2006">
    <mc:Choice xmlns=""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206FB5C-449D-9466-FF07-42F88EB1A630}"/>
              </a:ext>
            </a:extLst>
          </p:cNvPr>
          <p:cNvSpPr/>
          <p:nvPr/>
        </p:nvSpPr>
        <p:spPr>
          <a:xfrm>
            <a:off x="0" y="0"/>
            <a:ext cx="12191999" cy="7108030"/>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 xmlns:a16="http://schemas.microsoft.com/office/drawing/2014/main" id="{50AF501C-5240-2BDD-D69F-47BC62C922A4}"/>
              </a:ext>
            </a:extLst>
          </p:cNvPr>
          <p:cNvSpPr/>
          <p:nvPr/>
        </p:nvSpPr>
        <p:spPr>
          <a:xfrm>
            <a:off x="916781" y="135193"/>
            <a:ext cx="10048876" cy="6722422"/>
          </a:xfrm>
          <a:prstGeom prst="roundRect">
            <a:avLst/>
          </a:prstGeom>
          <a:solidFill>
            <a:schemeClr val="tx1">
              <a:lumMod val="95000"/>
              <a:lumOff val="5000"/>
            </a:schemeClr>
          </a:solidFill>
          <a:ln w="57150">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just" rtl="0"/>
            <a:endParaRPr lang="en-US" sz="2400" i="1" dirty="0">
              <a:solidFill>
                <a:schemeClr val="bg1"/>
              </a:solidFill>
              <a:latin typeface="Georgia"/>
              <a:cs typeface="Arial"/>
            </a:endParaRPr>
          </a:p>
        </p:txBody>
      </p:sp>
      <p:sp>
        <p:nvSpPr>
          <p:cNvPr id="3" name="TextBox 2">
            <a:extLst>
              <a:ext uri="{FF2B5EF4-FFF2-40B4-BE49-F238E27FC236}">
                <a16:creationId xmlns="" xmlns:a16="http://schemas.microsoft.com/office/drawing/2014/main" id="{0B103EDD-BA68-5D25-AADC-E192AF857072}"/>
              </a:ext>
            </a:extLst>
          </p:cNvPr>
          <p:cNvSpPr txBox="1"/>
          <p:nvPr/>
        </p:nvSpPr>
        <p:spPr>
          <a:xfrm>
            <a:off x="1416844" y="619125"/>
            <a:ext cx="308141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i="1" u="sng" dirty="0">
                <a:solidFill>
                  <a:schemeClr val="bg1"/>
                </a:solidFill>
                <a:latin typeface="Georgia"/>
                <a:cs typeface="Calibri"/>
              </a:rPr>
              <a:t>Flowchart:-</a:t>
            </a:r>
          </a:p>
        </p:txBody>
      </p:sp>
      <p:sp>
        <p:nvSpPr>
          <p:cNvPr id="4" name="Flowchart: Data 3">
            <a:extLst>
              <a:ext uri="{FF2B5EF4-FFF2-40B4-BE49-F238E27FC236}">
                <a16:creationId xmlns="" xmlns:a16="http://schemas.microsoft.com/office/drawing/2014/main" id="{EA370B28-F6E5-4B3C-FD1E-838FBE2C92EA}"/>
              </a:ext>
            </a:extLst>
          </p:cNvPr>
          <p:cNvSpPr/>
          <p:nvPr/>
        </p:nvSpPr>
        <p:spPr>
          <a:xfrm>
            <a:off x="5155405" y="1452560"/>
            <a:ext cx="3619495" cy="750094"/>
          </a:xfrm>
          <a:prstGeom prst="flowChartInputOutput">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lumMod val="85000"/>
                    <a:lumOff val="15000"/>
                  </a:schemeClr>
                </a:solidFill>
                <a:latin typeface="Georgia"/>
                <a:cs typeface="Calibri"/>
              </a:rPr>
              <a:t>Upload Image</a:t>
            </a:r>
          </a:p>
        </p:txBody>
      </p:sp>
      <p:cxnSp>
        <p:nvCxnSpPr>
          <p:cNvPr id="6" name="Straight Arrow Connector 5">
            <a:extLst>
              <a:ext uri="{FF2B5EF4-FFF2-40B4-BE49-F238E27FC236}">
                <a16:creationId xmlns="" xmlns:a16="http://schemas.microsoft.com/office/drawing/2014/main" id="{D105A5CB-C8EC-3948-A47E-3AA94E3E4482}"/>
              </a:ext>
            </a:extLst>
          </p:cNvPr>
          <p:cNvCxnSpPr/>
          <p:nvPr/>
        </p:nvCxnSpPr>
        <p:spPr>
          <a:xfrm flipH="1">
            <a:off x="6636543" y="2245517"/>
            <a:ext cx="2382" cy="59293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7" name="Rectangle 6">
            <a:extLst>
              <a:ext uri="{FF2B5EF4-FFF2-40B4-BE49-F238E27FC236}">
                <a16:creationId xmlns="" xmlns:a16="http://schemas.microsoft.com/office/drawing/2014/main" id="{32B97836-96D3-EA36-2D35-43576DC2417F}"/>
              </a:ext>
            </a:extLst>
          </p:cNvPr>
          <p:cNvSpPr/>
          <p:nvPr/>
        </p:nvSpPr>
        <p:spPr>
          <a:xfrm>
            <a:off x="5250657" y="2833687"/>
            <a:ext cx="2821779" cy="761999"/>
          </a:xfrm>
          <a:prstGeom prst="rect">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lumMod val="85000"/>
                    <a:lumOff val="15000"/>
                  </a:schemeClr>
                </a:solidFill>
                <a:latin typeface="Georgia"/>
                <a:cs typeface="Calibri"/>
              </a:rPr>
              <a:t>Face Detection</a:t>
            </a:r>
          </a:p>
        </p:txBody>
      </p:sp>
      <p:cxnSp>
        <p:nvCxnSpPr>
          <p:cNvPr id="8" name="Straight Arrow Connector 7">
            <a:extLst>
              <a:ext uri="{FF2B5EF4-FFF2-40B4-BE49-F238E27FC236}">
                <a16:creationId xmlns="" xmlns:a16="http://schemas.microsoft.com/office/drawing/2014/main" id="{F93969E7-5E9F-8D6A-2015-E71E420EF04F}"/>
              </a:ext>
            </a:extLst>
          </p:cNvPr>
          <p:cNvCxnSpPr>
            <a:cxnSpLocks/>
          </p:cNvCxnSpPr>
          <p:nvPr/>
        </p:nvCxnSpPr>
        <p:spPr>
          <a:xfrm flipH="1">
            <a:off x="6636542" y="3602831"/>
            <a:ext cx="2382" cy="58102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9" name="Rectangle 8">
            <a:extLst>
              <a:ext uri="{FF2B5EF4-FFF2-40B4-BE49-F238E27FC236}">
                <a16:creationId xmlns="" xmlns:a16="http://schemas.microsoft.com/office/drawing/2014/main" id="{19C21AAB-3195-CE88-C066-262F0912BF86}"/>
              </a:ext>
            </a:extLst>
          </p:cNvPr>
          <p:cNvSpPr/>
          <p:nvPr/>
        </p:nvSpPr>
        <p:spPr>
          <a:xfrm rot="10800000" flipV="1">
            <a:off x="5250658" y="4191000"/>
            <a:ext cx="2988467" cy="857249"/>
          </a:xfrm>
          <a:prstGeom prst="rect">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solidFill>
                  <a:schemeClr val="tx1">
                    <a:lumMod val="85000"/>
                    <a:lumOff val="15000"/>
                  </a:schemeClr>
                </a:solidFill>
                <a:latin typeface="Georgia"/>
                <a:cs typeface="Calibri"/>
              </a:rPr>
              <a:t>Age and Gender Detection</a:t>
            </a:r>
          </a:p>
        </p:txBody>
      </p:sp>
      <p:cxnSp>
        <p:nvCxnSpPr>
          <p:cNvPr id="10" name="Straight Arrow Connector 9">
            <a:extLst>
              <a:ext uri="{FF2B5EF4-FFF2-40B4-BE49-F238E27FC236}">
                <a16:creationId xmlns="" xmlns:a16="http://schemas.microsoft.com/office/drawing/2014/main" id="{A91C3FA1-11AC-8BA7-D5C2-0DC46D37C48D}"/>
              </a:ext>
            </a:extLst>
          </p:cNvPr>
          <p:cNvCxnSpPr>
            <a:cxnSpLocks/>
          </p:cNvCxnSpPr>
          <p:nvPr/>
        </p:nvCxnSpPr>
        <p:spPr>
          <a:xfrm flipH="1">
            <a:off x="6696072" y="5079206"/>
            <a:ext cx="14288" cy="66436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2" name="Flowchart: Terminator 11">
            <a:extLst>
              <a:ext uri="{FF2B5EF4-FFF2-40B4-BE49-F238E27FC236}">
                <a16:creationId xmlns="" xmlns:a16="http://schemas.microsoft.com/office/drawing/2014/main" id="{570CE0E0-91CA-FFCA-02ED-CBF44D30878B}"/>
              </a:ext>
            </a:extLst>
          </p:cNvPr>
          <p:cNvSpPr/>
          <p:nvPr/>
        </p:nvSpPr>
        <p:spPr>
          <a:xfrm>
            <a:off x="5512594" y="5738812"/>
            <a:ext cx="2464592" cy="750093"/>
          </a:xfrm>
          <a:prstGeom prst="flowChartTerminator">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lumMod val="85000"/>
                    <a:lumOff val="15000"/>
                  </a:schemeClr>
                </a:solidFill>
                <a:latin typeface="Georgia"/>
                <a:cs typeface="Calibri"/>
              </a:rPr>
              <a:t>Result</a:t>
            </a:r>
          </a:p>
        </p:txBody>
      </p:sp>
    </p:spTree>
    <p:extLst>
      <p:ext uri="{BB962C8B-B14F-4D97-AF65-F5344CB8AC3E}">
        <p14:creationId xmlns="" xmlns:p14="http://schemas.microsoft.com/office/powerpoint/2010/main" val="1043186013"/>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5"/>
                                        </p:tgtEl>
                                        <p:attrNameLst>
                                          <p:attrName>fillcolor</p:attrName>
                                        </p:attrNameLst>
                                      </p:cBhvr>
                                      <p:to>
                                        <a:schemeClr val="accent2"/>
                                      </p:to>
                                    </p:animClr>
                                    <p:set>
                                      <p:cBhvr>
                                        <p:cTn id="7" dur="2000" fill="hold"/>
                                        <p:tgtEl>
                                          <p:spTgt spid="5"/>
                                        </p:tgtEl>
                                        <p:attrNameLst>
                                          <p:attrName>fill.type</p:attrName>
                                        </p:attrNameLst>
                                      </p:cBhvr>
                                      <p:to>
                                        <p:strVal val="solid"/>
                                      </p:to>
                                    </p:set>
                                    <p:set>
                                      <p:cBhvr>
                                        <p:cTn id="8" dur="2000" fill="hold"/>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CDA1884-5091-AD2C-E42A-55D739BA2B81}"/>
              </a:ext>
            </a:extLst>
          </p:cNvPr>
          <p:cNvSpPr/>
          <p:nvPr/>
        </p:nvSpPr>
        <p:spPr>
          <a:xfrm>
            <a:off x="-49162" y="0"/>
            <a:ext cx="12241161" cy="6907160"/>
          </a:xfrm>
          <a:prstGeom prst="rect">
            <a:avLst/>
          </a:prstGeom>
          <a:solidFill>
            <a:schemeClr val="tx2">
              <a:lumMod val="5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 xmlns:a16="http://schemas.microsoft.com/office/drawing/2014/main" id="{97AE2BEE-40F4-5C1C-1FB7-D3677EF44EBF}"/>
              </a:ext>
            </a:extLst>
          </p:cNvPr>
          <p:cNvSpPr/>
          <p:nvPr/>
        </p:nvSpPr>
        <p:spPr>
          <a:xfrm>
            <a:off x="61451" y="49161"/>
            <a:ext cx="7325027" cy="6759676"/>
          </a:xfrm>
          <a:prstGeom prst="roundRect">
            <a:avLst/>
          </a:prstGeom>
          <a:solidFill>
            <a:schemeClr val="tx1">
              <a:lumMod val="95000"/>
              <a:lumOff val="5000"/>
            </a:schemeClr>
          </a:solidFill>
          <a:ln w="28575">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n-US" sz="2800" b="1" i="1" u="sng" dirty="0">
                <a:latin typeface="Georgia"/>
                <a:cs typeface="Calibri"/>
              </a:rPr>
              <a:t>Steps Involved in Face Recognition:-</a:t>
            </a:r>
            <a:endParaRPr lang="en-US" sz="2800" b="1" dirty="0">
              <a:cs typeface="Calibri"/>
            </a:endParaRPr>
          </a:p>
          <a:p>
            <a:pPr algn="just"/>
            <a:endParaRPr lang="en-US" sz="2800" b="1" dirty="0">
              <a:solidFill>
                <a:schemeClr val="bg1"/>
              </a:solidFill>
              <a:latin typeface="Georgia"/>
              <a:cs typeface="Calibri"/>
            </a:endParaRPr>
          </a:p>
          <a:p>
            <a:pPr marL="285750" indent="-285750" algn="just">
              <a:buFont typeface="Arial"/>
              <a:buChar char="•"/>
            </a:pPr>
            <a:r>
              <a:rPr lang="en-US" sz="2000" b="1" i="1" dirty="0">
                <a:solidFill>
                  <a:schemeClr val="bg1"/>
                </a:solidFill>
                <a:latin typeface="Georgia"/>
                <a:cs typeface="Calibri"/>
              </a:rPr>
              <a:t>Detect faces</a:t>
            </a:r>
            <a:r>
              <a:rPr lang="en-US" sz="2000" b="1" dirty="0">
                <a:solidFill>
                  <a:schemeClr val="bg1"/>
                </a:solidFill>
                <a:latin typeface="Georgia"/>
                <a:cs typeface="Calibri"/>
              </a:rPr>
              <a:t>: </a:t>
            </a:r>
            <a:r>
              <a:rPr lang="en-US" sz="2000" i="1" dirty="0">
                <a:solidFill>
                  <a:schemeClr val="bg1"/>
                </a:solidFill>
                <a:latin typeface="Georgia"/>
                <a:cs typeface="Calibri"/>
              </a:rPr>
              <a:t>When given a frame/video, the CNN algorithm first detects for faces in each frame.</a:t>
            </a:r>
          </a:p>
          <a:p>
            <a:pPr marL="342900" indent="-342900" algn="just">
              <a:buFont typeface="Arial"/>
              <a:buChar char="•"/>
            </a:pPr>
            <a:r>
              <a:rPr lang="en-US" sz="2000" b="1" dirty="0">
                <a:solidFill>
                  <a:schemeClr val="bg1"/>
                </a:solidFill>
                <a:latin typeface="Georgia"/>
                <a:cs typeface="Calibri"/>
              </a:rPr>
              <a:t>Classify into Male/Female</a:t>
            </a:r>
            <a:r>
              <a:rPr lang="en-US" sz="2000" dirty="0">
                <a:solidFill>
                  <a:schemeClr val="bg1"/>
                </a:solidFill>
                <a:latin typeface="Georgia"/>
                <a:cs typeface="Calibri"/>
              </a:rPr>
              <a:t>: </a:t>
            </a:r>
            <a:r>
              <a:rPr lang="en-US" sz="2000" i="1" dirty="0">
                <a:solidFill>
                  <a:schemeClr val="bg1"/>
                </a:solidFill>
                <a:latin typeface="Georgia"/>
                <a:cs typeface="Calibri"/>
              </a:rPr>
              <a:t>Once it find face in the ,the features of the face ae extracted, and the gender is determined using second layer of CNN.</a:t>
            </a:r>
          </a:p>
          <a:p>
            <a:pPr marL="342900" indent="-342900" algn="just">
              <a:buFont typeface="Arial"/>
              <a:buChar char="•"/>
            </a:pPr>
            <a:r>
              <a:rPr lang="en-US" sz="2000" b="1" dirty="0">
                <a:solidFill>
                  <a:schemeClr val="bg1"/>
                </a:solidFill>
                <a:latin typeface="Georgia"/>
                <a:cs typeface="Calibri"/>
              </a:rPr>
              <a:t>Classify into one of the 8 age ranges:</a:t>
            </a:r>
            <a:r>
              <a:rPr lang="en-US" sz="2000" dirty="0">
                <a:solidFill>
                  <a:schemeClr val="bg1"/>
                </a:solidFill>
                <a:latin typeface="Georgia"/>
                <a:cs typeface="Calibri"/>
              </a:rPr>
              <a:t> </a:t>
            </a:r>
            <a:r>
              <a:rPr lang="en-US" sz="2000" i="1" dirty="0">
                <a:solidFill>
                  <a:schemeClr val="bg1"/>
                </a:solidFill>
                <a:latin typeface="Georgia"/>
                <a:cs typeface="Calibri"/>
              </a:rPr>
              <a:t>n the layer of CNN ,the age of  the faces s determined and falls under either of the 8 age ranges(0-2),(4-6),(8-12),(15-20),(25-32),(38-43),(48-53),(60-100).</a:t>
            </a:r>
          </a:p>
          <a:p>
            <a:pPr marL="342900" indent="-342900" algn="just">
              <a:buFont typeface="Arial"/>
              <a:buChar char="•"/>
            </a:pPr>
            <a:r>
              <a:rPr lang="en-US" sz="2000" b="1" dirty="0">
                <a:solidFill>
                  <a:schemeClr val="bg1"/>
                </a:solidFill>
                <a:latin typeface="Georgia"/>
                <a:cs typeface="Calibri"/>
              </a:rPr>
              <a:t>Put the results on the image and display it:</a:t>
            </a:r>
            <a:r>
              <a:rPr lang="en-US" sz="2000" dirty="0">
                <a:solidFill>
                  <a:schemeClr val="bg1"/>
                </a:solidFill>
                <a:latin typeface="Georgia"/>
                <a:cs typeface="Calibri"/>
              </a:rPr>
              <a:t> </a:t>
            </a:r>
            <a:r>
              <a:rPr lang="en-US" sz="2000" i="1" dirty="0">
                <a:solidFill>
                  <a:schemeClr val="bg1"/>
                </a:solidFill>
                <a:latin typeface="Georgia"/>
                <a:cs typeface="Calibri"/>
              </a:rPr>
              <a:t> The result is displayed on the fame containing the age  range and gender using OpenCV. The resulting frame consists of a square box around the faces with the estimated gender and age.</a:t>
            </a:r>
          </a:p>
        </p:txBody>
      </p:sp>
      <p:pic>
        <p:nvPicPr>
          <p:cNvPr id="5" name="Picture 5" descr="A picture containing black&#10;&#10;Description automatically generated">
            <a:extLst>
              <a:ext uri="{FF2B5EF4-FFF2-40B4-BE49-F238E27FC236}">
                <a16:creationId xmlns="" xmlns:a16="http://schemas.microsoft.com/office/drawing/2014/main" id="{291A6C22-F2C6-4289-3753-13413BA9F410}"/>
              </a:ext>
            </a:extLst>
          </p:cNvPr>
          <p:cNvPicPr>
            <a:picLocks noChangeAspect="1"/>
          </p:cNvPicPr>
          <p:nvPr/>
        </p:nvPicPr>
        <p:blipFill>
          <a:blip r:embed="rId2"/>
          <a:stretch>
            <a:fillRect/>
          </a:stretch>
        </p:blipFill>
        <p:spPr>
          <a:xfrm>
            <a:off x="7514303" y="90950"/>
            <a:ext cx="4611328" cy="6712971"/>
          </a:xfrm>
          <a:prstGeom prst="roundRect">
            <a:avLst>
              <a:gd name="adj" fmla="val 8594"/>
            </a:avLst>
          </a:prstGeom>
          <a:solidFill>
            <a:srgbClr val="FFFFFF">
              <a:shade val="85000"/>
            </a:srgbClr>
          </a:solidFill>
          <a:ln w="28575">
            <a:solidFill>
              <a:schemeClr val="accent2">
                <a:lumMod val="40000"/>
                <a:lumOff val="60000"/>
              </a:schemeClr>
            </a:solidFill>
          </a:ln>
          <a:effectLst>
            <a:reflection blurRad="12700" stA="38000" endPos="28000" dist="5000" dir="5400000" sy="-100000" algn="bl" rotWithShape="0"/>
          </a:effectLst>
        </p:spPr>
      </p:pic>
    </p:spTree>
    <p:extLst>
      <p:ext uri="{BB962C8B-B14F-4D97-AF65-F5344CB8AC3E}">
        <p14:creationId xmlns="" xmlns:p14="http://schemas.microsoft.com/office/powerpoint/2010/main" val="4290169603"/>
      </p:ext>
    </p:extLst>
  </p:cSld>
  <p:clrMapOvr>
    <a:masterClrMapping/>
  </p:clrMapOvr>
  <mc:AlternateContent xmlns:mc="http://schemas.openxmlformats.org/markup-compatibility/2006">
    <mc:Choice xmlns=""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32" fill="hold" grpId="0" nodeType="clickEffect">
                                  <p:stCondLst>
                                    <p:cond delay="0"/>
                                  </p:stCondLst>
                                  <p:childTnLst>
                                    <p:animEffect transition="out" filter="box(out)">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 presetClass="exit" presetSubtype="32" fill="hold" nodeType="clickEffect">
                                  <p:stCondLst>
                                    <p:cond delay="0"/>
                                  </p:stCondLst>
                                  <p:childTnLst>
                                    <p:animEffect transition="out" filter="box(out)">
                                      <p:cBhvr>
                                        <p:cTn id="11" dur="2000"/>
                                        <p:tgtEl>
                                          <p:spTgt spid="5"/>
                                        </p:tgtEl>
                                      </p:cBhvr>
                                    </p:animEffect>
                                    <p:set>
                                      <p:cBhvr>
                                        <p:cTn id="12"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TotalTime>
  <Words>564</Words>
  <Application>Microsoft Office PowerPoint</Application>
  <PresentationFormat>Custom</PresentationFormat>
  <Paragraphs>75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Content</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2541</cp:revision>
  <dcterms:created xsi:type="dcterms:W3CDTF">2023-05-23T04:48:16Z</dcterms:created>
  <dcterms:modified xsi:type="dcterms:W3CDTF">2023-06-04T09:20:30Z</dcterms:modified>
</cp:coreProperties>
</file>