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80" r:id="rId3"/>
    <p:sldId id="260" r:id="rId4"/>
    <p:sldId id="281" r:id="rId5"/>
    <p:sldId id="282" r:id="rId6"/>
    <p:sldId id="257" r:id="rId7"/>
    <p:sldId id="278" r:id="rId8"/>
    <p:sldId id="261" r:id="rId9"/>
    <p:sldId id="262" r:id="rId10"/>
    <p:sldId id="263" r:id="rId11"/>
    <p:sldId id="287" r:id="rId12"/>
    <p:sldId id="294" r:id="rId13"/>
    <p:sldId id="289" r:id="rId14"/>
    <p:sldId id="290" r:id="rId15"/>
    <p:sldId id="291" r:id="rId16"/>
    <p:sldId id="292" r:id="rId17"/>
    <p:sldId id="295" r:id="rId18"/>
    <p:sldId id="296" r:id="rId19"/>
    <p:sldId id="286" r:id="rId20"/>
    <p:sldId id="283" r:id="rId21"/>
    <p:sldId id="276" r:id="rId22"/>
    <p:sldId id="277"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10F2549A-9C03-4312-A891-0A557D63BE3E}">
          <p14:sldIdLst>
            <p14:sldId id="256"/>
            <p14:sldId id="284"/>
            <p14:sldId id="280"/>
            <p14:sldId id="260"/>
            <p14:sldId id="281"/>
            <p14:sldId id="282"/>
            <p14:sldId id="257"/>
          </p14:sldIdLst>
        </p14:section>
        <p14:section name="Untitled Section" id="{E13B1E9F-2610-44C7-AF70-61CFF7FE54A6}">
          <p14:sldIdLst>
            <p14:sldId id="278"/>
            <p14:sldId id="261"/>
            <p14:sldId id="262"/>
            <p14:sldId id="263"/>
            <p14:sldId id="286"/>
          </p14:sldIdLst>
        </p14:section>
        <p14:section name="Untitled Section" id="{3043089B-FA57-4CFD-8608-9D21B75F7609}">
          <p14:sldIdLst>
            <p14:sldId id="283"/>
            <p14:sldId id="274"/>
            <p14:sldId id="275"/>
            <p14:sldId id="285"/>
            <p14:sldId id="279"/>
            <p14:sldId id="276"/>
            <p14:sldId id="277"/>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Soni" initials="SKS" lastIdx="1" clrIdx="0">
    <p:extLst>
      <p:ext uri="{19B8F6BF-5375-455C-9EA6-DF929625EA0E}">
        <p15:presenceInfo xmlns="" xmlns:p15="http://schemas.microsoft.com/office/powerpoint/2012/main" userId="6cf8450fe4fb18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474" autoAdjust="0"/>
    <p:restoredTop sz="94660"/>
  </p:normalViewPr>
  <p:slideViewPr>
    <p:cSldViewPr>
      <p:cViewPr varScale="1">
        <p:scale>
          <a:sx n="83" d="100"/>
          <a:sy n="83" d="100"/>
        </p:scale>
        <p:origin x="-1282"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2C1D8A7-A837-420F-B70B-1833BFD18688}" type="datetimeFigureOut">
              <a:rPr lang="en-IN" smtClean="0"/>
              <a:pPr/>
              <a:t>14-12-2022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CF1A18E-549C-4884-88D1-98AE206E647D}" type="slidenum">
              <a:rPr lang="en-IN" smtClean="0"/>
              <a:pPr/>
              <a:t>‹#›</a:t>
            </a:fld>
            <a:endParaRPr lang="en-IN"/>
          </a:p>
        </p:txBody>
      </p:sp>
    </p:spTree>
    <p:extLst>
      <p:ext uri="{BB962C8B-B14F-4D97-AF65-F5344CB8AC3E}">
        <p14:creationId xmlns="" xmlns:p14="http://schemas.microsoft.com/office/powerpoint/2010/main" val="147331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F1A18E-549C-4884-88D1-98AE206E647D}" type="slidenum">
              <a:rPr lang="en-IN" smtClean="0"/>
              <a:pPr/>
              <a:t>1</a:t>
            </a:fld>
            <a:endParaRPr lang="en-IN"/>
          </a:p>
        </p:txBody>
      </p:sp>
    </p:spTree>
    <p:extLst>
      <p:ext uri="{BB962C8B-B14F-4D97-AF65-F5344CB8AC3E}">
        <p14:creationId xmlns="" xmlns:p14="http://schemas.microsoft.com/office/powerpoint/2010/main" val="85066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F1A18E-549C-4884-88D1-98AE206E647D}" type="slidenum">
              <a:rPr lang="en-IN" smtClean="0"/>
              <a:pPr/>
              <a:t>8</a:t>
            </a:fld>
            <a:endParaRPr lang="en-IN"/>
          </a:p>
        </p:txBody>
      </p:sp>
    </p:spTree>
    <p:extLst>
      <p:ext uri="{BB962C8B-B14F-4D97-AF65-F5344CB8AC3E}">
        <p14:creationId xmlns="" xmlns:p14="http://schemas.microsoft.com/office/powerpoint/2010/main" val="115684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g object 16"/>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7" name="bg object 17"/>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8" name="bg object 18"/>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9" name="bg object 19"/>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sp>
        <p:nvSpPr>
          <p:cNvPr id="20" name="bg object 20"/>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21" name="bg object 21"/>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sp>
        <p:nvSpPr>
          <p:cNvPr id="22" name="bg object 22"/>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sp>
        <p:nvSpPr>
          <p:cNvPr id="23" name="bg object 23"/>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24" name="bg object 24"/>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sp>
        <p:nvSpPr>
          <p:cNvPr id="25" name="bg object 25"/>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26" name="bg object 26"/>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sp>
        <p:nvSpPr>
          <p:cNvPr id="27" name="bg object 27"/>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28" name="bg object 28"/>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sp>
        <p:nvSpPr>
          <p:cNvPr id="29" name="bg object 2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30" name="bg object 3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31" name="bg object 31"/>
          <p:cNvPicPr/>
          <p:nvPr/>
        </p:nvPicPr>
        <p:blipFill>
          <a:blip r:embed="rId2" cstate="print"/>
          <a:stretch>
            <a:fillRect/>
          </a:stretch>
        </p:blipFill>
        <p:spPr>
          <a:xfrm>
            <a:off x="1091080" y="5500632"/>
            <a:ext cx="137159" cy="137160"/>
          </a:xfrm>
          <a:prstGeom prst="rect">
            <a:avLst/>
          </a:prstGeom>
        </p:spPr>
      </p:pic>
      <p:sp>
        <p:nvSpPr>
          <p:cNvPr id="32" name="bg object 3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sp>
        <p:nvSpPr>
          <p:cNvPr id="2" name="Holder 2"/>
          <p:cNvSpPr>
            <a:spLocks noGrp="1"/>
          </p:cNvSpPr>
          <p:nvPr>
            <p:ph type="ctrTitle"/>
          </p:nvPr>
        </p:nvSpPr>
        <p:spPr>
          <a:xfrm>
            <a:off x="2284415" y="1701427"/>
            <a:ext cx="4575169" cy="574039"/>
          </a:xfrm>
          <a:prstGeom prst="rect">
            <a:avLst/>
          </a:prstGeom>
        </p:spPr>
        <p:txBody>
          <a:bodyPr wrap="square" lIns="0" tIns="0" rIns="0" bIns="0">
            <a:spAutoFit/>
          </a:bodyPr>
          <a:lstStyle>
            <a:lvl1pPr>
              <a:defRPr sz="3600" b="1" i="0">
                <a:solidFill>
                  <a:srgbClr val="B32C16"/>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bg object 16"/>
          <p:cNvSpPr/>
          <p:nvPr/>
        </p:nvSpPr>
        <p:spPr>
          <a:xfrm>
            <a:off x="8763000" y="0"/>
            <a:ext cx="0" cy="6858000"/>
          </a:xfrm>
          <a:custGeom>
            <a:avLst/>
            <a:gdLst/>
            <a:ahLst/>
            <a:cxnLst/>
            <a:rect l="l" t="t" r="r" b="b"/>
            <a:pathLst>
              <a:path h="6858000">
                <a:moveTo>
                  <a:pt x="0" y="0"/>
                </a:moveTo>
                <a:lnTo>
                  <a:pt x="0" y="6857999"/>
                </a:lnTo>
              </a:path>
            </a:pathLst>
          </a:custGeom>
          <a:ln w="38099">
            <a:solidFill>
              <a:srgbClr val="FDC1AB"/>
            </a:solidFill>
          </a:ln>
        </p:spPr>
        <p:txBody>
          <a:bodyPr wrap="square" lIns="0" tIns="0" rIns="0" bIns="0" rtlCol="0"/>
          <a:lstStyle/>
          <a:p>
            <a:endParaRPr/>
          </a:p>
        </p:txBody>
      </p:sp>
      <p:sp>
        <p:nvSpPr>
          <p:cNvPr id="17" name="bg object 17"/>
          <p:cNvSpPr/>
          <p:nvPr/>
        </p:nvSpPr>
        <p:spPr>
          <a:xfrm>
            <a:off x="87630"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8" name="bg object 18"/>
          <p:cNvSpPr/>
          <p:nvPr/>
        </p:nvSpPr>
        <p:spPr>
          <a:xfrm>
            <a:off x="53339"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sp>
        <p:nvSpPr>
          <p:cNvPr id="19" name="bg object 19"/>
          <p:cNvSpPr/>
          <p:nvPr/>
        </p:nvSpPr>
        <p:spPr>
          <a:xfrm>
            <a:off x="8839200" y="0"/>
            <a:ext cx="304800" cy="6858000"/>
          </a:xfrm>
          <a:custGeom>
            <a:avLst/>
            <a:gdLst/>
            <a:ahLst/>
            <a:cxnLst/>
            <a:rect l="l" t="t" r="r" b="b"/>
            <a:pathLst>
              <a:path w="304800" h="6858000">
                <a:moveTo>
                  <a:pt x="304799" y="6857999"/>
                </a:moveTo>
                <a:lnTo>
                  <a:pt x="0" y="6857999"/>
                </a:lnTo>
                <a:lnTo>
                  <a:pt x="0" y="0"/>
                </a:lnTo>
                <a:lnTo>
                  <a:pt x="304799" y="0"/>
                </a:lnTo>
                <a:lnTo>
                  <a:pt x="304799" y="6857999"/>
                </a:lnTo>
                <a:close/>
              </a:path>
            </a:pathLst>
          </a:custGeom>
          <a:solidFill>
            <a:srgbClr val="FDC1AB">
              <a:alpha val="86665"/>
            </a:srgbClr>
          </a:solidFill>
        </p:spPr>
        <p:txBody>
          <a:bodyPr wrap="square" lIns="0" tIns="0" rIns="0" bIns="0" rtlCol="0"/>
          <a:lstStyle/>
          <a:p>
            <a:endParaRPr/>
          </a:p>
        </p:txBody>
      </p:sp>
      <p:sp>
        <p:nvSpPr>
          <p:cNvPr id="20" name="bg object 20"/>
          <p:cNvSpPr/>
          <p:nvPr/>
        </p:nvSpPr>
        <p:spPr>
          <a:xfrm>
            <a:off x="8915400" y="0"/>
            <a:ext cx="0" cy="6858000"/>
          </a:xfrm>
          <a:custGeom>
            <a:avLst/>
            <a:gdLst/>
            <a:ahLst/>
            <a:cxnLst/>
            <a:rect l="l" t="t" r="r" b="b"/>
            <a:pathLst>
              <a:path h="6858000">
                <a:moveTo>
                  <a:pt x="0" y="0"/>
                </a:moveTo>
                <a:lnTo>
                  <a:pt x="0" y="6857999"/>
                </a:lnTo>
              </a:path>
            </a:pathLst>
          </a:custGeom>
          <a:ln w="9524">
            <a:solidFill>
              <a:srgbClr val="FD8637"/>
            </a:solidFill>
          </a:ln>
        </p:spPr>
        <p:txBody>
          <a:bodyPr wrap="square" lIns="0" tIns="0" rIns="0" bIns="0" rtlCol="0"/>
          <a:lstStyle/>
          <a:p>
            <a:endParaRPr/>
          </a:p>
        </p:txBody>
      </p:sp>
      <p:sp>
        <p:nvSpPr>
          <p:cNvPr id="21" name="bg object 21"/>
          <p:cNvSpPr/>
          <p:nvPr/>
        </p:nvSpPr>
        <p:spPr>
          <a:xfrm>
            <a:off x="8156447" y="5715000"/>
            <a:ext cx="548640" cy="548640"/>
          </a:xfrm>
          <a:custGeom>
            <a:avLst/>
            <a:gdLst/>
            <a:ahLst/>
            <a:cxnLst/>
            <a:rect l="l" t="t" r="r" b="b"/>
            <a:pathLst>
              <a:path w="548640" h="548639">
                <a:moveTo>
                  <a:pt x="274320" y="548639"/>
                </a:moveTo>
                <a:lnTo>
                  <a:pt x="225011" y="544220"/>
                </a:lnTo>
                <a:lnTo>
                  <a:pt x="178601" y="531477"/>
                </a:lnTo>
                <a:lnTo>
                  <a:pt x="135865" y="511187"/>
                </a:lnTo>
                <a:lnTo>
                  <a:pt x="97579" y="484123"/>
                </a:lnTo>
                <a:lnTo>
                  <a:pt x="64516" y="451060"/>
                </a:lnTo>
                <a:lnTo>
                  <a:pt x="37452" y="412774"/>
                </a:lnTo>
                <a:lnTo>
                  <a:pt x="17162" y="370039"/>
                </a:lnTo>
                <a:lnTo>
                  <a:pt x="4419" y="323629"/>
                </a:lnTo>
                <a:lnTo>
                  <a:pt x="0" y="274319"/>
                </a:lnTo>
                <a:lnTo>
                  <a:pt x="4419" y="225010"/>
                </a:lnTo>
                <a:lnTo>
                  <a:pt x="17162" y="178600"/>
                </a:lnTo>
                <a:lnTo>
                  <a:pt x="37452" y="135865"/>
                </a:lnTo>
                <a:lnTo>
                  <a:pt x="64516" y="97579"/>
                </a:lnTo>
                <a:lnTo>
                  <a:pt x="97579" y="64516"/>
                </a:lnTo>
                <a:lnTo>
                  <a:pt x="135865" y="37452"/>
                </a:lnTo>
                <a:lnTo>
                  <a:pt x="178601" y="17162"/>
                </a:lnTo>
                <a:lnTo>
                  <a:pt x="225011" y="4419"/>
                </a:lnTo>
                <a:lnTo>
                  <a:pt x="274320" y="0"/>
                </a:lnTo>
                <a:lnTo>
                  <a:pt x="328087" y="5319"/>
                </a:lnTo>
                <a:lnTo>
                  <a:pt x="379298" y="20881"/>
                </a:lnTo>
                <a:lnTo>
                  <a:pt x="426513" y="46088"/>
                </a:lnTo>
                <a:lnTo>
                  <a:pt x="468293" y="80346"/>
                </a:lnTo>
                <a:lnTo>
                  <a:pt x="502551" y="122127"/>
                </a:lnTo>
                <a:lnTo>
                  <a:pt x="527759" y="169342"/>
                </a:lnTo>
                <a:lnTo>
                  <a:pt x="543321" y="220552"/>
                </a:lnTo>
                <a:lnTo>
                  <a:pt x="548640" y="274319"/>
                </a:lnTo>
                <a:lnTo>
                  <a:pt x="544221" y="323629"/>
                </a:lnTo>
                <a:lnTo>
                  <a:pt x="531478" y="370039"/>
                </a:lnTo>
                <a:lnTo>
                  <a:pt x="511188" y="412774"/>
                </a:lnTo>
                <a:lnTo>
                  <a:pt x="484124" y="451060"/>
                </a:lnTo>
                <a:lnTo>
                  <a:pt x="451061" y="484123"/>
                </a:lnTo>
                <a:lnTo>
                  <a:pt x="412775" y="511187"/>
                </a:lnTo>
                <a:lnTo>
                  <a:pt x="370039" y="531477"/>
                </a:lnTo>
                <a:lnTo>
                  <a:pt x="323629" y="544220"/>
                </a:lnTo>
                <a:lnTo>
                  <a:pt x="274320" y="548639"/>
                </a:lnTo>
                <a:close/>
              </a:path>
            </a:pathLst>
          </a:custGeom>
          <a:solidFill>
            <a:srgbClr val="FD8637"/>
          </a:solidFill>
        </p:spPr>
        <p:txBody>
          <a:bodyPr wrap="square" lIns="0" tIns="0" rIns="0" bIns="0" rtlCol="0"/>
          <a:lstStyle/>
          <a:p>
            <a:endParaRPr/>
          </a:p>
        </p:txBody>
      </p:sp>
      <p:sp>
        <p:nvSpPr>
          <p:cNvPr id="2" name="Holder 2"/>
          <p:cNvSpPr>
            <a:spLocks noGrp="1"/>
          </p:cNvSpPr>
          <p:nvPr>
            <p:ph type="title"/>
          </p:nvPr>
        </p:nvSpPr>
        <p:spPr>
          <a:xfrm>
            <a:off x="597747" y="12336"/>
            <a:ext cx="7948504" cy="635000"/>
          </a:xfrm>
          <a:prstGeom prst="rect">
            <a:avLst/>
          </a:prstGeom>
        </p:spPr>
        <p:txBody>
          <a:bodyPr wrap="square" lIns="0" tIns="0" rIns="0" bIns="0">
            <a:spAutoFit/>
          </a:bodyPr>
          <a:lstStyle>
            <a:lvl1pPr>
              <a:defRPr sz="4000" b="0" i="0">
                <a:solidFill>
                  <a:srgbClr val="862110"/>
                </a:solidFill>
                <a:latin typeface="Arial Black"/>
                <a:cs typeface="Arial Black"/>
              </a:defRPr>
            </a:lvl1pPr>
          </a:lstStyle>
          <a:p>
            <a:endParaRPr/>
          </a:p>
        </p:txBody>
      </p:sp>
      <p:sp>
        <p:nvSpPr>
          <p:cNvPr id="3" name="Holder 3"/>
          <p:cNvSpPr>
            <a:spLocks noGrp="1"/>
          </p:cNvSpPr>
          <p:nvPr>
            <p:ph type="body" idx="1"/>
          </p:nvPr>
        </p:nvSpPr>
        <p:spPr>
          <a:xfrm>
            <a:off x="508921" y="1613408"/>
            <a:ext cx="8126156" cy="30772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14/12/2022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wipe dir="d"/>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3" name="object 3"/>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5" name="object 5"/>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8" name="object 8"/>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grpSp>
      <p:sp>
        <p:nvSpPr>
          <p:cNvPr id="9" name="object 9"/>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nvGrpSpPr>
          <p:cNvPr id="10" name="object 10"/>
          <p:cNvGrpSpPr/>
          <p:nvPr/>
        </p:nvGrpSpPr>
        <p:grpSpPr>
          <a:xfrm>
            <a:off x="825537" y="0"/>
            <a:ext cx="117475" cy="6858000"/>
            <a:chOff x="825537" y="0"/>
            <a:chExt cx="117475" cy="6858000"/>
          </a:xfrm>
        </p:grpSpPr>
        <p:sp>
          <p:nvSpPr>
            <p:cNvPr id="11" name="object 11"/>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12" name="object 12"/>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grpSp>
        <p:nvGrpSpPr>
          <p:cNvPr id="15" name="object 15"/>
          <p:cNvGrpSpPr/>
          <p:nvPr/>
        </p:nvGrpSpPr>
        <p:grpSpPr>
          <a:xfrm>
            <a:off x="9085281" y="0"/>
            <a:ext cx="57150" cy="6858000"/>
            <a:chOff x="9085281" y="0"/>
            <a:chExt cx="57150" cy="6858000"/>
          </a:xfrm>
        </p:grpSpPr>
        <p:sp>
          <p:nvSpPr>
            <p:cNvPr id="16" name="object 16"/>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7" name="object 17"/>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grpSp>
      <p:grpSp>
        <p:nvGrpSpPr>
          <p:cNvPr id="18" name="object 18"/>
          <p:cNvGrpSpPr/>
          <p:nvPr/>
        </p:nvGrpSpPr>
        <p:grpSpPr>
          <a:xfrm>
            <a:off x="609600" y="0"/>
            <a:ext cx="1661160" cy="6858000"/>
            <a:chOff x="609600" y="0"/>
            <a:chExt cx="1661160" cy="6858000"/>
          </a:xfrm>
        </p:grpSpPr>
        <p:sp>
          <p:nvSpPr>
            <p:cNvPr id="19" name="object 1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20" name="object 2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21" name="object 21"/>
            <p:cNvPicPr/>
            <p:nvPr/>
          </p:nvPicPr>
          <p:blipFill>
            <a:blip r:embed="rId3" cstate="print"/>
            <a:stretch>
              <a:fillRect/>
            </a:stretch>
          </p:blipFill>
          <p:spPr>
            <a:xfrm>
              <a:off x="1091080" y="5500632"/>
              <a:ext cx="137159" cy="137160"/>
            </a:xfrm>
            <a:prstGeom prst="rect">
              <a:avLst/>
            </a:prstGeom>
          </p:spPr>
        </p:pic>
        <p:sp>
          <p:nvSpPr>
            <p:cNvPr id="22" name="object 2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grpSp>
      <p:sp>
        <p:nvSpPr>
          <p:cNvPr id="23" name="object 23"/>
          <p:cNvSpPr txBox="1">
            <a:spLocks noGrp="1"/>
          </p:cNvSpPr>
          <p:nvPr>
            <p:ph type="title"/>
          </p:nvPr>
        </p:nvSpPr>
        <p:spPr>
          <a:xfrm>
            <a:off x="2228311" y="3068320"/>
            <a:ext cx="5007610" cy="436880"/>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575F6C"/>
                </a:solidFill>
                <a:latin typeface="Times New Roman"/>
                <a:cs typeface="Times New Roman"/>
              </a:rPr>
              <a:t>PRESENTATION</a:t>
            </a:r>
            <a:r>
              <a:rPr sz="2700" b="1" spc="-50" dirty="0">
                <a:solidFill>
                  <a:srgbClr val="575F6C"/>
                </a:solidFill>
                <a:latin typeface="Times New Roman"/>
                <a:cs typeface="Times New Roman"/>
              </a:rPr>
              <a:t> </a:t>
            </a:r>
            <a:r>
              <a:rPr sz="2700" b="1" spc="-5" dirty="0">
                <a:solidFill>
                  <a:srgbClr val="575F6C"/>
                </a:solidFill>
                <a:latin typeface="Times New Roman"/>
                <a:cs typeface="Times New Roman"/>
              </a:rPr>
              <a:t>ON</a:t>
            </a:r>
            <a:r>
              <a:rPr sz="2700" b="1" spc="-45" dirty="0">
                <a:solidFill>
                  <a:srgbClr val="575F6C"/>
                </a:solidFill>
                <a:latin typeface="Times New Roman"/>
                <a:cs typeface="Times New Roman"/>
              </a:rPr>
              <a:t> </a:t>
            </a:r>
            <a:r>
              <a:rPr sz="2700" b="1" spc="-5" dirty="0">
                <a:solidFill>
                  <a:srgbClr val="575F6C"/>
                </a:solidFill>
                <a:latin typeface="Times New Roman"/>
                <a:cs typeface="Times New Roman"/>
              </a:rPr>
              <a:t>PROJECT</a:t>
            </a:r>
            <a:endParaRPr sz="2700" dirty="0">
              <a:latin typeface="Times New Roman"/>
              <a:cs typeface="Times New Roman"/>
            </a:endParaRPr>
          </a:p>
        </p:txBody>
      </p:sp>
      <p:sp>
        <p:nvSpPr>
          <p:cNvPr id="24" name="object 24"/>
          <p:cNvSpPr txBox="1"/>
          <p:nvPr/>
        </p:nvSpPr>
        <p:spPr>
          <a:xfrm>
            <a:off x="2529712" y="3968906"/>
            <a:ext cx="4709288" cy="1822294"/>
          </a:xfrm>
          <a:prstGeom prst="rect">
            <a:avLst/>
          </a:prstGeom>
        </p:spPr>
        <p:txBody>
          <a:bodyPr vert="horz" wrap="square" lIns="0" tIns="12700" rIns="0" bIns="0" rtlCol="0">
            <a:spAutoFit/>
          </a:bodyPr>
          <a:lstStyle/>
          <a:p>
            <a:pPr algn="ctr">
              <a:lnSpc>
                <a:spcPct val="100000"/>
              </a:lnSpc>
              <a:spcBef>
                <a:spcPts val="100"/>
              </a:spcBef>
            </a:pPr>
            <a:r>
              <a:rPr lang="en-IN" sz="2700" b="1" spc="-5" dirty="0" smtClean="0">
                <a:solidFill>
                  <a:schemeClr val="tx2">
                    <a:lumMod val="50000"/>
                  </a:schemeClr>
                </a:solidFill>
                <a:latin typeface="Times New Roman"/>
                <a:cs typeface="Times New Roman"/>
              </a:rPr>
              <a:t>Customizable_Online_Resume</a:t>
            </a:r>
            <a:endParaRPr sz="2150" dirty="0">
              <a:latin typeface="Times New Roman"/>
              <a:cs typeface="Times New Roman"/>
            </a:endParaRPr>
          </a:p>
          <a:p>
            <a:pPr>
              <a:lnSpc>
                <a:spcPct val="100000"/>
              </a:lnSpc>
            </a:pPr>
            <a:endParaRPr sz="2150" dirty="0">
              <a:latin typeface="Times New Roman"/>
              <a:cs typeface="Times New Roman"/>
            </a:endParaRPr>
          </a:p>
          <a:p>
            <a:pPr marL="182880" marR="254000" algn="ctr">
              <a:lnSpc>
                <a:spcPct val="128499"/>
              </a:lnSpc>
            </a:pPr>
            <a:r>
              <a:rPr sz="1800" b="1" spc="-5" dirty="0">
                <a:solidFill>
                  <a:srgbClr val="575F6C"/>
                </a:solidFill>
                <a:latin typeface="Times New Roman"/>
                <a:cs typeface="Times New Roman"/>
              </a:rPr>
              <a:t>Presented By</a:t>
            </a:r>
            <a:r>
              <a:rPr sz="1800" b="1" spc="-5">
                <a:solidFill>
                  <a:srgbClr val="575F6C"/>
                </a:solidFill>
                <a:latin typeface="Times New Roman"/>
                <a:cs typeface="Times New Roman"/>
              </a:rPr>
              <a:t>: </a:t>
            </a:r>
            <a:r>
              <a:rPr lang="en-IN" sz="1800" b="1" spc="-5" dirty="0" smtClean="0">
                <a:solidFill>
                  <a:srgbClr val="575F6C"/>
                </a:solidFill>
                <a:latin typeface="Times New Roman"/>
                <a:cs typeface="Times New Roman"/>
              </a:rPr>
              <a:t>Vivek Rai</a:t>
            </a:r>
            <a:endParaRPr lang="en-IN" b="1" spc="-5" dirty="0">
              <a:solidFill>
                <a:srgbClr val="575F6C"/>
              </a:solidFill>
              <a:latin typeface="Times New Roman"/>
              <a:cs typeface="Times New Roman"/>
            </a:endParaRPr>
          </a:p>
          <a:p>
            <a:pPr marL="182880" marR="254000" algn="ctr">
              <a:lnSpc>
                <a:spcPct val="128499"/>
              </a:lnSpc>
            </a:pPr>
            <a:r>
              <a:rPr sz="1800" b="1" spc="-5" dirty="0">
                <a:solidFill>
                  <a:srgbClr val="575F6C"/>
                </a:solidFill>
                <a:latin typeface="Times New Roman"/>
                <a:cs typeface="Times New Roman"/>
              </a:rPr>
              <a:t> </a:t>
            </a:r>
            <a:r>
              <a:rPr sz="1800" b="1" spc="-434" dirty="0">
                <a:solidFill>
                  <a:srgbClr val="575F6C"/>
                </a:solidFill>
                <a:latin typeface="Times New Roman"/>
                <a:cs typeface="Times New Roman"/>
              </a:rPr>
              <a:t> </a:t>
            </a:r>
            <a:r>
              <a:rPr sz="1800" b="1" spc="-5" dirty="0">
                <a:solidFill>
                  <a:srgbClr val="575F6C"/>
                </a:solidFill>
                <a:latin typeface="Times New Roman"/>
                <a:cs typeface="Times New Roman"/>
              </a:rPr>
              <a:t>Enroll.</a:t>
            </a:r>
            <a:r>
              <a:rPr sz="1800" b="1" spc="15" dirty="0">
                <a:solidFill>
                  <a:srgbClr val="575F6C"/>
                </a:solidFill>
                <a:latin typeface="Times New Roman"/>
                <a:cs typeface="Times New Roman"/>
              </a:rPr>
              <a:t> </a:t>
            </a:r>
            <a:r>
              <a:rPr sz="1800" b="1" dirty="0">
                <a:solidFill>
                  <a:srgbClr val="575F6C"/>
                </a:solidFill>
                <a:latin typeface="Arial"/>
                <a:cs typeface="Arial"/>
              </a:rPr>
              <a:t>:</a:t>
            </a:r>
            <a:r>
              <a:rPr sz="1800" b="1" spc="-10" dirty="0">
                <a:solidFill>
                  <a:srgbClr val="575F6C"/>
                </a:solidFill>
                <a:latin typeface="Arial"/>
                <a:cs typeface="Arial"/>
              </a:rPr>
              <a:t> </a:t>
            </a:r>
            <a:r>
              <a:rPr sz="1800" b="1" spc="-5">
                <a:solidFill>
                  <a:srgbClr val="575F6C"/>
                </a:solidFill>
                <a:latin typeface="Arial"/>
                <a:cs typeface="Arial"/>
              </a:rPr>
              <a:t>0101CA</a:t>
            </a:r>
            <a:r>
              <a:rPr lang="en-IN" b="1" spc="-5" dirty="0" smtClean="0">
                <a:solidFill>
                  <a:srgbClr val="575F6C"/>
                </a:solidFill>
                <a:latin typeface="Arial"/>
                <a:cs typeface="Arial"/>
              </a:rPr>
              <a:t>211069</a:t>
            </a:r>
            <a:endParaRPr sz="1800" dirty="0">
              <a:latin typeface="Arial"/>
              <a:cs typeface="Arial"/>
            </a:endParaRPr>
          </a:p>
          <a:p>
            <a:pPr marR="62230" algn="ctr">
              <a:lnSpc>
                <a:spcPct val="100000"/>
              </a:lnSpc>
              <a:spcBef>
                <a:spcPts val="615"/>
              </a:spcBef>
            </a:pPr>
            <a:r>
              <a:rPr sz="1800" b="1" spc="-5">
                <a:solidFill>
                  <a:srgbClr val="575F6C"/>
                </a:solidFill>
                <a:latin typeface="Times New Roman"/>
                <a:cs typeface="Times New Roman"/>
              </a:rPr>
              <a:t>MCA</a:t>
            </a:r>
            <a:r>
              <a:rPr sz="1800" b="1" spc="-35">
                <a:solidFill>
                  <a:srgbClr val="575F6C"/>
                </a:solidFill>
                <a:latin typeface="Times New Roman"/>
                <a:cs typeface="Times New Roman"/>
              </a:rPr>
              <a:t> </a:t>
            </a:r>
            <a:r>
              <a:rPr lang="en-US" b="1" spc="-35" baseline="30092" dirty="0" smtClean="0">
                <a:solidFill>
                  <a:srgbClr val="575F6C"/>
                </a:solidFill>
                <a:latin typeface="Times New Roman"/>
                <a:cs typeface="Times New Roman"/>
              </a:rPr>
              <a:t>3th</a:t>
            </a:r>
            <a:r>
              <a:rPr sz="1800" b="1" spc="187" baseline="30092" smtClean="0">
                <a:solidFill>
                  <a:srgbClr val="575F6C"/>
                </a:solidFill>
                <a:latin typeface="Times New Roman"/>
                <a:cs typeface="Times New Roman"/>
              </a:rPr>
              <a:t> </a:t>
            </a:r>
            <a:r>
              <a:rPr sz="1800" b="1" spc="-5" dirty="0">
                <a:solidFill>
                  <a:srgbClr val="575F6C"/>
                </a:solidFill>
                <a:latin typeface="Times New Roman"/>
                <a:cs typeface="Times New Roman"/>
              </a:rPr>
              <a:t>Semester</a:t>
            </a:r>
            <a:endParaRPr sz="1800" dirty="0">
              <a:latin typeface="Times New Roman"/>
              <a:cs typeface="Times New Roman"/>
            </a:endParaRPr>
          </a:p>
        </p:txBody>
      </p:sp>
      <p:pic>
        <p:nvPicPr>
          <p:cNvPr id="25" name="object 25"/>
          <p:cNvPicPr/>
          <p:nvPr/>
        </p:nvPicPr>
        <p:blipFill>
          <a:blip r:embed="rId4" cstate="print"/>
          <a:stretch>
            <a:fillRect/>
          </a:stretch>
        </p:blipFill>
        <p:spPr>
          <a:xfrm>
            <a:off x="3853660" y="1317266"/>
            <a:ext cx="1341471" cy="1425934"/>
          </a:xfrm>
          <a:prstGeom prst="rect">
            <a:avLst/>
          </a:prstGeom>
        </p:spPr>
      </p:pic>
      <p:sp>
        <p:nvSpPr>
          <p:cNvPr id="26" name="object 26"/>
          <p:cNvSpPr txBox="1"/>
          <p:nvPr/>
        </p:nvSpPr>
        <p:spPr>
          <a:xfrm>
            <a:off x="2038279" y="531119"/>
            <a:ext cx="5206583" cy="611881"/>
          </a:xfrm>
          <a:prstGeom prst="rect">
            <a:avLst/>
          </a:prstGeom>
        </p:spPr>
        <p:txBody>
          <a:bodyPr vert="horz" wrap="square" lIns="0" tIns="26034" rIns="0" bIns="0" rtlCol="0">
            <a:spAutoFit/>
          </a:bodyPr>
          <a:lstStyle/>
          <a:p>
            <a:pPr marL="1296035" marR="5080" indent="-1283970">
              <a:lnSpc>
                <a:spcPts val="2250"/>
              </a:lnSpc>
              <a:spcBef>
                <a:spcPts val="204"/>
              </a:spcBef>
            </a:pPr>
            <a:r>
              <a:rPr sz="1900" b="1" spc="-5" dirty="0">
                <a:solidFill>
                  <a:srgbClr val="3667C4"/>
                </a:solidFill>
                <a:latin typeface="Times New Roman"/>
                <a:cs typeface="Times New Roman"/>
              </a:rPr>
              <a:t>UNIVERSITY</a:t>
            </a:r>
            <a:r>
              <a:rPr sz="1900" b="1" dirty="0">
                <a:solidFill>
                  <a:srgbClr val="3667C4"/>
                </a:solidFill>
                <a:latin typeface="Times New Roman"/>
                <a:cs typeface="Times New Roman"/>
              </a:rPr>
              <a:t> </a:t>
            </a:r>
            <a:r>
              <a:rPr sz="1900" b="1" spc="-5" dirty="0">
                <a:solidFill>
                  <a:srgbClr val="3667C4"/>
                </a:solidFill>
                <a:latin typeface="Times New Roman"/>
                <a:cs typeface="Times New Roman"/>
              </a:rPr>
              <a:t>INSTITUTE</a:t>
            </a:r>
            <a:r>
              <a:rPr sz="1900" b="1" dirty="0">
                <a:solidFill>
                  <a:srgbClr val="3667C4"/>
                </a:solidFill>
                <a:latin typeface="Times New Roman"/>
                <a:cs typeface="Times New Roman"/>
              </a:rPr>
              <a:t> OF </a:t>
            </a:r>
            <a:r>
              <a:rPr sz="1900" b="1" spc="-5" dirty="0">
                <a:solidFill>
                  <a:srgbClr val="3667C4"/>
                </a:solidFill>
                <a:latin typeface="Times New Roman"/>
                <a:cs typeface="Times New Roman"/>
              </a:rPr>
              <a:t>TECHNOLOGY </a:t>
            </a:r>
            <a:r>
              <a:rPr sz="1900" b="1" spc="-459" dirty="0">
                <a:solidFill>
                  <a:srgbClr val="3667C4"/>
                </a:solidFill>
                <a:latin typeface="Times New Roman"/>
                <a:cs typeface="Times New Roman"/>
              </a:rPr>
              <a:t> </a:t>
            </a:r>
            <a:r>
              <a:rPr sz="1900" b="1" spc="-5" dirty="0">
                <a:solidFill>
                  <a:srgbClr val="3667C4"/>
                </a:solidFill>
                <a:latin typeface="Times New Roman"/>
                <a:cs typeface="Times New Roman"/>
              </a:rPr>
              <a:t>RGPV,</a:t>
            </a:r>
            <a:r>
              <a:rPr sz="1900" b="1" spc="5" dirty="0">
                <a:solidFill>
                  <a:srgbClr val="3667C4"/>
                </a:solidFill>
                <a:latin typeface="Times New Roman"/>
                <a:cs typeface="Times New Roman"/>
              </a:rPr>
              <a:t> </a:t>
            </a:r>
            <a:r>
              <a:rPr sz="1900" b="1" spc="-5" dirty="0">
                <a:solidFill>
                  <a:srgbClr val="3667C4"/>
                </a:solidFill>
                <a:latin typeface="Times New Roman"/>
                <a:cs typeface="Times New Roman"/>
              </a:rPr>
              <a:t>BHOPAL(M.P.)</a:t>
            </a:r>
            <a:endParaRPr sz="1900" dirty="0">
              <a:latin typeface="Times New Roman"/>
              <a:cs typeface="Times New Roman"/>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03200"/>
            <a:ext cx="4982210" cy="628377"/>
          </a:xfrm>
          <a:prstGeom prst="rect">
            <a:avLst/>
          </a:prstGeom>
        </p:spPr>
        <p:txBody>
          <a:bodyPr vert="horz" wrap="square" lIns="0" tIns="12700" rIns="0" bIns="0" rtlCol="0">
            <a:spAutoFit/>
          </a:bodyPr>
          <a:lstStyle/>
          <a:p>
            <a:pPr marL="12700">
              <a:lnSpc>
                <a:spcPct val="100000"/>
              </a:lnSpc>
              <a:spcBef>
                <a:spcPts val="100"/>
              </a:spcBef>
            </a:pPr>
            <a:r>
              <a:rPr lang="en-IN" sz="3200" spc="-10" dirty="0">
                <a:solidFill>
                  <a:srgbClr val="C00000"/>
                </a:solidFill>
                <a:latin typeface="Times New Roman" panose="02020603050405020304" pitchFamily="18" charset="0"/>
                <a:cs typeface="Times New Roman" panose="02020603050405020304" pitchFamily="18" charset="0"/>
              </a:rPr>
              <a:t>Input / Output Screen</a:t>
            </a:r>
            <a:r>
              <a:rPr lang="en-IN" spc="-10" dirty="0">
                <a:solidFill>
                  <a:srgbClr val="C00000"/>
                </a:solidFill>
              </a:rPr>
              <a:t> </a:t>
            </a:r>
            <a:endParaRPr spc="-5" dirty="0">
              <a:solidFill>
                <a:srgbClr val="C00000"/>
              </a:solidFill>
            </a:endParaRPr>
          </a:p>
        </p:txBody>
      </p:sp>
      <p:pic>
        <p:nvPicPr>
          <p:cNvPr id="4" name="Picture 3"/>
          <p:cNvPicPr/>
          <p:nvPr/>
        </p:nvPicPr>
        <p:blipFill>
          <a:blip r:embed="rId2" cstate="print"/>
          <a:srcRect/>
          <a:stretch>
            <a:fillRect/>
          </a:stretch>
        </p:blipFill>
        <p:spPr bwMode="auto">
          <a:xfrm>
            <a:off x="1066800" y="1447800"/>
            <a:ext cx="6858000" cy="3962399"/>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597747" y="647336"/>
            <a:ext cx="2145453" cy="571864"/>
          </a:xfrm>
        </p:spPr>
        <p:txBody>
          <a:bodyPr/>
          <a:lstStyle/>
          <a:p>
            <a:r>
              <a:rPr lang="en-US" dirty="0" smtClean="0"/>
              <a:t> </a:t>
            </a:r>
            <a:endParaRPr lang="en-US" dirty="0"/>
          </a:p>
        </p:txBody>
      </p:sp>
      <p:pic>
        <p:nvPicPr>
          <p:cNvPr id="3" name="Picture 2"/>
          <p:cNvPicPr/>
          <p:nvPr/>
        </p:nvPicPr>
        <p:blipFill>
          <a:blip r:embed="rId2"/>
          <a:srcRect/>
          <a:stretch>
            <a:fillRect/>
          </a:stretch>
        </p:blipFill>
        <p:spPr bwMode="auto">
          <a:xfrm>
            <a:off x="914400" y="838200"/>
            <a:ext cx="7315200" cy="49530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838200" y="1143000"/>
            <a:ext cx="7467600" cy="42672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762000" y="990600"/>
            <a:ext cx="7467600" cy="44196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066800" y="1066800"/>
            <a:ext cx="7162800" cy="44196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066800" y="1066800"/>
            <a:ext cx="6858000" cy="43434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762000" y="914400"/>
            <a:ext cx="7315200" cy="44196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838200" y="1066800"/>
            <a:ext cx="7391400" cy="42672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143000" y="1143000"/>
            <a:ext cx="6858000" cy="4419599"/>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AF0B18-A4B9-CD73-DDB3-521DF5E6521A}"/>
              </a:ext>
            </a:extLst>
          </p:cNvPr>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457200" y="1066800"/>
            <a:ext cx="8001000" cy="4343400"/>
          </a:xfrm>
          <a:prstGeom prst="rect">
            <a:avLst/>
          </a:prstGeom>
          <a:noFill/>
          <a:ln w="9525">
            <a:noFill/>
            <a:miter lim="800000"/>
            <a:headEnd/>
            <a:tailEnd/>
          </a:ln>
          <a:effectLst/>
        </p:spPr>
      </p:pic>
    </p:spTree>
    <p:extLst>
      <p:ext uri="{BB962C8B-B14F-4D97-AF65-F5344CB8AC3E}">
        <p14:creationId xmlns="" xmlns:p14="http://schemas.microsoft.com/office/powerpoint/2010/main" val="658603597"/>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58B6C-0BDE-B2FD-DFF6-E06C7FE48A25}"/>
              </a:ext>
            </a:extLst>
          </p:cNvPr>
          <p:cNvSpPr>
            <a:spLocks noGrp="1"/>
          </p:cNvSpPr>
          <p:nvPr>
            <p:ph type="title"/>
          </p:nvPr>
        </p:nvSpPr>
        <p:spPr>
          <a:xfrm>
            <a:off x="457200" y="228600"/>
            <a:ext cx="7948504" cy="611608"/>
          </a:xfrm>
        </p:spPr>
        <p:txBody>
          <a:bodyPr/>
          <a:lstStyle/>
          <a:p>
            <a:pPr algn="ctr"/>
            <a:r>
              <a:rPr lang="en-IN" dirty="0">
                <a:latin typeface="Times New Roman" panose="02020603050405020304" pitchFamily="18" charset="0"/>
                <a:cs typeface="Times New Roman" panose="02020603050405020304" pitchFamily="18" charset="0"/>
              </a:rPr>
              <a:t>Content</a:t>
            </a:r>
          </a:p>
        </p:txBody>
      </p:sp>
      <p:sp>
        <p:nvSpPr>
          <p:cNvPr id="3" name="Text Placeholder 2">
            <a:extLst>
              <a:ext uri="{FF2B5EF4-FFF2-40B4-BE49-F238E27FC236}">
                <a16:creationId xmlns="" xmlns:a16="http://schemas.microsoft.com/office/drawing/2014/main" id="{8DD6F565-B510-50E9-B1EA-36905CD7F78C}"/>
              </a:ext>
            </a:extLst>
          </p:cNvPr>
          <p:cNvSpPr>
            <a:spLocks noGrp="1"/>
          </p:cNvSpPr>
          <p:nvPr>
            <p:ph type="body" idx="1"/>
          </p:nvPr>
        </p:nvSpPr>
        <p:spPr>
          <a:xfrm>
            <a:off x="508921" y="1116956"/>
            <a:ext cx="6958679" cy="4570482"/>
          </a:xfrm>
        </p:spPr>
        <p:txBody>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About Project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Modules in Project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and Hardware  specification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Designing </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Data Flow Diagram</a:t>
            </a:r>
            <a:endParaRPr lang="en-IN" dirty="0">
              <a:solidFill>
                <a:schemeClr val="tx1"/>
              </a:solidFill>
              <a:latin typeface="Times New Roman" panose="02020603050405020304" pitchFamily="18" charset="0"/>
              <a:cs typeface="Times New Roman" panose="02020603050405020304" pitchFamily="18" charset="0"/>
            </a:endParaRPr>
          </a:p>
          <a:p>
            <a:pPr marL="1657350" lvl="3" indent="-285750">
              <a:lnSpc>
                <a:spcPct val="150000"/>
              </a:lnSpc>
              <a:buFont typeface="Wingdings" panose="05000000000000000000" pitchFamily="2" charset="2"/>
              <a:buChar char="ü"/>
            </a:pPr>
            <a:r>
              <a:rPr lang="en-US" dirty="0" smtClean="0">
                <a:solidFill>
                  <a:schemeClr val="tx1"/>
                </a:solidFill>
                <a:latin typeface="Times New Roman" panose="02020603050405020304" pitchFamily="18" charset="0"/>
                <a:cs typeface="Times New Roman" panose="02020603050405020304" pitchFamily="18" charset="0"/>
              </a:rPr>
              <a:t>E-R Diagram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Snapshots</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Technologies Used    </a:t>
            </a:r>
          </a:p>
          <a:p>
            <a:endParaRPr lang="en-IN" dirty="0"/>
          </a:p>
          <a:p>
            <a:pPr marL="285750" indent="-285750">
              <a:buFont typeface="Wingdings" panose="05000000000000000000" pitchFamily="2" charset="2"/>
              <a:buChar char="Ø"/>
            </a:pPr>
            <a:r>
              <a:rPr lang="en-IN" dirty="0"/>
              <a:t> Conclusion </a:t>
            </a:r>
          </a:p>
        </p:txBody>
      </p:sp>
    </p:spTree>
    <p:extLst>
      <p:ext uri="{BB962C8B-B14F-4D97-AF65-F5344CB8AC3E}">
        <p14:creationId xmlns="" xmlns:p14="http://schemas.microsoft.com/office/powerpoint/2010/main" val="830770681"/>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716CC-ED04-E233-736F-D683B44755EB}"/>
              </a:ext>
            </a:extLst>
          </p:cNvPr>
          <p:cNvSpPr>
            <a:spLocks noGrp="1"/>
          </p:cNvSpPr>
          <p:nvPr>
            <p:ph type="title"/>
          </p:nvPr>
        </p:nvSpPr>
        <p:spPr>
          <a:xfrm>
            <a:off x="433496" y="249004"/>
            <a:ext cx="7948504" cy="665396"/>
          </a:xfrm>
        </p:spPr>
        <p:txBody>
          <a:bodyPr/>
          <a:lstStyle/>
          <a:p>
            <a:pPr algn="ctr"/>
            <a:r>
              <a:rPr lang="en-IN" sz="4000" spc="-5" dirty="0">
                <a:latin typeface="Times New Roman"/>
                <a:cs typeface="Times New Roman"/>
              </a:rPr>
              <a:t>TECHNOLOGY</a:t>
            </a:r>
            <a:r>
              <a:rPr lang="en-IN" sz="4000" spc="-90" dirty="0">
                <a:latin typeface="Times New Roman"/>
                <a:cs typeface="Times New Roman"/>
              </a:rPr>
              <a:t> </a:t>
            </a:r>
            <a:r>
              <a:rPr lang="en-IN" sz="4000" spc="-5" dirty="0">
                <a:latin typeface="Times New Roman"/>
                <a:cs typeface="Times New Roman"/>
              </a:rPr>
              <a:t>USED</a:t>
            </a:r>
            <a:endParaRPr lang="en-IN" dirty="0"/>
          </a:p>
        </p:txBody>
      </p:sp>
      <p:sp>
        <p:nvSpPr>
          <p:cNvPr id="3" name="Text Placeholder 2">
            <a:extLst>
              <a:ext uri="{FF2B5EF4-FFF2-40B4-BE49-F238E27FC236}">
                <a16:creationId xmlns="" xmlns:a16="http://schemas.microsoft.com/office/drawing/2014/main" id="{56E75ED3-08FA-1554-3F07-8248C1433A3A}"/>
              </a:ext>
            </a:extLst>
          </p:cNvPr>
          <p:cNvSpPr>
            <a:spLocks noGrp="1"/>
          </p:cNvSpPr>
          <p:nvPr>
            <p:ph type="body" idx="1"/>
          </p:nvPr>
        </p:nvSpPr>
        <p:spPr>
          <a:xfrm>
            <a:off x="457200" y="990600"/>
            <a:ext cx="7467600" cy="5909310"/>
          </a:xfrm>
        </p:spPr>
        <p:txBody>
          <a:bodyPr/>
          <a:lstStyle/>
          <a:p>
            <a:pPr marL="571500" indent="-571500">
              <a:buFont typeface="Arial" panose="020B0604020202020204" pitchFamily="34" charset="0"/>
              <a:buChar char="•"/>
            </a:pPr>
            <a:r>
              <a:rPr lang="en-IN" sz="2400" b="1" spc="-5" dirty="0" smtClean="0">
                <a:latin typeface="Times New Roman"/>
                <a:cs typeface="Times New Roman"/>
              </a:rPr>
              <a:t>Server-side tools and technologies used </a:t>
            </a:r>
            <a:endParaRPr lang="en-IN" sz="2400" b="1" spc="-5" dirty="0">
              <a:latin typeface="Times New Roman"/>
              <a:cs typeface="Times New Roman"/>
            </a:endParaRPr>
          </a:p>
          <a:p>
            <a:pPr marL="1657350" lvl="3" indent="-285750">
              <a:lnSpc>
                <a:spcPct val="150000"/>
              </a:lnSpc>
              <a:buFont typeface="Wingdings" panose="05000000000000000000" pitchFamily="2" charset="2"/>
              <a:buChar char="ü"/>
            </a:pPr>
            <a:r>
              <a:rPr lang="en-IN" spc="-5" dirty="0" smtClean="0">
                <a:latin typeface="Times New Roman"/>
                <a:cs typeface="Times New Roman"/>
              </a:rPr>
              <a:t>Spring Boot</a:t>
            </a:r>
            <a:endParaRPr lang="en-IN" spc="-5" dirty="0">
              <a:latin typeface="Times New Roman"/>
              <a:cs typeface="Times New Roman"/>
            </a:endParaRPr>
          </a:p>
          <a:p>
            <a:pPr marL="1657350" lvl="3" indent="-285750">
              <a:lnSpc>
                <a:spcPct val="150000"/>
              </a:lnSpc>
              <a:buFont typeface="Wingdings" panose="05000000000000000000" pitchFamily="2" charset="2"/>
              <a:buChar char="ü"/>
            </a:pPr>
            <a:r>
              <a:rPr lang="en-IN" spc="-5" dirty="0" smtClean="0">
                <a:latin typeface="Times New Roman"/>
                <a:cs typeface="Times New Roman"/>
              </a:rPr>
              <a:t> Spring Data JPA(Hibernate)</a:t>
            </a:r>
            <a:endParaRPr lang="en-IN" spc="-5" dirty="0">
              <a:latin typeface="Times New Roman"/>
              <a:cs typeface="Times New Roman"/>
            </a:endParaRPr>
          </a:p>
          <a:p>
            <a:pPr marL="1657350" lvl="3" indent="-285750">
              <a:lnSpc>
                <a:spcPct val="150000"/>
              </a:lnSpc>
              <a:buFont typeface="Wingdings" panose="05000000000000000000" pitchFamily="2" charset="2"/>
              <a:buChar char="ü"/>
            </a:pPr>
            <a:r>
              <a:rPr lang="en-IN" spc="-5" dirty="0" smtClean="0">
                <a:latin typeface="Times New Roman"/>
                <a:cs typeface="Times New Roman"/>
              </a:rPr>
              <a:t>Maven</a:t>
            </a:r>
            <a:endParaRPr lang="en-IN" spc="-5" dirty="0">
              <a:latin typeface="Times New Roman"/>
              <a:cs typeface="Times New Roman"/>
            </a:endParaRPr>
          </a:p>
          <a:p>
            <a:pPr marL="1657350" lvl="3" indent="-285750">
              <a:lnSpc>
                <a:spcPct val="150000"/>
              </a:lnSpc>
              <a:buFont typeface="Wingdings" panose="05000000000000000000" pitchFamily="2" charset="2"/>
              <a:buChar char="ü"/>
            </a:pPr>
            <a:r>
              <a:rPr lang="en-IN" spc="-5" dirty="0" smtClean="0">
                <a:latin typeface="Times New Roman"/>
                <a:cs typeface="Times New Roman"/>
              </a:rPr>
              <a:t>Embedded Tomcat</a:t>
            </a:r>
          </a:p>
          <a:p>
            <a:pPr marL="1657350" lvl="3" indent="-285750">
              <a:lnSpc>
                <a:spcPct val="150000"/>
              </a:lnSpc>
              <a:buFont typeface="Wingdings" panose="05000000000000000000" pitchFamily="2" charset="2"/>
              <a:buChar char="ü"/>
            </a:pPr>
            <a:r>
              <a:rPr lang="en-IN" spc="-5" dirty="0" smtClean="0">
                <a:latin typeface="Times New Roman"/>
                <a:cs typeface="Times New Roman"/>
              </a:rPr>
              <a:t>MYSQL Database</a:t>
            </a:r>
          </a:p>
          <a:p>
            <a:pPr marL="1657350" lvl="3" indent="-285750">
              <a:lnSpc>
                <a:spcPct val="150000"/>
              </a:lnSpc>
              <a:buFont typeface="Wingdings" panose="05000000000000000000" pitchFamily="2" charset="2"/>
              <a:buChar char="ü"/>
            </a:pPr>
            <a:r>
              <a:rPr lang="en-IN" spc="-5" dirty="0" smtClean="0">
                <a:latin typeface="Times New Roman"/>
                <a:cs typeface="Times New Roman"/>
              </a:rPr>
              <a:t>JDK1.8</a:t>
            </a:r>
            <a:endParaRPr lang="en-IN" spc="-5" dirty="0">
              <a:latin typeface="Times New Roman"/>
              <a:cs typeface="Times New Roman"/>
            </a:endParaRPr>
          </a:p>
          <a:p>
            <a:pPr marL="571500" indent="-571500">
              <a:buFont typeface="Arial" panose="020B0604020202020204" pitchFamily="34" charset="0"/>
              <a:buChar char="•"/>
            </a:pPr>
            <a:r>
              <a:rPr lang="en-IN" sz="2400" b="1" spc="-5" dirty="0" smtClean="0">
                <a:latin typeface="Times New Roman"/>
                <a:cs typeface="Times New Roman"/>
              </a:rPr>
              <a:t>Client-side tools and technologies used</a:t>
            </a:r>
            <a:endParaRPr lang="en-IN" sz="2400" b="1" spc="-5" dirty="0">
              <a:latin typeface="Times New Roman"/>
              <a:cs typeface="Times New Roman"/>
            </a:endParaRPr>
          </a:p>
          <a:p>
            <a:pPr marL="1714500" lvl="3" indent="-342900">
              <a:lnSpc>
                <a:spcPct val="150000"/>
              </a:lnSpc>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Vscode</a:t>
            </a:r>
          </a:p>
          <a:p>
            <a:pPr marL="1714500" lvl="3" indent="-342900">
              <a:lnSpc>
                <a:spcPct val="150000"/>
              </a:lnSpc>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Bootstrap5</a:t>
            </a:r>
            <a:endParaRPr lang="en-IN" sz="24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Java Script</a:t>
            </a:r>
          </a:p>
          <a:p>
            <a:pPr marL="1714500" lvl="3" indent="-342900">
              <a:lnSpc>
                <a:spcPct val="150000"/>
              </a:lnSpc>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jquery</a:t>
            </a:r>
            <a:endParaRPr lang="en-IN" sz="2400" dirty="0">
              <a:latin typeface="Times New Roman" panose="02020603050405020304" pitchFamily="18" charset="0"/>
              <a:cs typeface="Times New Roman" panose="02020603050405020304" pitchFamily="18" charset="0"/>
            </a:endParaRPr>
          </a:p>
          <a:p>
            <a:pPr lvl="3">
              <a:lnSpc>
                <a:spcPct val="150000"/>
              </a:lnSpc>
            </a:pPr>
            <a:r>
              <a:rPr lang="en-IN" sz="2000" dirty="0"/>
              <a:t> </a:t>
            </a:r>
          </a:p>
        </p:txBody>
      </p:sp>
    </p:spTree>
    <p:extLst>
      <p:ext uri="{BB962C8B-B14F-4D97-AF65-F5344CB8AC3E}">
        <p14:creationId xmlns="" xmlns:p14="http://schemas.microsoft.com/office/powerpoint/2010/main" val="4047390473"/>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2477135"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CONCLUSION</a:t>
            </a:r>
            <a:endParaRPr sz="3000">
              <a:latin typeface="Times New Roman"/>
              <a:cs typeface="Times New Roman"/>
            </a:endParaRPr>
          </a:p>
        </p:txBody>
      </p:sp>
      <p:sp>
        <p:nvSpPr>
          <p:cNvPr id="3" name="object 3"/>
          <p:cNvSpPr txBox="1"/>
          <p:nvPr/>
        </p:nvSpPr>
        <p:spPr>
          <a:xfrm>
            <a:off x="508921" y="1613408"/>
            <a:ext cx="7117715" cy="2918748"/>
          </a:xfrm>
          <a:prstGeom prst="rect">
            <a:avLst/>
          </a:prstGeom>
        </p:spPr>
        <p:txBody>
          <a:bodyPr vert="horz" wrap="square" lIns="0" tIns="27940" rIns="0" bIns="0" rtlCol="0">
            <a:spAutoFit/>
          </a:bodyPr>
          <a:lstStyle/>
          <a:p>
            <a:r>
              <a:rPr lang="en-US" dirty="0" smtClean="0"/>
              <a:t>The new form of Resume is made in the style to show your Resume on the new look, here is the form of profile of social media Facebook, Instagram. Based on the same, it has been told in a new form.</a:t>
            </a:r>
          </a:p>
          <a:p>
            <a:r>
              <a:rPr lang="en-US" dirty="0" smtClean="0"/>
              <a:t>With the increasing expansion of technology, resumes and resumes also want to be seen as a website. Paper Resume, Resume in PDF can be roaming anywhere. There can be many problems. Along with this website profile, many new features have also been added. Can email you directly, visit your social media and see you. Reliable information can be found. Further, you can add the option of online chat and our personal information in this</a:t>
            </a:r>
          </a:p>
          <a:p>
            <a:pPr marL="307975" marR="152400" indent="-295910">
              <a:lnSpc>
                <a:spcPts val="2850"/>
              </a:lnSpc>
              <a:spcBef>
                <a:spcPts val="220"/>
              </a:spcBef>
              <a:buClr>
                <a:srgbClr val="FD8637"/>
              </a:buClr>
              <a:buSzPct val="68750"/>
              <a:buFont typeface="Lucida Sans Unicode"/>
              <a:buChar char="□"/>
              <a:tabLst>
                <a:tab pos="307975" algn="l"/>
                <a:tab pos="308610"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3" name="object 3"/>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5" name="object 5"/>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8" name="object 8"/>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grpSp>
      <p:sp>
        <p:nvSpPr>
          <p:cNvPr id="9" name="object 9"/>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nvGrpSpPr>
          <p:cNvPr id="10" name="object 10"/>
          <p:cNvGrpSpPr/>
          <p:nvPr/>
        </p:nvGrpSpPr>
        <p:grpSpPr>
          <a:xfrm>
            <a:off x="825537" y="0"/>
            <a:ext cx="117475" cy="6858000"/>
            <a:chOff x="825537" y="0"/>
            <a:chExt cx="117475" cy="6858000"/>
          </a:xfrm>
        </p:grpSpPr>
        <p:sp>
          <p:nvSpPr>
            <p:cNvPr id="11" name="object 11"/>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12" name="object 12"/>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grpSp>
        <p:nvGrpSpPr>
          <p:cNvPr id="15" name="object 15"/>
          <p:cNvGrpSpPr/>
          <p:nvPr/>
        </p:nvGrpSpPr>
        <p:grpSpPr>
          <a:xfrm>
            <a:off x="9085281" y="0"/>
            <a:ext cx="57150" cy="6858000"/>
            <a:chOff x="9085281" y="0"/>
            <a:chExt cx="57150" cy="6858000"/>
          </a:xfrm>
        </p:grpSpPr>
        <p:sp>
          <p:nvSpPr>
            <p:cNvPr id="16" name="object 16"/>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7" name="object 17"/>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grpSp>
      <p:grpSp>
        <p:nvGrpSpPr>
          <p:cNvPr id="18" name="object 18"/>
          <p:cNvGrpSpPr/>
          <p:nvPr/>
        </p:nvGrpSpPr>
        <p:grpSpPr>
          <a:xfrm>
            <a:off x="609600" y="0"/>
            <a:ext cx="1661160" cy="6858000"/>
            <a:chOff x="609600" y="0"/>
            <a:chExt cx="1661160" cy="6858000"/>
          </a:xfrm>
        </p:grpSpPr>
        <p:sp>
          <p:nvSpPr>
            <p:cNvPr id="19" name="object 1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20" name="object 2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21" name="object 21"/>
            <p:cNvPicPr/>
            <p:nvPr/>
          </p:nvPicPr>
          <p:blipFill>
            <a:blip r:embed="rId2" cstate="print"/>
            <a:stretch>
              <a:fillRect/>
            </a:stretch>
          </p:blipFill>
          <p:spPr>
            <a:xfrm>
              <a:off x="1091080" y="5500632"/>
              <a:ext cx="137159" cy="137160"/>
            </a:xfrm>
            <a:prstGeom prst="rect">
              <a:avLst/>
            </a:prstGeom>
          </p:spPr>
        </p:pic>
        <p:sp>
          <p:nvSpPr>
            <p:cNvPr id="22" name="object 2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grpSp>
      <p:sp>
        <p:nvSpPr>
          <p:cNvPr id="23" name="object 23"/>
          <p:cNvSpPr txBox="1">
            <a:spLocks noGrp="1"/>
          </p:cNvSpPr>
          <p:nvPr>
            <p:ph type="title"/>
          </p:nvPr>
        </p:nvSpPr>
        <p:spPr>
          <a:xfrm>
            <a:off x="3888327" y="3423751"/>
            <a:ext cx="2961005" cy="482600"/>
          </a:xfrm>
          <a:prstGeom prst="rect">
            <a:avLst/>
          </a:prstGeom>
        </p:spPr>
        <p:txBody>
          <a:bodyPr vert="horz" wrap="square" lIns="0" tIns="12700" rIns="0" bIns="0" rtlCol="0">
            <a:spAutoFit/>
          </a:bodyPr>
          <a:lstStyle/>
          <a:p>
            <a:pPr marL="12700">
              <a:lnSpc>
                <a:spcPct val="100000"/>
              </a:lnSpc>
              <a:spcBef>
                <a:spcPts val="100"/>
              </a:spcBef>
            </a:pPr>
            <a:r>
              <a:rPr sz="3000" b="1" spc="-5" smtClean="0">
                <a:solidFill>
                  <a:srgbClr val="C00000"/>
                </a:solidFill>
                <a:latin typeface="Arial"/>
                <a:cs typeface="Arial"/>
              </a:rPr>
              <a:t>THANK</a:t>
            </a:r>
            <a:r>
              <a:rPr lang="en-US" sz="3000" b="1" spc="-5" dirty="0" smtClean="0">
                <a:solidFill>
                  <a:srgbClr val="C00000"/>
                </a:solidFill>
                <a:latin typeface="Arial"/>
                <a:cs typeface="Arial"/>
              </a:rPr>
              <a:t> </a:t>
            </a:r>
            <a:r>
              <a:rPr sz="3000" b="1" spc="-5" smtClean="0">
                <a:solidFill>
                  <a:srgbClr val="C00000"/>
                </a:solidFill>
                <a:latin typeface="Arial"/>
                <a:cs typeface="Arial"/>
              </a:rPr>
              <a:t>YOU</a:t>
            </a:r>
            <a:endParaRPr sz="3000">
              <a:latin typeface="Arial"/>
              <a:cs typeface="Arial"/>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67000" y="728578"/>
            <a:ext cx="4605495" cy="566822"/>
          </a:xfrm>
          <a:prstGeom prst="rect">
            <a:avLst/>
          </a:prstGeom>
        </p:spPr>
        <p:txBody>
          <a:bodyPr vert="horz" wrap="square" lIns="0" tIns="12700" rIns="0" bIns="0" rtlCol="0">
            <a:spAutoFit/>
          </a:bodyPr>
          <a:lstStyle/>
          <a:p>
            <a:pPr marL="12700" algn="ctr">
              <a:lnSpc>
                <a:spcPct val="100000"/>
              </a:lnSpc>
              <a:spcBef>
                <a:spcPts val="100"/>
              </a:spcBef>
            </a:pPr>
            <a:r>
              <a:rPr lang="en-IN" sz="3600" b="1" dirty="0">
                <a:latin typeface="Times New Roman"/>
                <a:cs typeface="Times New Roman"/>
              </a:rPr>
              <a:t>Introduction</a:t>
            </a:r>
            <a:endParaRPr sz="3600" b="1" dirty="0">
              <a:latin typeface="Times New Roman"/>
              <a:cs typeface="Times New Roman"/>
            </a:endParaRPr>
          </a:p>
        </p:txBody>
      </p:sp>
      <p:sp>
        <p:nvSpPr>
          <p:cNvPr id="24" name="Subtitle 23">
            <a:extLst>
              <a:ext uri="{FF2B5EF4-FFF2-40B4-BE49-F238E27FC236}">
                <a16:creationId xmlns="" xmlns:a16="http://schemas.microsoft.com/office/drawing/2014/main" id="{283FACBA-DCC8-8F01-5CCA-A868AAB3E497}"/>
              </a:ext>
            </a:extLst>
          </p:cNvPr>
          <p:cNvSpPr>
            <a:spLocks noGrp="1"/>
          </p:cNvSpPr>
          <p:nvPr>
            <p:ph type="subTitle" idx="4"/>
          </p:nvPr>
        </p:nvSpPr>
        <p:spPr>
          <a:xfrm>
            <a:off x="2407418" y="1775460"/>
            <a:ext cx="6355582" cy="4585871"/>
          </a:xfrm>
        </p:spPr>
        <p:txBody>
          <a:bodyPr/>
          <a:lstStyle/>
          <a:p>
            <a:r>
              <a:rPr lang="en-US" dirty="0" smtClean="0"/>
              <a:t>A resume website, sometimes called a CV website, is </a:t>
            </a:r>
            <a:r>
              <a:rPr lang="en-US" b="1" dirty="0" smtClean="0"/>
              <a:t>a digital version of a traditional paper resume</a:t>
            </a:r>
            <a:r>
              <a:rPr lang="en-US" dirty="0" smtClean="0"/>
              <a:t>. Like the printed version, it is self-designed, but an online format adds an attractive presentation of your skills, a Biodata of your work and testimonials of your abilities.</a:t>
            </a:r>
          </a:p>
          <a:p>
            <a:r>
              <a:rPr lang="en-US" dirty="0" smtClean="0"/>
              <a:t>A resume is a formal document that provides an overview of your professional qualifications, including your relevant work experience, skills, education, and notable accomplishments. Usually paired with cover letter a resume helps you demonstrate your abilities and convince employers you’re qualified and hireable.</a:t>
            </a:r>
          </a:p>
          <a:p>
            <a:r>
              <a:rPr lang="en-US" dirty="0" smtClean="0"/>
              <a:t> The spelling of resume actually originates from French, and means “summary.” To this day, the purpose of a resume is still to provide employers with a summary of your relevant qualifications.</a:t>
            </a:r>
          </a:p>
          <a:p>
            <a:r>
              <a:rPr lang="en-US" dirty="0" smtClean="0"/>
              <a:t>If you’re applying for a job, you need at least a resume to be considered for the position.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49F4EA-3BC0-7BEE-69F3-3FD845D2DECC}"/>
              </a:ext>
            </a:extLst>
          </p:cNvPr>
          <p:cNvSpPr>
            <a:spLocks noGrp="1"/>
          </p:cNvSpPr>
          <p:nvPr>
            <p:ph type="title"/>
          </p:nvPr>
        </p:nvSpPr>
        <p:spPr>
          <a:xfrm>
            <a:off x="457200" y="510774"/>
            <a:ext cx="7948504" cy="708426"/>
          </a:xfrm>
        </p:spPr>
        <p:txBody>
          <a:bodyPr/>
          <a:lstStyle/>
          <a:p>
            <a:pPr algn="ctr"/>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 xmlns:a16="http://schemas.microsoft.com/office/drawing/2014/main" id="{03608412-EB93-56C4-C862-780D65FCB3D9}"/>
              </a:ext>
            </a:extLst>
          </p:cNvPr>
          <p:cNvSpPr>
            <a:spLocks noGrp="1"/>
          </p:cNvSpPr>
          <p:nvPr>
            <p:ph type="body" idx="1"/>
          </p:nvPr>
        </p:nvSpPr>
        <p:spPr>
          <a:xfrm>
            <a:off x="457200" y="1295400"/>
            <a:ext cx="7339679" cy="4016484"/>
          </a:xfrm>
        </p:spPr>
        <p:style>
          <a:lnRef idx="1">
            <a:schemeClr val="accent3"/>
          </a:lnRef>
          <a:fillRef idx="2">
            <a:schemeClr val="accent3"/>
          </a:fillRef>
          <a:effectRef idx="1">
            <a:schemeClr val="accent3"/>
          </a:effectRef>
          <a:fontRef idx="minor">
            <a:schemeClr val="dk1"/>
          </a:fontRef>
        </p:style>
        <p:txBody>
          <a:bodyPr/>
          <a:lstStyle/>
          <a:p>
            <a:pPr lvl="0"/>
            <a:endParaRPr lang="en-US" dirty="0" smtClean="0"/>
          </a:p>
          <a:p>
            <a:pPr>
              <a:buFont typeface="Wingdings" pitchFamily="2" charset="2"/>
              <a:buChar char="Ø"/>
            </a:pPr>
            <a:r>
              <a:rPr lang="en-US" b="1" dirty="0" smtClean="0"/>
              <a:t> REGISTER MODULE</a:t>
            </a:r>
          </a:p>
          <a:p>
            <a:pPr marL="342900" indent="-342900">
              <a:buFont typeface="+mj-lt"/>
              <a:buAutoNum type="romanUcPeriod"/>
            </a:pPr>
            <a:r>
              <a:rPr lang="en-US" b="1" dirty="0" smtClean="0"/>
              <a:t>Username</a:t>
            </a:r>
          </a:p>
          <a:p>
            <a:pPr marL="342900" indent="-342900">
              <a:buFont typeface="+mj-lt"/>
              <a:buAutoNum type="romanUcPeriod"/>
            </a:pPr>
            <a:r>
              <a:rPr lang="en-US" b="1" dirty="0" smtClean="0"/>
              <a:t>Password</a:t>
            </a:r>
          </a:p>
          <a:p>
            <a:pPr marL="342900" indent="-342900">
              <a:buFont typeface="+mj-lt"/>
              <a:buAutoNum type="romanUcPeriod"/>
            </a:pPr>
            <a:r>
              <a:rPr lang="en-US" b="1" dirty="0" smtClean="0"/>
              <a:t>Email</a:t>
            </a:r>
          </a:p>
          <a:p>
            <a:pPr marL="342900" indent="-342900">
              <a:buFont typeface="+mj-lt"/>
              <a:buAutoNum type="romanUcPeriod"/>
            </a:pPr>
            <a:r>
              <a:rPr lang="en-US" b="1" dirty="0" smtClean="0"/>
              <a:t>Contact number</a:t>
            </a:r>
          </a:p>
          <a:p>
            <a:pPr marL="342900" indent="-342900">
              <a:buFont typeface="+mj-lt"/>
              <a:buAutoNum type="romanUcPeriod"/>
            </a:pPr>
            <a:r>
              <a:rPr lang="en-US" b="1" dirty="0" smtClean="0"/>
              <a:t>address</a:t>
            </a:r>
          </a:p>
          <a:p>
            <a:endParaRPr lang="en-US" b="1" dirty="0" smtClean="0"/>
          </a:p>
          <a:p>
            <a:pPr>
              <a:buFont typeface="Wingdings" pitchFamily="2" charset="2"/>
              <a:buChar char="Ø"/>
            </a:pPr>
            <a:r>
              <a:rPr lang="en-US" b="1" dirty="0" smtClean="0"/>
              <a:t>LOGIN MODULE</a:t>
            </a:r>
          </a:p>
          <a:p>
            <a:pPr marL="342900" indent="-342900">
              <a:buFont typeface="+mj-lt"/>
              <a:buAutoNum type="romanUcPeriod"/>
            </a:pPr>
            <a:r>
              <a:rPr lang="en-US" b="1" dirty="0" smtClean="0"/>
              <a:t>Username</a:t>
            </a:r>
          </a:p>
          <a:p>
            <a:pPr marL="342900" indent="-342900">
              <a:buFont typeface="+mj-lt"/>
              <a:buAutoNum type="romanUcPeriod"/>
            </a:pPr>
            <a:r>
              <a:rPr lang="en-US" b="1" dirty="0" smtClean="0"/>
              <a:t>Password</a:t>
            </a:r>
          </a:p>
          <a:p>
            <a:pPr marL="342900" indent="-342900"/>
            <a:endParaRPr lang="en-US" dirty="0" smtClean="0"/>
          </a:p>
          <a:p>
            <a:pPr marL="285750" indent="-285750" algn="l">
              <a:lnSpc>
                <a:spcPct val="250000"/>
              </a:lnSpc>
            </a:pPr>
            <a:r>
              <a:rPr lang="en-US" dirty="0" smtClean="0"/>
              <a:t>  </a:t>
            </a:r>
            <a:endParaRPr lang="en-US" dirty="0"/>
          </a:p>
        </p:txBody>
      </p:sp>
    </p:spTree>
    <p:extLst>
      <p:ext uri="{BB962C8B-B14F-4D97-AF65-F5344CB8AC3E}">
        <p14:creationId xmlns="" xmlns:p14="http://schemas.microsoft.com/office/powerpoint/2010/main" val="2359284137"/>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52A33-7ED1-8E90-60E1-5910E69017B2}"/>
              </a:ext>
            </a:extLst>
          </p:cNvPr>
          <p:cNvSpPr>
            <a:spLocks noGrp="1"/>
          </p:cNvSpPr>
          <p:nvPr>
            <p:ph type="title"/>
          </p:nvPr>
        </p:nvSpPr>
        <p:spPr>
          <a:xfrm>
            <a:off x="533400" y="381000"/>
            <a:ext cx="7948504" cy="838200"/>
          </a:xfrm>
        </p:spPr>
        <p:txBody>
          <a:bodyPr/>
          <a:lstStyle/>
          <a:p>
            <a:r>
              <a:rPr lang="en-IN" dirty="0">
                <a:latin typeface="Times New Roman" panose="02020603050405020304" pitchFamily="18" charset="0"/>
                <a:cs typeface="Times New Roman" panose="02020603050405020304" pitchFamily="18" charset="0"/>
              </a:rPr>
              <a:t>Software and Hardware  Specification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84547828-7BB3-9AC7-CD95-11DC77BA667C}"/>
              </a:ext>
            </a:extLst>
          </p:cNvPr>
          <p:cNvSpPr>
            <a:spLocks noGrp="1"/>
          </p:cNvSpPr>
          <p:nvPr>
            <p:ph type="body" idx="1"/>
          </p:nvPr>
        </p:nvSpPr>
        <p:spPr>
          <a:xfrm>
            <a:off x="508921" y="1551372"/>
            <a:ext cx="6967644" cy="4927503"/>
          </a:xfrm>
        </p:spPr>
        <p:txBody>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Hardware specification</a:t>
            </a:r>
          </a:p>
          <a:p>
            <a:pPr marL="1714500" lvl="3"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1200150" lvl="2" indent="-285750" algn="just">
              <a:lnSpc>
                <a:spcPct val="150000"/>
              </a:lnSpc>
              <a:buFont typeface="Wingdings" panose="05000000000000000000" pitchFamily="2" charset="2"/>
              <a:buChar char="ü"/>
            </a:pPr>
            <a:r>
              <a:rPr lang="en-US" b="1" dirty="0" smtClean="0">
                <a:latin typeface="Times New Roman" panose="02020603050405020304" pitchFamily="18" charset="0"/>
                <a:ea typeface="Times New Roman" panose="02020603050405020304" pitchFamily="18" charset="0"/>
                <a:cs typeface="Mangal" panose="02040503050203030202" pitchFamily="18" charset="0"/>
              </a:rPr>
              <a:t>INTEL I5 </a:t>
            </a:r>
            <a:r>
              <a:rPr lang="en-US" b="1" dirty="0" smtClean="0">
                <a:effectLst/>
                <a:latin typeface="Times New Roman" panose="02020603050405020304" pitchFamily="18" charset="0"/>
                <a:ea typeface="Times New Roman" panose="02020603050405020304" pitchFamily="18" charset="0"/>
                <a:cs typeface="Mangal" panose="02040503050203030202" pitchFamily="18" charset="0"/>
              </a:rPr>
              <a:t>with </a:t>
            </a:r>
            <a:r>
              <a:rPr lang="en-US" b="1" dirty="0" smtClean="0">
                <a:latin typeface="Times New Roman" panose="02020603050405020304" pitchFamily="18" charset="0"/>
                <a:ea typeface="Times New Roman" panose="02020603050405020304" pitchFamily="18" charset="0"/>
                <a:cs typeface="Mangal" panose="02040503050203030202" pitchFamily="18" charset="0"/>
              </a:rPr>
              <a:t>NVIDIA</a:t>
            </a:r>
            <a:r>
              <a:rPr lang="en-US" b="1" dirty="0" smtClean="0">
                <a:effectLst/>
                <a:latin typeface="Times New Roman" panose="02020603050405020304" pitchFamily="18" charset="0"/>
                <a:ea typeface="Times New Roman" panose="02020603050405020304" pitchFamily="18" charset="0"/>
                <a:cs typeface="Mangal" panose="02040503050203030202" pitchFamily="18" charset="0"/>
              </a:rPr>
              <a:t> </a:t>
            </a:r>
            <a:r>
              <a:rPr lang="en-US" b="1" dirty="0">
                <a:effectLst/>
                <a:latin typeface="Times New Roman" panose="02020603050405020304" pitchFamily="18" charset="0"/>
                <a:ea typeface="Times New Roman" panose="02020603050405020304" pitchFamily="18" charset="0"/>
                <a:cs typeface="Mangal" panose="02040503050203030202" pitchFamily="18" charset="0"/>
              </a:rPr>
              <a:t>Graphics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1200150" lvl="2" indent="-285750" algn="just">
              <a:lnSpc>
                <a:spcPct val="150000"/>
              </a:lnSpc>
              <a:spcAft>
                <a:spcPts val="1000"/>
              </a:spcAft>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At least 8 GB RAM</a:t>
            </a:r>
          </a:p>
          <a:p>
            <a:pPr marL="285750" indent="-285750" algn="just">
              <a:lnSpc>
                <a:spcPct val="115000"/>
              </a:lnSpc>
              <a:spcAft>
                <a:spcPts val="10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Software  specification</a:t>
            </a:r>
          </a:p>
          <a:p>
            <a:pPr marL="1200150" lvl="2" indent="-285750" algn="l">
              <a:lnSpc>
                <a:spcPct val="150000"/>
              </a:lnSpc>
              <a:buFont typeface="Wingdings" panose="05000000000000000000" pitchFamily="2" charset="2"/>
              <a:buChar char="ü"/>
            </a:pPr>
            <a:r>
              <a:rPr lang="en-US" b="1" dirty="0" smtClean="0">
                <a:latin typeface="Times New Roman" panose="02020603050405020304" pitchFamily="18" charset="0"/>
                <a:ea typeface="Times New Roman" panose="02020603050405020304" pitchFamily="18" charset="0"/>
                <a:cs typeface="Mangal" panose="02040503050203030202" pitchFamily="18" charset="0"/>
              </a:rPr>
              <a:t>JAVA</a:t>
            </a:r>
            <a:r>
              <a:rPr lang="en-US" b="1" dirty="0" smtClean="0">
                <a:effectLst/>
                <a:latin typeface="Times New Roman" panose="02020603050405020304" pitchFamily="18" charset="0"/>
                <a:ea typeface="Times New Roman" panose="02020603050405020304" pitchFamily="18" charset="0"/>
                <a:cs typeface="Mangal" panose="02040503050203030202" pitchFamily="18" charset="0"/>
              </a:rPr>
              <a:t>, </a:t>
            </a:r>
            <a:r>
              <a:rPr lang="en-IN" b="1" spc="-5" dirty="0" smtClean="0">
                <a:effectLst/>
                <a:latin typeface="Times New Roman" panose="02020603050405020304" pitchFamily="18" charset="0"/>
                <a:ea typeface="Times New Roman" panose="02020603050405020304" pitchFamily="18" charset="0"/>
                <a:cs typeface="Times New Roman" panose="02020603050405020304" pitchFamily="18" charset="0"/>
              </a:rPr>
              <a:t>JDK 1.8</a:t>
            </a:r>
            <a:r>
              <a:rPr lang="en-IN" sz="1800" b="1" spc="-5" dirty="0" smtClean="0">
                <a:latin typeface="Times New Roman" panose="02020603050405020304" pitchFamily="18" charset="0"/>
                <a:cs typeface="Times New Roman" panose="02020603050405020304" pitchFamily="18" charset="0"/>
              </a:rPr>
              <a:t> </a:t>
            </a:r>
            <a:r>
              <a:rPr lang="en-IN" sz="1800" b="1" spc="-5" dirty="0">
                <a:latin typeface="Times New Roman" panose="02020603050405020304" pitchFamily="18" charset="0"/>
                <a:cs typeface="Times New Roman" panose="02020603050405020304" pitchFamily="18" charset="0"/>
              </a:rPr>
              <a:t>, Visual Studio </a:t>
            </a:r>
            <a:r>
              <a:rPr lang="en-IN" sz="1800" b="1" spc="-5" dirty="0" smtClean="0">
                <a:latin typeface="Times New Roman" panose="02020603050405020304" pitchFamily="18" charset="0"/>
                <a:cs typeface="Times New Roman" panose="02020603050405020304" pitchFamily="18" charset="0"/>
              </a:rPr>
              <a:t>Code</a:t>
            </a:r>
            <a:r>
              <a:rPr lang="en-US" b="1" dirty="0" smtClean="0">
                <a:latin typeface="Times New Roman" panose="02020603050405020304" pitchFamily="18" charset="0"/>
                <a:ea typeface="Times New Roman" panose="02020603050405020304" pitchFamily="18" charset="0"/>
                <a:cs typeface="Mangal" panose="02040503050203030202" pitchFamily="18" charset="0"/>
              </a:rPr>
              <a:t> </a:t>
            </a:r>
            <a:endParaRPr lang="en-US" b="1" dirty="0">
              <a:latin typeface="Times New Roman" panose="02020603050405020304" pitchFamily="18" charset="0"/>
              <a:ea typeface="Times New Roman" panose="02020603050405020304" pitchFamily="18" charset="0"/>
              <a:cs typeface="Mangal" panose="02040503050203030202" pitchFamily="18" charset="0"/>
            </a:endParaRPr>
          </a:p>
          <a:p>
            <a:pPr marL="1200150" lvl="2" indent="-285750" algn="l">
              <a:lnSpc>
                <a:spcPct val="150000"/>
              </a:lnSpc>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Operating System Window </a:t>
            </a:r>
            <a:r>
              <a:rPr lang="en-US" b="1" dirty="0" smtClean="0">
                <a:effectLst/>
                <a:latin typeface="Times New Roman" panose="02020603050405020304" pitchFamily="18" charset="0"/>
                <a:ea typeface="Times New Roman" panose="02020603050405020304" pitchFamily="18" charset="0"/>
                <a:cs typeface="Mangal" panose="02040503050203030202" pitchFamily="18" charset="0"/>
              </a:rPr>
              <a:t>10 </a:t>
            </a:r>
            <a:r>
              <a:rPr lang="en-US" b="1" dirty="0">
                <a:effectLst/>
                <a:latin typeface="Times New Roman" panose="02020603050405020304" pitchFamily="18" charset="0"/>
                <a:ea typeface="Times New Roman" panose="02020603050405020304" pitchFamily="18" charset="0"/>
                <a:cs typeface="Mangal" panose="02040503050203030202" pitchFamily="18" charset="0"/>
              </a:rPr>
              <a:t>and above</a:t>
            </a:r>
          </a:p>
          <a:p>
            <a:pPr marL="1200150" lvl="2" indent="-285750" algn="l">
              <a:lnSpc>
                <a:spcPct val="150000"/>
              </a:lnSpc>
              <a:buFont typeface="Wingdings" panose="05000000000000000000" pitchFamily="2" charset="2"/>
              <a:buChar char="ü"/>
            </a:pPr>
            <a:r>
              <a:rPr lang="en-US" b="1" dirty="0">
                <a:latin typeface="Times New Roman" panose="02020603050405020304" pitchFamily="18" charset="0"/>
                <a:ea typeface="Times New Roman" panose="02020603050405020304" pitchFamily="18" charset="0"/>
                <a:cs typeface="Mangal" panose="02040503050203030202" pitchFamily="18" charset="0"/>
              </a:rPr>
              <a:t>Web browser ( Chrome, I.E 8 and above, Firefox, Safari etc.)</a:t>
            </a:r>
            <a:endParaRPr lang="en-US" b="1" dirty="0">
              <a:effectLst/>
              <a:latin typeface="Times New Roman" panose="02020603050405020304" pitchFamily="18" charset="0"/>
              <a:ea typeface="Times New Roman" panose="02020603050405020304" pitchFamily="18" charset="0"/>
              <a:cs typeface="Mangal" panose="02040503050203030202" pitchFamily="18" charset="0"/>
            </a:endParaRPr>
          </a:p>
          <a:p>
            <a:pPr marL="1200150" lvl="2" indent="-285750" algn="l">
              <a:lnSpc>
                <a:spcPct val="150000"/>
              </a:lnSpc>
              <a:spcAft>
                <a:spcPts val="1000"/>
              </a:spcAft>
              <a:buFont typeface="Wingdings" panose="05000000000000000000" pitchFamily="2" charset="2"/>
              <a:buChar char="ü"/>
            </a:pP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2" algn="l">
              <a:lnSpc>
                <a:spcPct val="115000"/>
              </a:lnSpc>
              <a:spcAft>
                <a:spcPts val="1000"/>
              </a:spcAft>
            </a:pPr>
            <a:endParaRPr lang="en-IN" sz="2400" b="1"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 xmlns:p14="http://schemas.microsoft.com/office/powerpoint/2010/main" val="2188138724"/>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382079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Times New Roman"/>
                <a:cs typeface="Times New Roman"/>
              </a:rPr>
              <a:t>O</a:t>
            </a:r>
            <a:r>
              <a:rPr sz="2100" b="1" spc="-5" dirty="0">
                <a:latin typeface="Times New Roman"/>
                <a:cs typeface="Times New Roman"/>
              </a:rPr>
              <a:t>BJECTIVE</a:t>
            </a:r>
            <a:r>
              <a:rPr sz="2100" b="1" spc="200" dirty="0">
                <a:latin typeface="Times New Roman"/>
                <a:cs typeface="Times New Roman"/>
              </a:rPr>
              <a:t> </a:t>
            </a:r>
            <a:r>
              <a:rPr sz="3000" b="1" spc="-5" dirty="0">
                <a:latin typeface="Times New Roman"/>
                <a:cs typeface="Times New Roman"/>
              </a:rPr>
              <a:t>A</a:t>
            </a:r>
            <a:r>
              <a:rPr sz="2100" b="1" spc="-5" dirty="0">
                <a:latin typeface="Times New Roman"/>
                <a:cs typeface="Times New Roman"/>
              </a:rPr>
              <a:t>ND</a:t>
            </a:r>
            <a:r>
              <a:rPr sz="2100" b="1" spc="190" dirty="0">
                <a:latin typeface="Times New Roman"/>
                <a:cs typeface="Times New Roman"/>
              </a:rPr>
              <a:t> </a:t>
            </a:r>
            <a:r>
              <a:rPr sz="3000" b="1" spc="-5" dirty="0">
                <a:latin typeface="Times New Roman"/>
                <a:cs typeface="Times New Roman"/>
              </a:rPr>
              <a:t>P</a:t>
            </a:r>
            <a:r>
              <a:rPr sz="2100" b="1" spc="-5" dirty="0">
                <a:latin typeface="Times New Roman"/>
                <a:cs typeface="Times New Roman"/>
              </a:rPr>
              <a:t>URPOSE</a:t>
            </a:r>
            <a:endParaRPr sz="2100" dirty="0">
              <a:latin typeface="Times New Roman"/>
              <a:cs typeface="Times New Roman"/>
            </a:endParaRPr>
          </a:p>
        </p:txBody>
      </p:sp>
      <p:sp>
        <p:nvSpPr>
          <p:cNvPr id="3" name="object 3"/>
          <p:cNvSpPr txBox="1"/>
          <p:nvPr/>
        </p:nvSpPr>
        <p:spPr>
          <a:xfrm>
            <a:off x="508921" y="1613408"/>
            <a:ext cx="7338695" cy="3567643"/>
          </a:xfrm>
          <a:prstGeom prst="rect">
            <a:avLst/>
          </a:prstGeom>
        </p:spPr>
        <p:txBody>
          <a:bodyPr vert="horz" wrap="square" lIns="0" tIns="27940" rIns="0" bIns="0" rtlCol="0">
            <a:spAutoFit/>
          </a:bodyPr>
          <a:lstStyle/>
          <a:p>
            <a:pPr marL="342900" indent="-342900">
              <a:buAutoNum type="arabicPeriod"/>
            </a:pPr>
            <a:r>
              <a:rPr lang="en-US" b="1" dirty="0" smtClean="0"/>
              <a:t>A resume website gives you more room for self-expression.</a:t>
            </a:r>
          </a:p>
          <a:p>
            <a:pPr marL="742950" indent="-742950"/>
            <a:endParaRPr lang="en-US" sz="3600" dirty="0" smtClean="0"/>
          </a:p>
          <a:p>
            <a:r>
              <a:rPr lang="en-US" b="1" dirty="0" smtClean="0"/>
              <a:t>2. A personal resume website is hard evidence of your computer skills.</a:t>
            </a:r>
            <a:r>
              <a:rPr lang="en-US" dirty="0" smtClean="0"/>
              <a:t>                        </a:t>
            </a:r>
          </a:p>
          <a:p>
            <a:endParaRPr lang="en-US" sz="3600" dirty="0" smtClean="0"/>
          </a:p>
          <a:p>
            <a:r>
              <a:rPr lang="en-US" b="1" dirty="0" smtClean="0"/>
              <a:t>3. A web resume is a great place for displaying your skills.</a:t>
            </a:r>
            <a:endParaRPr lang="en-US" sz="3600" dirty="0" smtClean="0"/>
          </a:p>
          <a:p>
            <a:endParaRPr lang="en-US" sz="3600" dirty="0" smtClean="0"/>
          </a:p>
          <a:p>
            <a:r>
              <a:rPr lang="en-US" b="1" dirty="0" smtClean="0"/>
              <a:t>4. A website resume is a perfect place for references and testimonials.</a:t>
            </a:r>
            <a:endParaRPr lang="en-US" dirty="0" smtClean="0"/>
          </a:p>
          <a:p>
            <a:pPr marL="12065" marR="5080" algn="just">
              <a:lnSpc>
                <a:spcPts val="2850"/>
              </a:lnSpc>
              <a:spcBef>
                <a:spcPts val="220"/>
              </a:spcBef>
              <a:buClr>
                <a:srgbClr val="FD8637"/>
              </a:buClr>
              <a:buSzPct val="68750"/>
              <a:tabLst>
                <a:tab pos="308610" algn="l"/>
              </a:tabLst>
            </a:pPr>
            <a:endParaRPr lang="en-US" dirty="0">
              <a:latin typeface="Times New Roman" panose="02020603050405020304" pitchFamily="18" charset="0"/>
              <a:cs typeface="Times New Roman" panose="02020603050405020304" pitchFamily="18" charset="0"/>
            </a:endParaRPr>
          </a:p>
          <a:p>
            <a:pPr marL="307975" marR="7620" indent="-295910" algn="just">
              <a:lnSpc>
                <a:spcPts val="2850"/>
              </a:lnSpc>
              <a:buClr>
                <a:srgbClr val="FD8637"/>
              </a:buClr>
              <a:buSzPct val="68750"/>
              <a:tabLst>
                <a:tab pos="30861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59F5B4-F148-DEFA-3545-2F942F8086DF}"/>
              </a:ext>
            </a:extLst>
          </p:cNvPr>
          <p:cNvSpPr>
            <a:spLocks noGrp="1"/>
          </p:cNvSpPr>
          <p:nvPr>
            <p:ph type="title"/>
          </p:nvPr>
        </p:nvSpPr>
        <p:spPr>
          <a:xfrm>
            <a:off x="533400" y="304800"/>
            <a:ext cx="7948504" cy="838200"/>
          </a:xfrm>
        </p:spPr>
        <p:txBody>
          <a:bodyPr/>
          <a:lstStyle/>
          <a:p>
            <a:r>
              <a:rPr lang="en-IN" sz="4000" b="1" spc="-5" dirty="0">
                <a:solidFill>
                  <a:srgbClr val="B32C16"/>
                </a:solidFill>
                <a:latin typeface="Times New Roman"/>
                <a:cs typeface="Times New Roman"/>
              </a:rPr>
              <a:t>		Data</a:t>
            </a:r>
            <a:r>
              <a:rPr lang="en-IN" sz="4000" b="1" spc="-45" dirty="0">
                <a:solidFill>
                  <a:srgbClr val="B32C16"/>
                </a:solidFill>
                <a:latin typeface="Times New Roman"/>
                <a:cs typeface="Times New Roman"/>
              </a:rPr>
              <a:t> </a:t>
            </a:r>
            <a:r>
              <a:rPr lang="en-IN" sz="4000" b="1" spc="-10" dirty="0">
                <a:solidFill>
                  <a:srgbClr val="B32C16"/>
                </a:solidFill>
                <a:latin typeface="Times New Roman"/>
                <a:cs typeface="Times New Roman"/>
              </a:rPr>
              <a:t>Flow</a:t>
            </a:r>
            <a:r>
              <a:rPr lang="en-IN" sz="4000" b="1" spc="-50" dirty="0">
                <a:solidFill>
                  <a:srgbClr val="B32C16"/>
                </a:solidFill>
                <a:latin typeface="Times New Roman"/>
                <a:cs typeface="Times New Roman"/>
              </a:rPr>
              <a:t> </a:t>
            </a:r>
            <a:r>
              <a:rPr lang="en-IN" sz="4000" b="1" spc="-5" dirty="0">
                <a:solidFill>
                  <a:srgbClr val="B32C16"/>
                </a:solidFill>
                <a:latin typeface="Times New Roman"/>
                <a:cs typeface="Times New Roman"/>
              </a:rPr>
              <a:t>Diagram</a:t>
            </a:r>
            <a:endParaRPr lang="en-IN" dirty="0"/>
          </a:p>
        </p:txBody>
      </p:sp>
      <p:pic>
        <p:nvPicPr>
          <p:cNvPr id="9" name="Picture 8" descr="C:\Users\DELL\Desktop\second level DFD.png"/>
          <p:cNvPicPr/>
          <p:nvPr/>
        </p:nvPicPr>
        <p:blipFill>
          <a:blip r:embed="rId2"/>
          <a:srcRect/>
          <a:stretch>
            <a:fillRect/>
          </a:stretch>
        </p:blipFill>
        <p:spPr bwMode="auto">
          <a:xfrm>
            <a:off x="990600" y="1371600"/>
            <a:ext cx="6781800" cy="4724400"/>
          </a:xfrm>
          <a:prstGeom prst="rect">
            <a:avLst/>
          </a:prstGeom>
          <a:noFill/>
          <a:ln w="9525">
            <a:noFill/>
            <a:miter lim="800000"/>
            <a:headEnd/>
            <a:tailEnd/>
          </a:ln>
        </p:spPr>
      </p:pic>
    </p:spTree>
    <p:extLst>
      <p:ext uri="{BB962C8B-B14F-4D97-AF65-F5344CB8AC3E}">
        <p14:creationId xmlns="" xmlns:p14="http://schemas.microsoft.com/office/powerpoint/2010/main" val="1107369461"/>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298440"/>
            <a:ext cx="7010400" cy="813043"/>
          </a:xfrm>
          <a:prstGeom prst="rect">
            <a:avLst/>
          </a:prstGeom>
        </p:spPr>
        <p:txBody>
          <a:bodyPr vert="horz" wrap="square" lIns="0" tIns="12700" rIns="0" bIns="0" rtlCol="0">
            <a:spAutoFit/>
          </a:bodyPr>
          <a:lstStyle/>
          <a:p>
            <a:pPr marL="12700" lvl="0" algn="ctr" rtl="0">
              <a:spcBef>
                <a:spcPts val="100"/>
              </a:spcBef>
            </a:pPr>
            <a:r>
              <a:rPr lang="en-US" sz="2800" b="1" dirty="0" smtClean="0">
                <a:solidFill>
                  <a:schemeClr val="accent6">
                    <a:lumMod val="50000"/>
                  </a:schemeClr>
                </a:solidFill>
                <a:latin typeface="Times New Roman" pitchFamily="18" charset="0"/>
                <a:cs typeface="Times New Roman" pitchFamily="18" charset="0"/>
              </a:rPr>
              <a:t>E-R DIAGRAM</a:t>
            </a:r>
            <a:r>
              <a:rPr lang="en-US" sz="800" dirty="0" smtClean="0">
                <a:solidFill>
                  <a:schemeClr val="tx1"/>
                </a:solidFill>
                <a:latin typeface="Arial" pitchFamily="34" charset="0"/>
                <a:cs typeface="Arial" pitchFamily="34" charset="0"/>
              </a:rPr>
              <a:t/>
            </a:r>
            <a:br>
              <a:rPr lang="en-US" sz="800" dirty="0" smtClean="0">
                <a:solidFill>
                  <a:schemeClr val="tx1"/>
                </a:solidFill>
                <a:latin typeface="Arial" pitchFamily="34" charset="0"/>
                <a:cs typeface="Arial" pitchFamily="34" charset="0"/>
              </a:rPr>
            </a:br>
            <a:endParaRPr sz="2400" dirty="0">
              <a:solidFill>
                <a:srgbClr val="C00000"/>
              </a:solidFill>
              <a:latin typeface="Times New Roman"/>
              <a:cs typeface="Times New Roman"/>
            </a:endParaRPr>
          </a:p>
        </p:txBody>
      </p:sp>
      <p:sp>
        <p:nvSpPr>
          <p:cNvPr id="24" name="object 24"/>
          <p:cNvSpPr txBox="1"/>
          <p:nvPr/>
        </p:nvSpPr>
        <p:spPr>
          <a:xfrm>
            <a:off x="6429387" y="3742047"/>
            <a:ext cx="1000760" cy="185307"/>
          </a:xfrm>
          <a:prstGeom prst="rect">
            <a:avLst/>
          </a:prstGeom>
          <a:solidFill>
            <a:srgbClr val="FFFFFF"/>
          </a:solidFill>
        </p:spPr>
        <p:txBody>
          <a:bodyPr vert="horz" wrap="square" lIns="0" tIns="15875" rIns="0" bIns="0" rtlCol="0">
            <a:spAutoFit/>
          </a:bodyPr>
          <a:lstStyle/>
          <a:p>
            <a:pPr marL="235585">
              <a:lnSpc>
                <a:spcPct val="100000"/>
              </a:lnSpc>
              <a:spcBef>
                <a:spcPts val="125"/>
              </a:spcBef>
            </a:pPr>
            <a:endParaRPr sz="1100">
              <a:latin typeface="Arial MT"/>
              <a:cs typeface="Arial MT"/>
            </a:endParaRPr>
          </a:p>
        </p:txBody>
      </p:sp>
      <p:sp>
        <p:nvSpPr>
          <p:cNvPr id="25" name="object 25"/>
          <p:cNvSpPr txBox="1"/>
          <p:nvPr/>
        </p:nvSpPr>
        <p:spPr>
          <a:xfrm>
            <a:off x="6429387" y="4908726"/>
            <a:ext cx="1000760" cy="185307"/>
          </a:xfrm>
          <a:prstGeom prst="rect">
            <a:avLst/>
          </a:prstGeom>
          <a:solidFill>
            <a:srgbClr val="FFFFFF"/>
          </a:solidFill>
        </p:spPr>
        <p:txBody>
          <a:bodyPr vert="horz" wrap="square" lIns="0" tIns="15875" rIns="0" bIns="0" rtlCol="0">
            <a:spAutoFit/>
          </a:bodyPr>
          <a:lstStyle/>
          <a:p>
            <a:pPr marL="232410">
              <a:lnSpc>
                <a:spcPct val="100000"/>
              </a:lnSpc>
              <a:spcBef>
                <a:spcPts val="125"/>
              </a:spcBef>
            </a:pPr>
            <a:endParaRPr sz="1100">
              <a:latin typeface="Arial MT"/>
              <a:cs typeface="Arial MT"/>
            </a:endParaRPr>
          </a:p>
        </p:txBody>
      </p:sp>
      <p:sp>
        <p:nvSpPr>
          <p:cNvPr id="28" name="object 28"/>
          <p:cNvSpPr txBox="1"/>
          <p:nvPr/>
        </p:nvSpPr>
        <p:spPr>
          <a:xfrm>
            <a:off x="1214413" y="1428735"/>
            <a:ext cx="1000760" cy="185307"/>
          </a:xfrm>
          <a:prstGeom prst="rect">
            <a:avLst/>
          </a:prstGeom>
          <a:solidFill>
            <a:srgbClr val="FFFFFF"/>
          </a:solidFill>
        </p:spPr>
        <p:txBody>
          <a:bodyPr vert="horz" wrap="square" lIns="0" tIns="15875" rIns="0" bIns="0" rtlCol="0">
            <a:spAutoFit/>
          </a:bodyPr>
          <a:lstStyle/>
          <a:p>
            <a:pPr marL="317500">
              <a:lnSpc>
                <a:spcPct val="100000"/>
              </a:lnSpc>
              <a:spcBef>
                <a:spcPts val="125"/>
              </a:spcBef>
            </a:pPr>
            <a:endParaRPr sz="1100">
              <a:latin typeface="Arial MT"/>
              <a:cs typeface="Arial MT"/>
            </a:endParaRPr>
          </a:p>
        </p:txBody>
      </p:sp>
      <p:pic>
        <p:nvPicPr>
          <p:cNvPr id="8193" name="Picture 6" descr="ER0"/>
          <p:cNvPicPr>
            <a:picLocks noChangeAspect="1" noChangeArrowheads="1"/>
          </p:cNvPicPr>
          <p:nvPr/>
        </p:nvPicPr>
        <p:blipFill>
          <a:blip r:embed="rId3"/>
          <a:srcRect/>
          <a:stretch>
            <a:fillRect/>
          </a:stretch>
        </p:blipFill>
        <p:spPr bwMode="auto">
          <a:xfrm>
            <a:off x="914400" y="1295400"/>
            <a:ext cx="4267201" cy="2209799"/>
          </a:xfrm>
          <a:prstGeom prst="rect">
            <a:avLst/>
          </a:prstGeom>
          <a:noFill/>
        </p:spPr>
      </p:pic>
      <p:sp>
        <p:nvSpPr>
          <p:cNvPr id="8195" name="Rectangle 3"/>
          <p:cNvSpPr>
            <a:spLocks noChangeArrowheads="1"/>
          </p:cNvSpPr>
          <p:nvPr/>
        </p:nvSpPr>
        <p:spPr bwMode="auto">
          <a:xfrm>
            <a:off x="-57150" y="39020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3" name="Picture 32" descr="C:\Users\DELL\Desktop\Untitled.png"/>
          <p:cNvPicPr/>
          <p:nvPr/>
        </p:nvPicPr>
        <p:blipFill>
          <a:blip r:embed="rId4"/>
          <a:srcRect/>
          <a:stretch>
            <a:fillRect/>
          </a:stretch>
        </p:blipFill>
        <p:spPr bwMode="auto">
          <a:xfrm>
            <a:off x="838200" y="3733800"/>
            <a:ext cx="3810000" cy="2116725"/>
          </a:xfrm>
          <a:prstGeom prst="rect">
            <a:avLst/>
          </a:prstGeom>
          <a:noFill/>
          <a:ln w="9525">
            <a:noFill/>
            <a:miter lim="800000"/>
            <a:headEnd/>
            <a:tailEnd/>
          </a:ln>
        </p:spPr>
      </p:pic>
      <p:pic>
        <p:nvPicPr>
          <p:cNvPr id="34" name="Picture 33" descr="C:\Users\DELL\Desktop\er-2.png"/>
          <p:cNvPicPr/>
          <p:nvPr/>
        </p:nvPicPr>
        <p:blipFill>
          <a:blip r:embed="rId5"/>
          <a:srcRect/>
          <a:stretch>
            <a:fillRect/>
          </a:stretch>
        </p:blipFill>
        <p:spPr bwMode="auto">
          <a:xfrm>
            <a:off x="4876800" y="4038600"/>
            <a:ext cx="3200400" cy="190827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183005">
              <a:lnSpc>
                <a:spcPct val="100000"/>
              </a:lnSpc>
              <a:spcBef>
                <a:spcPts val="100"/>
              </a:spcBef>
            </a:pPr>
            <a:r>
              <a:rPr spc="-5" dirty="0"/>
              <a:t>SCREENSHOTS</a:t>
            </a:r>
          </a:p>
        </p:txBody>
      </p:sp>
      <p:sp>
        <p:nvSpPr>
          <p:cNvPr id="3" name="object 3"/>
          <p:cNvSpPr txBox="1"/>
          <p:nvPr/>
        </p:nvSpPr>
        <p:spPr>
          <a:xfrm>
            <a:off x="4333424" y="3152392"/>
            <a:ext cx="1977389" cy="513080"/>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414751"/>
                </a:solidFill>
                <a:latin typeface="Times New Roman"/>
                <a:cs typeface="Times New Roman"/>
              </a:rPr>
              <a:t>User</a:t>
            </a:r>
            <a:r>
              <a:rPr sz="3200" b="1" spc="-90" dirty="0">
                <a:solidFill>
                  <a:srgbClr val="414751"/>
                </a:solidFill>
                <a:latin typeface="Times New Roman"/>
                <a:cs typeface="Times New Roman"/>
              </a:rPr>
              <a:t> </a:t>
            </a:r>
            <a:r>
              <a:rPr sz="3200" b="1" spc="-5" dirty="0">
                <a:solidFill>
                  <a:srgbClr val="414751"/>
                </a:solidFill>
                <a:latin typeface="Times New Roman"/>
                <a:cs typeface="Times New Roman"/>
              </a:rPr>
              <a:t>Views</a:t>
            </a:r>
            <a:endParaRPr sz="3200">
              <a:latin typeface="Times New Roman"/>
              <a:cs typeface="Times New Roman"/>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TotalTime>
  <Words>341</Words>
  <Application>Microsoft Office PowerPoint</Application>
  <PresentationFormat>On-screen Show (4:3)</PresentationFormat>
  <Paragraphs>85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PRESENTATION ON PROJECT</vt:lpstr>
      <vt:lpstr>Content</vt:lpstr>
      <vt:lpstr>Introduction</vt:lpstr>
      <vt:lpstr>Modules</vt:lpstr>
      <vt:lpstr>Software and Hardware  Specification  </vt:lpstr>
      <vt:lpstr>OBJECTIVE AND PURPOSE</vt:lpstr>
      <vt:lpstr>  Data Flow Diagram</vt:lpstr>
      <vt:lpstr>E-R DIAGRAM </vt:lpstr>
      <vt:lpstr>SCREENSHOTS</vt:lpstr>
      <vt:lpstr>Input / Output Screen </vt:lpstr>
      <vt:lpstr> </vt:lpstr>
      <vt:lpstr>Slide 12</vt:lpstr>
      <vt:lpstr>Slide 13</vt:lpstr>
      <vt:lpstr>Slide 14</vt:lpstr>
      <vt:lpstr>Slide 15</vt:lpstr>
      <vt:lpstr>Slide 16</vt:lpstr>
      <vt:lpstr>Slide 17</vt:lpstr>
      <vt:lpstr>Slide 18</vt:lpstr>
      <vt:lpstr>INDEX</vt:lpstr>
      <vt:lpstr>TECHNOLOGY USED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dc:title>
  <dc:creator>HP</dc:creator>
  <cp:lastModifiedBy>Windows User</cp:lastModifiedBy>
  <cp:revision>54</cp:revision>
  <dcterms:created xsi:type="dcterms:W3CDTF">2022-06-21T05:30:30Z</dcterms:created>
  <dcterms:modified xsi:type="dcterms:W3CDTF">2022-12-14T07:45:13Z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