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71" r:id="rId3"/>
    <p:sldId id="257" r:id="rId4"/>
    <p:sldId id="261" r:id="rId5"/>
    <p:sldId id="258" r:id="rId6"/>
    <p:sldId id="260" r:id="rId7"/>
    <p:sldId id="259" r:id="rId8"/>
    <p:sldId id="266" r:id="rId9"/>
    <p:sldId id="267" r:id="rId10"/>
    <p:sldId id="268" r:id="rId11"/>
    <p:sldId id="269" r:id="rId12"/>
    <p:sldId id="262" r:id="rId13"/>
    <p:sldId id="263"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EF34B9-5E05-4EF6-82D4-10BAE35DD685}" type="datetimeFigureOut">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520CDB-7260-4914-98D4-72EC29A89447}" type="slidenum">
              <a:rPr lang="en-IN" smtClean="0"/>
              <a:t>‹#›</a:t>
            </a:fld>
            <a:endParaRPr lang="en-IN"/>
          </a:p>
        </p:txBody>
      </p:sp>
    </p:spTree>
    <p:extLst>
      <p:ext uri="{BB962C8B-B14F-4D97-AF65-F5344CB8AC3E}">
        <p14:creationId xmlns:p14="http://schemas.microsoft.com/office/powerpoint/2010/main" val="3555082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EF34B9-5E05-4EF6-82D4-10BAE35DD685}" type="datetimeFigureOut">
              <a:rPr lang="en-IN" smtClean="0"/>
              <a:t>15-12-2022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520CDB-7260-4914-98D4-72EC29A89447}" type="slidenum">
              <a:rPr lang="en-IN" smtClean="0"/>
              <a:t>‹#›</a:t>
            </a:fld>
            <a:endParaRPr lang="en-IN"/>
          </a:p>
        </p:txBody>
      </p:sp>
    </p:spTree>
    <p:extLst>
      <p:ext uri="{BB962C8B-B14F-4D97-AF65-F5344CB8AC3E}">
        <p14:creationId xmlns:p14="http://schemas.microsoft.com/office/powerpoint/2010/main" val="2942465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EF34B9-5E05-4EF6-82D4-10BAE35DD685}" type="datetimeFigureOut">
              <a:rPr lang="en-IN" smtClean="0"/>
              <a:t>15-12-2022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520CDB-7260-4914-98D4-72EC29A89447}" type="slidenum">
              <a:rPr lang="en-IN" smtClean="0"/>
              <a:t>‹#›</a:t>
            </a:fld>
            <a:endParaRPr lang="en-IN"/>
          </a:p>
        </p:txBody>
      </p:sp>
    </p:spTree>
    <p:extLst>
      <p:ext uri="{BB962C8B-B14F-4D97-AF65-F5344CB8AC3E}">
        <p14:creationId xmlns:p14="http://schemas.microsoft.com/office/powerpoint/2010/main" val="766915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EF34B9-5E05-4EF6-82D4-10BAE35DD685}" type="datetimeFigureOut">
              <a:rPr lang="en-IN" smtClean="0"/>
              <a:t>15-12-2022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520CDB-7260-4914-98D4-72EC29A89447}"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23608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EF34B9-5E05-4EF6-82D4-10BAE35DD685}" type="datetimeFigureOut">
              <a:rPr lang="en-IN" smtClean="0"/>
              <a:t>15-12-2022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520CDB-7260-4914-98D4-72EC29A89447}" type="slidenum">
              <a:rPr lang="en-IN" smtClean="0"/>
              <a:t>‹#›</a:t>
            </a:fld>
            <a:endParaRPr lang="en-IN"/>
          </a:p>
        </p:txBody>
      </p:sp>
    </p:spTree>
    <p:extLst>
      <p:ext uri="{BB962C8B-B14F-4D97-AF65-F5344CB8AC3E}">
        <p14:creationId xmlns:p14="http://schemas.microsoft.com/office/powerpoint/2010/main" val="753244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EF34B9-5E05-4EF6-82D4-10BAE35DD685}" type="datetimeFigureOut">
              <a:rPr lang="en-IN" smtClean="0"/>
              <a:t>15-12-2022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520CDB-7260-4914-98D4-72EC29A89447}" type="slidenum">
              <a:rPr lang="en-IN" smtClean="0"/>
              <a:t>‹#›</a:t>
            </a:fld>
            <a:endParaRPr lang="en-IN"/>
          </a:p>
        </p:txBody>
      </p:sp>
    </p:spTree>
    <p:extLst>
      <p:ext uri="{BB962C8B-B14F-4D97-AF65-F5344CB8AC3E}">
        <p14:creationId xmlns:p14="http://schemas.microsoft.com/office/powerpoint/2010/main" val="984019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EF34B9-5E05-4EF6-82D4-10BAE35DD685}" type="datetimeFigureOut">
              <a:rPr lang="en-IN" smtClean="0"/>
              <a:t>15-12-2022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520CDB-7260-4914-98D4-72EC29A89447}" type="slidenum">
              <a:rPr lang="en-IN" smtClean="0"/>
              <a:t>‹#›</a:t>
            </a:fld>
            <a:endParaRPr lang="en-IN"/>
          </a:p>
        </p:txBody>
      </p:sp>
    </p:spTree>
    <p:extLst>
      <p:ext uri="{BB962C8B-B14F-4D97-AF65-F5344CB8AC3E}">
        <p14:creationId xmlns:p14="http://schemas.microsoft.com/office/powerpoint/2010/main" val="2128477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EF34B9-5E05-4EF6-82D4-10BAE35DD685}" type="datetimeFigureOut">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520CDB-7260-4914-98D4-72EC29A89447}" type="slidenum">
              <a:rPr lang="en-IN" smtClean="0"/>
              <a:t>‹#›</a:t>
            </a:fld>
            <a:endParaRPr lang="en-IN"/>
          </a:p>
        </p:txBody>
      </p:sp>
    </p:spTree>
    <p:extLst>
      <p:ext uri="{BB962C8B-B14F-4D97-AF65-F5344CB8AC3E}">
        <p14:creationId xmlns:p14="http://schemas.microsoft.com/office/powerpoint/2010/main" val="1764085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EF34B9-5E05-4EF6-82D4-10BAE35DD685}" type="datetimeFigureOut">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520CDB-7260-4914-98D4-72EC29A89447}" type="slidenum">
              <a:rPr lang="en-IN" smtClean="0"/>
              <a:t>‹#›</a:t>
            </a:fld>
            <a:endParaRPr lang="en-IN"/>
          </a:p>
        </p:txBody>
      </p:sp>
    </p:spTree>
    <p:extLst>
      <p:ext uri="{BB962C8B-B14F-4D97-AF65-F5344CB8AC3E}">
        <p14:creationId xmlns:p14="http://schemas.microsoft.com/office/powerpoint/2010/main" val="684733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EF34B9-5E05-4EF6-82D4-10BAE35DD685}" type="datetimeFigureOut">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520CDB-7260-4914-98D4-72EC29A89447}" type="slidenum">
              <a:rPr lang="en-IN" smtClean="0"/>
              <a:t>‹#›</a:t>
            </a:fld>
            <a:endParaRPr lang="en-IN"/>
          </a:p>
        </p:txBody>
      </p:sp>
    </p:spTree>
    <p:extLst>
      <p:ext uri="{BB962C8B-B14F-4D97-AF65-F5344CB8AC3E}">
        <p14:creationId xmlns:p14="http://schemas.microsoft.com/office/powerpoint/2010/main" val="2263669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EF34B9-5E05-4EF6-82D4-10BAE35DD685}" type="datetimeFigureOut">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520CDB-7260-4914-98D4-72EC29A89447}" type="slidenum">
              <a:rPr lang="en-IN" smtClean="0"/>
              <a:t>‹#›</a:t>
            </a:fld>
            <a:endParaRPr lang="en-IN"/>
          </a:p>
        </p:txBody>
      </p:sp>
    </p:spTree>
    <p:extLst>
      <p:ext uri="{BB962C8B-B14F-4D97-AF65-F5344CB8AC3E}">
        <p14:creationId xmlns:p14="http://schemas.microsoft.com/office/powerpoint/2010/main" val="2423303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EF34B9-5E05-4EF6-82D4-10BAE35DD685}" type="datetimeFigureOut">
              <a:rPr lang="en-IN" smtClean="0"/>
              <a:t>15-12-2022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520CDB-7260-4914-98D4-72EC29A89447}" type="slidenum">
              <a:rPr lang="en-IN" smtClean="0"/>
              <a:t>‹#›</a:t>
            </a:fld>
            <a:endParaRPr lang="en-IN"/>
          </a:p>
        </p:txBody>
      </p:sp>
    </p:spTree>
    <p:extLst>
      <p:ext uri="{BB962C8B-B14F-4D97-AF65-F5344CB8AC3E}">
        <p14:creationId xmlns:p14="http://schemas.microsoft.com/office/powerpoint/2010/main" val="1690904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EF34B9-5E05-4EF6-82D4-10BAE35DD685}" type="datetimeFigureOut">
              <a:rPr lang="en-IN" smtClean="0"/>
              <a:t>15-12-2022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520CDB-7260-4914-98D4-72EC29A89447}" type="slidenum">
              <a:rPr lang="en-IN" smtClean="0"/>
              <a:t>‹#›</a:t>
            </a:fld>
            <a:endParaRPr lang="en-IN"/>
          </a:p>
        </p:txBody>
      </p:sp>
    </p:spTree>
    <p:extLst>
      <p:ext uri="{BB962C8B-B14F-4D97-AF65-F5344CB8AC3E}">
        <p14:creationId xmlns:p14="http://schemas.microsoft.com/office/powerpoint/2010/main" val="1296097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EF34B9-5E05-4EF6-82D4-10BAE35DD685}" type="datetimeFigureOut">
              <a:rPr lang="en-IN" smtClean="0"/>
              <a:t>15-12-2022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520CDB-7260-4914-98D4-72EC29A89447}" type="slidenum">
              <a:rPr lang="en-IN" smtClean="0"/>
              <a:t>‹#›</a:t>
            </a:fld>
            <a:endParaRPr lang="en-IN"/>
          </a:p>
        </p:txBody>
      </p:sp>
    </p:spTree>
    <p:extLst>
      <p:ext uri="{BB962C8B-B14F-4D97-AF65-F5344CB8AC3E}">
        <p14:creationId xmlns:p14="http://schemas.microsoft.com/office/powerpoint/2010/main" val="2821001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FEF34B9-5E05-4EF6-82D4-10BAE35DD685}" type="datetimeFigureOut">
              <a:rPr lang="en-IN" smtClean="0"/>
              <a:t>15-12-2022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520CDB-7260-4914-98D4-72EC29A89447}" type="slidenum">
              <a:rPr lang="en-IN" smtClean="0"/>
              <a:t>‹#›</a:t>
            </a:fld>
            <a:endParaRPr lang="en-IN"/>
          </a:p>
        </p:txBody>
      </p:sp>
    </p:spTree>
    <p:extLst>
      <p:ext uri="{BB962C8B-B14F-4D97-AF65-F5344CB8AC3E}">
        <p14:creationId xmlns:p14="http://schemas.microsoft.com/office/powerpoint/2010/main" val="3723009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EF34B9-5E05-4EF6-82D4-10BAE35DD685}" type="datetimeFigureOut">
              <a:rPr lang="en-IN" smtClean="0"/>
              <a:t>15-12-2022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520CDB-7260-4914-98D4-72EC29A89447}" type="slidenum">
              <a:rPr lang="en-IN" smtClean="0"/>
              <a:t>‹#›</a:t>
            </a:fld>
            <a:endParaRPr lang="en-IN"/>
          </a:p>
        </p:txBody>
      </p:sp>
    </p:spTree>
    <p:extLst>
      <p:ext uri="{BB962C8B-B14F-4D97-AF65-F5344CB8AC3E}">
        <p14:creationId xmlns:p14="http://schemas.microsoft.com/office/powerpoint/2010/main" val="4133976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EF34B9-5E05-4EF6-82D4-10BAE35DD685}" type="datetimeFigureOut">
              <a:rPr lang="en-IN" smtClean="0"/>
              <a:t>15-12-2022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520CDB-7260-4914-98D4-72EC29A89447}" type="slidenum">
              <a:rPr lang="en-IN" smtClean="0"/>
              <a:t>‹#›</a:t>
            </a:fld>
            <a:endParaRPr lang="en-IN"/>
          </a:p>
        </p:txBody>
      </p:sp>
    </p:spTree>
    <p:extLst>
      <p:ext uri="{BB962C8B-B14F-4D97-AF65-F5344CB8AC3E}">
        <p14:creationId xmlns:p14="http://schemas.microsoft.com/office/powerpoint/2010/main" val="4198228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FEF34B9-5E05-4EF6-82D4-10BAE35DD685}" type="datetimeFigureOut">
              <a:rPr lang="en-IN" smtClean="0"/>
              <a:t>15-12-2022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3520CDB-7260-4914-98D4-72EC29A89447}" type="slidenum">
              <a:rPr lang="en-IN" smtClean="0"/>
              <a:t>‹#›</a:t>
            </a:fld>
            <a:endParaRPr lang="en-IN"/>
          </a:p>
        </p:txBody>
      </p:sp>
    </p:spTree>
    <p:extLst>
      <p:ext uri="{BB962C8B-B14F-4D97-AF65-F5344CB8AC3E}">
        <p14:creationId xmlns:p14="http://schemas.microsoft.com/office/powerpoint/2010/main" val="3877122406"/>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986A-5EBB-5DAC-F526-F5C6B69DDCA0}"/>
              </a:ext>
            </a:extLst>
          </p:cNvPr>
          <p:cNvSpPr>
            <a:spLocks noGrp="1"/>
          </p:cNvSpPr>
          <p:nvPr>
            <p:ph type="ctrTitle"/>
          </p:nvPr>
        </p:nvSpPr>
        <p:spPr>
          <a:xfrm>
            <a:off x="1822132" y="289249"/>
            <a:ext cx="8689976" cy="1087120"/>
          </a:xfrm>
        </p:spPr>
        <p:txBody>
          <a:bodyPr>
            <a:normAutofit fontScale="90000"/>
          </a:bodyPr>
          <a:lstStyle/>
          <a:p>
            <a:r>
              <a:rPr lang="en-IN" dirty="0">
                <a:latin typeface="Algerian" panose="04020705040A02060702" pitchFamily="82" charset="0"/>
              </a:rPr>
              <a:t>UNIVERSITY INSTITUTE OF TECHNOLOGY RGPV,BHOPAL(M.P)</a:t>
            </a:r>
          </a:p>
        </p:txBody>
      </p:sp>
      <p:sp>
        <p:nvSpPr>
          <p:cNvPr id="3" name="Subtitle 2">
            <a:extLst>
              <a:ext uri="{FF2B5EF4-FFF2-40B4-BE49-F238E27FC236}">
                <a16:creationId xmlns:a16="http://schemas.microsoft.com/office/drawing/2014/main" id="{8F640ABD-74AD-7833-8F97-3DD12CD7AF2A}"/>
              </a:ext>
            </a:extLst>
          </p:cNvPr>
          <p:cNvSpPr>
            <a:spLocks noGrp="1"/>
          </p:cNvSpPr>
          <p:nvPr>
            <p:ph type="subTitle" idx="1"/>
          </p:nvPr>
        </p:nvSpPr>
        <p:spPr>
          <a:xfrm>
            <a:off x="599533" y="3355596"/>
            <a:ext cx="4073135" cy="3070604"/>
          </a:xfrm>
        </p:spPr>
        <p:txBody>
          <a:bodyPr>
            <a:normAutofit fontScale="85000" lnSpcReduction="20000"/>
          </a:bodyPr>
          <a:lstStyle/>
          <a:p>
            <a:endParaRPr lang="en-IN" dirty="0">
              <a:solidFill>
                <a:schemeClr val="tx1"/>
              </a:solidFill>
              <a:latin typeface="Arial" panose="020B0604020202020204" pitchFamily="34" charset="0"/>
              <a:cs typeface="Arial" panose="020B0604020202020204" pitchFamily="34" charset="0"/>
            </a:endParaRPr>
          </a:p>
          <a:p>
            <a:pPr algn="l"/>
            <a:r>
              <a:rPr lang="en-IN" sz="2000" dirty="0">
                <a:solidFill>
                  <a:schemeClr val="tx1"/>
                </a:solidFill>
                <a:latin typeface="Arial" panose="020B0604020202020204" pitchFamily="34" charset="0"/>
                <a:cs typeface="Arial" panose="020B0604020202020204" pitchFamily="34" charset="0"/>
              </a:rPr>
              <a:t>Presented by : </a:t>
            </a:r>
          </a:p>
          <a:p>
            <a:pPr algn="l"/>
            <a:r>
              <a:rPr lang="en-IN" sz="1800" dirty="0">
                <a:solidFill>
                  <a:schemeClr val="tx1"/>
                </a:solidFill>
                <a:latin typeface="Arial" panose="020B0604020202020204" pitchFamily="34" charset="0"/>
                <a:cs typeface="Arial" panose="020B0604020202020204" pitchFamily="34" charset="0"/>
              </a:rPr>
              <a:t>diksha Gupta</a:t>
            </a:r>
          </a:p>
          <a:p>
            <a:pPr algn="l"/>
            <a:r>
              <a:rPr lang="en-IN" sz="1800" dirty="0" err="1">
                <a:solidFill>
                  <a:schemeClr val="tx1"/>
                </a:solidFill>
                <a:latin typeface="Arial" panose="020B0604020202020204" pitchFamily="34" charset="0"/>
                <a:cs typeface="Arial" panose="020B0604020202020204" pitchFamily="34" charset="0"/>
              </a:rPr>
              <a:t>Enroll</a:t>
            </a:r>
            <a:r>
              <a:rPr lang="en-IN" sz="1800" dirty="0">
                <a:solidFill>
                  <a:schemeClr val="tx1"/>
                </a:solidFill>
                <a:latin typeface="Arial" panose="020B0604020202020204" pitchFamily="34" charset="0"/>
                <a:cs typeface="Arial" panose="020B0604020202020204" pitchFamily="34" charset="0"/>
              </a:rPr>
              <a:t> no. 0101ca211019</a:t>
            </a:r>
          </a:p>
          <a:p>
            <a:pPr algn="l"/>
            <a:r>
              <a:rPr lang="en-IN" sz="1800" dirty="0">
                <a:solidFill>
                  <a:schemeClr val="tx1"/>
                </a:solidFill>
                <a:latin typeface="Arial" panose="020B0604020202020204" pitchFamily="34" charset="0"/>
                <a:cs typeface="Arial" panose="020B0604020202020204" pitchFamily="34" charset="0"/>
              </a:rPr>
              <a:t>Alka Tiwari</a:t>
            </a:r>
          </a:p>
          <a:p>
            <a:pPr algn="l"/>
            <a:r>
              <a:rPr lang="en-IN" sz="1800" dirty="0" err="1">
                <a:solidFill>
                  <a:schemeClr val="tx1"/>
                </a:solidFill>
                <a:latin typeface="Arial" panose="020B0604020202020204" pitchFamily="34" charset="0"/>
                <a:cs typeface="Arial" panose="020B0604020202020204" pitchFamily="34" charset="0"/>
              </a:rPr>
              <a:t>Enroll</a:t>
            </a:r>
            <a:r>
              <a:rPr lang="en-IN" sz="1800" dirty="0">
                <a:solidFill>
                  <a:schemeClr val="tx1"/>
                </a:solidFill>
                <a:latin typeface="Arial" panose="020B0604020202020204" pitchFamily="34" charset="0"/>
                <a:cs typeface="Arial" panose="020B0604020202020204" pitchFamily="34" charset="0"/>
              </a:rPr>
              <a:t> no. 0101ca211006</a:t>
            </a:r>
          </a:p>
          <a:p>
            <a:pPr algn="l"/>
            <a:r>
              <a:rPr lang="en-IN" sz="1800" dirty="0">
                <a:solidFill>
                  <a:schemeClr val="tx1"/>
                </a:solidFill>
                <a:latin typeface="Arial" panose="020B0604020202020204" pitchFamily="34" charset="0"/>
                <a:cs typeface="Arial" panose="020B0604020202020204" pitchFamily="34" charset="0"/>
              </a:rPr>
              <a:t>Anjali </a:t>
            </a:r>
            <a:r>
              <a:rPr lang="en-IN" sz="1800" dirty="0" err="1">
                <a:solidFill>
                  <a:schemeClr val="tx1"/>
                </a:solidFill>
                <a:latin typeface="Arial" panose="020B0604020202020204" pitchFamily="34" charset="0"/>
                <a:cs typeface="Arial" panose="020B0604020202020204" pitchFamily="34" charset="0"/>
              </a:rPr>
              <a:t>kohre</a:t>
            </a:r>
            <a:endParaRPr lang="en-IN" sz="1800" dirty="0">
              <a:solidFill>
                <a:schemeClr val="tx1"/>
              </a:solidFill>
              <a:latin typeface="Arial" panose="020B0604020202020204" pitchFamily="34" charset="0"/>
              <a:cs typeface="Arial" panose="020B0604020202020204" pitchFamily="34" charset="0"/>
            </a:endParaRPr>
          </a:p>
          <a:p>
            <a:pPr algn="l"/>
            <a:r>
              <a:rPr lang="en-IN" sz="1800" dirty="0" err="1">
                <a:solidFill>
                  <a:schemeClr val="tx1"/>
                </a:solidFill>
                <a:latin typeface="Arial" panose="020B0604020202020204" pitchFamily="34" charset="0"/>
                <a:cs typeface="Arial" panose="020B0604020202020204" pitchFamily="34" charset="0"/>
              </a:rPr>
              <a:t>Enroll</a:t>
            </a:r>
            <a:r>
              <a:rPr lang="en-IN" sz="1800" dirty="0">
                <a:solidFill>
                  <a:schemeClr val="tx1"/>
                </a:solidFill>
                <a:latin typeface="Arial" panose="020B0604020202020204" pitchFamily="34" charset="0"/>
                <a:cs typeface="Arial" panose="020B0604020202020204" pitchFamily="34" charset="0"/>
              </a:rPr>
              <a:t> no. 0101ca211009</a:t>
            </a:r>
          </a:p>
          <a:p>
            <a:pPr algn="l"/>
            <a:endParaRPr lang="en-IN" dirty="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EE0C7B1-E37A-4C04-59D0-CF5FBB45C35C}"/>
              </a:ext>
            </a:extLst>
          </p:cNvPr>
          <p:cNvSpPr txBox="1"/>
          <p:nvPr/>
        </p:nvSpPr>
        <p:spPr>
          <a:xfrm>
            <a:off x="2938757" y="3167103"/>
            <a:ext cx="6151926" cy="830997"/>
          </a:xfrm>
          <a:prstGeom prst="rect">
            <a:avLst/>
          </a:prstGeom>
          <a:noFill/>
        </p:spPr>
        <p:txBody>
          <a:bodyPr wrap="square" rtlCol="0">
            <a:spAutoFit/>
          </a:bodyPr>
          <a:lstStyle/>
          <a:p>
            <a:r>
              <a:rPr lang="en-IN" sz="2400" dirty="0">
                <a:solidFill>
                  <a:schemeClr val="tx1"/>
                </a:solidFill>
                <a:latin typeface="Britannic Bold" panose="020B0903060703020204" pitchFamily="34" charset="0"/>
                <a:cs typeface="Arial" panose="020B0604020202020204" pitchFamily="34" charset="0"/>
              </a:rPr>
              <a:t>Emotion based music recommender system</a:t>
            </a:r>
          </a:p>
          <a:p>
            <a:endParaRPr lang="en-IN" sz="2400" dirty="0"/>
          </a:p>
        </p:txBody>
      </p:sp>
      <p:pic>
        <p:nvPicPr>
          <p:cNvPr id="6" name="Picture 5">
            <a:extLst>
              <a:ext uri="{FF2B5EF4-FFF2-40B4-BE49-F238E27FC236}">
                <a16:creationId xmlns:a16="http://schemas.microsoft.com/office/drawing/2014/main" id="{ACB90CD1-B932-5145-3F88-03B1863EE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6616" y="1376369"/>
            <a:ext cx="1560352" cy="1683833"/>
          </a:xfrm>
          <a:prstGeom prst="rect">
            <a:avLst/>
          </a:prstGeom>
        </p:spPr>
      </p:pic>
      <p:sp>
        <p:nvSpPr>
          <p:cNvPr id="8" name="TextBox 7">
            <a:extLst>
              <a:ext uri="{FF2B5EF4-FFF2-40B4-BE49-F238E27FC236}">
                <a16:creationId xmlns:a16="http://schemas.microsoft.com/office/drawing/2014/main" id="{1205B3D6-A24D-8618-9AA0-7B65F4B93B7A}"/>
              </a:ext>
            </a:extLst>
          </p:cNvPr>
          <p:cNvSpPr txBox="1"/>
          <p:nvPr/>
        </p:nvSpPr>
        <p:spPr>
          <a:xfrm>
            <a:off x="9466818" y="3998100"/>
            <a:ext cx="2446262" cy="1569660"/>
          </a:xfrm>
          <a:prstGeom prst="rect">
            <a:avLst/>
          </a:prstGeom>
          <a:noFill/>
        </p:spPr>
        <p:txBody>
          <a:bodyPr wrap="square" rtlCol="0">
            <a:spAutoFit/>
          </a:bodyPr>
          <a:lstStyle/>
          <a:p>
            <a:r>
              <a:rPr lang="en-IN" sz="2400" dirty="0"/>
              <a:t>SUBMITTED TO </a:t>
            </a:r>
            <a:r>
              <a:rPr lang="en-IN" dirty="0"/>
              <a:t>:</a:t>
            </a:r>
          </a:p>
          <a:p>
            <a:r>
              <a:rPr lang="en-IN" dirty="0"/>
              <a:t>ATUL PANDEY</a:t>
            </a:r>
          </a:p>
          <a:p>
            <a:r>
              <a:rPr lang="en-IN" dirty="0"/>
              <a:t>ANJANA PATNEY</a:t>
            </a:r>
          </a:p>
          <a:p>
            <a:r>
              <a:rPr lang="en-IN" dirty="0"/>
              <a:t>JAY NARAYAN </a:t>
            </a:r>
          </a:p>
          <a:p>
            <a:endParaRPr lang="en-IN" dirty="0"/>
          </a:p>
        </p:txBody>
      </p:sp>
    </p:spTree>
    <p:extLst>
      <p:ext uri="{BB962C8B-B14F-4D97-AF65-F5344CB8AC3E}">
        <p14:creationId xmlns:p14="http://schemas.microsoft.com/office/powerpoint/2010/main" val="3500170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AA383E-06FD-9B8E-BCC6-CA0A069C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907" y="218113"/>
            <a:ext cx="11036185" cy="6207854"/>
          </a:xfrm>
          <a:prstGeom prst="rect">
            <a:avLst/>
          </a:prstGeom>
        </p:spPr>
      </p:pic>
    </p:spTree>
    <p:extLst>
      <p:ext uri="{BB962C8B-B14F-4D97-AF65-F5344CB8AC3E}">
        <p14:creationId xmlns:p14="http://schemas.microsoft.com/office/powerpoint/2010/main" val="3715914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B080F4-EC7A-7EB0-67E5-CABDDDA3D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712" y="369640"/>
            <a:ext cx="10858150" cy="6107709"/>
          </a:xfrm>
          <a:prstGeom prst="rect">
            <a:avLst/>
          </a:prstGeom>
        </p:spPr>
      </p:pic>
    </p:spTree>
    <p:extLst>
      <p:ext uri="{BB962C8B-B14F-4D97-AF65-F5344CB8AC3E}">
        <p14:creationId xmlns:p14="http://schemas.microsoft.com/office/powerpoint/2010/main" val="3664948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B272E-353D-3151-76D9-BB27CBE8A427}"/>
              </a:ext>
            </a:extLst>
          </p:cNvPr>
          <p:cNvSpPr>
            <a:spLocks noGrp="1"/>
          </p:cNvSpPr>
          <p:nvPr>
            <p:ph type="title"/>
          </p:nvPr>
        </p:nvSpPr>
        <p:spPr/>
        <p:txBody>
          <a:bodyPr>
            <a:normAutofit/>
          </a:bodyPr>
          <a:lstStyle/>
          <a:p>
            <a:r>
              <a:rPr lang="en-IN" sz="2800" dirty="0">
                <a:latin typeface="Algerian" panose="04020705040A02060702" pitchFamily="82" charset="0"/>
              </a:rPr>
              <a:t>FUTURE SCOPE:</a:t>
            </a:r>
          </a:p>
        </p:txBody>
      </p:sp>
      <p:sp>
        <p:nvSpPr>
          <p:cNvPr id="4" name="Content Placeholder 3">
            <a:extLst>
              <a:ext uri="{FF2B5EF4-FFF2-40B4-BE49-F238E27FC236}">
                <a16:creationId xmlns:a16="http://schemas.microsoft.com/office/drawing/2014/main" id="{33CAC20D-4188-E0BD-514F-991EA3F8A5F4}"/>
              </a:ext>
            </a:extLst>
          </p:cNvPr>
          <p:cNvSpPr>
            <a:spLocks noGrp="1"/>
          </p:cNvSpPr>
          <p:nvPr>
            <p:ph sz="quarter" idx="13"/>
          </p:nvPr>
        </p:nvSpPr>
        <p:spPr/>
        <p:txBody>
          <a:bodyPr/>
          <a:lstStyle/>
          <a:p>
            <a:r>
              <a:rPr lang="en-US" dirty="0"/>
              <a:t>The future scope in the system would to design a mechanism that would be helpful in music therapy treatment and provide the music therapist the help needed to treat the patient suffering from disorder like mental stress, anxiety, depression and trauma.</a:t>
            </a:r>
            <a:endParaRPr lang="en-IN" dirty="0"/>
          </a:p>
        </p:txBody>
      </p:sp>
    </p:spTree>
    <p:extLst>
      <p:ext uri="{BB962C8B-B14F-4D97-AF65-F5344CB8AC3E}">
        <p14:creationId xmlns:p14="http://schemas.microsoft.com/office/powerpoint/2010/main" val="91893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3A7D-1D1A-B246-A7C7-7533BAEF82B0}"/>
              </a:ext>
            </a:extLst>
          </p:cNvPr>
          <p:cNvSpPr>
            <a:spLocks noGrp="1"/>
          </p:cNvSpPr>
          <p:nvPr>
            <p:ph type="ctrTitle"/>
          </p:nvPr>
        </p:nvSpPr>
        <p:spPr>
          <a:xfrm>
            <a:off x="1598612" y="660401"/>
            <a:ext cx="8689976" cy="731215"/>
          </a:xfrm>
        </p:spPr>
        <p:txBody>
          <a:bodyPr>
            <a:normAutofit/>
          </a:bodyPr>
          <a:lstStyle/>
          <a:p>
            <a:r>
              <a:rPr lang="en-IN" sz="3600" dirty="0">
                <a:latin typeface="Algerian" panose="04020705040A02060702" pitchFamily="82" charset="0"/>
              </a:rPr>
              <a:t>CONCLUSION:</a:t>
            </a:r>
          </a:p>
        </p:txBody>
      </p:sp>
      <p:sp>
        <p:nvSpPr>
          <p:cNvPr id="3" name="Subtitle 2">
            <a:extLst>
              <a:ext uri="{FF2B5EF4-FFF2-40B4-BE49-F238E27FC236}">
                <a16:creationId xmlns:a16="http://schemas.microsoft.com/office/drawing/2014/main" id="{F0BA3189-2EEB-FACF-CCFC-C3B52968D2C8}"/>
              </a:ext>
            </a:extLst>
          </p:cNvPr>
          <p:cNvSpPr>
            <a:spLocks noGrp="1"/>
          </p:cNvSpPr>
          <p:nvPr>
            <p:ph type="subTitle" idx="1"/>
          </p:nvPr>
        </p:nvSpPr>
        <p:spPr>
          <a:xfrm>
            <a:off x="1751012" y="1605280"/>
            <a:ext cx="8689976" cy="3652519"/>
          </a:xfrm>
        </p:spPr>
        <p:txBody>
          <a:bodyPr>
            <a:normAutofit/>
          </a:bodyPr>
          <a:lstStyle/>
          <a:p>
            <a:pPr algn="l"/>
            <a:r>
              <a:rPr lang="en-US" dirty="0">
                <a:solidFill>
                  <a:schemeClr val="tx1"/>
                </a:solidFill>
              </a:rPr>
              <a:t>In this project , music recommendation model it is based on the emotions that are captured in real time images of the user. This project is designed for the purpose of making better interaction between the music system and the user. because Music is helpful in changing the mood of the user and </a:t>
            </a:r>
            <a:r>
              <a:rPr lang="en-US" dirty="0" err="1">
                <a:solidFill>
                  <a:schemeClr val="tx1"/>
                </a:solidFill>
              </a:rPr>
              <a:t>and</a:t>
            </a:r>
            <a:r>
              <a:rPr lang="en-US" dirty="0">
                <a:solidFill>
                  <a:schemeClr val="tx1"/>
                </a:solidFill>
              </a:rPr>
              <a:t> for some people it is a stress reliever.</a:t>
            </a:r>
            <a:endParaRPr lang="en-IN" dirty="0">
              <a:solidFill>
                <a:schemeClr val="tx1"/>
              </a:solidFill>
            </a:endParaRPr>
          </a:p>
        </p:txBody>
      </p:sp>
    </p:spTree>
    <p:extLst>
      <p:ext uri="{BB962C8B-B14F-4D97-AF65-F5344CB8AC3E}">
        <p14:creationId xmlns:p14="http://schemas.microsoft.com/office/powerpoint/2010/main" val="2273695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A157-827F-6F11-20AC-D9AD6959D5ED}"/>
              </a:ext>
            </a:extLst>
          </p:cNvPr>
          <p:cNvSpPr>
            <a:spLocks noGrp="1"/>
          </p:cNvSpPr>
          <p:nvPr>
            <p:ph type="title"/>
          </p:nvPr>
        </p:nvSpPr>
        <p:spPr>
          <a:xfrm>
            <a:off x="639455" y="2213637"/>
            <a:ext cx="10364451" cy="1596177"/>
          </a:xfrm>
        </p:spPr>
        <p:txBody>
          <a:bodyPr/>
          <a:lstStyle/>
          <a:p>
            <a:r>
              <a:rPr lang="en-IN" dirty="0">
                <a:latin typeface="Algerian" panose="04020705040A02060702" pitchFamily="82" charset="0"/>
              </a:rPr>
              <a:t>Thank you</a:t>
            </a:r>
          </a:p>
        </p:txBody>
      </p:sp>
    </p:spTree>
    <p:extLst>
      <p:ext uri="{BB962C8B-B14F-4D97-AF65-F5344CB8AC3E}">
        <p14:creationId xmlns:p14="http://schemas.microsoft.com/office/powerpoint/2010/main" val="327708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9A9EA8-169A-B440-50B3-2829E1170E5E}"/>
              </a:ext>
            </a:extLst>
          </p:cNvPr>
          <p:cNvSpPr txBox="1"/>
          <p:nvPr/>
        </p:nvSpPr>
        <p:spPr>
          <a:xfrm>
            <a:off x="4840449" y="553673"/>
            <a:ext cx="3313650" cy="707886"/>
          </a:xfrm>
          <a:prstGeom prst="rect">
            <a:avLst/>
          </a:prstGeom>
          <a:noFill/>
        </p:spPr>
        <p:txBody>
          <a:bodyPr wrap="square" rtlCol="0">
            <a:spAutoFit/>
          </a:bodyPr>
          <a:lstStyle/>
          <a:p>
            <a:r>
              <a:rPr lang="en-IN" sz="4000" dirty="0"/>
              <a:t>CONTENT</a:t>
            </a:r>
          </a:p>
        </p:txBody>
      </p:sp>
      <p:sp>
        <p:nvSpPr>
          <p:cNvPr id="5" name="TextBox 4">
            <a:extLst>
              <a:ext uri="{FF2B5EF4-FFF2-40B4-BE49-F238E27FC236}">
                <a16:creationId xmlns:a16="http://schemas.microsoft.com/office/drawing/2014/main" id="{48105E18-6E1D-3DAC-CF1F-0D3106F520B8}"/>
              </a:ext>
            </a:extLst>
          </p:cNvPr>
          <p:cNvSpPr txBox="1"/>
          <p:nvPr/>
        </p:nvSpPr>
        <p:spPr>
          <a:xfrm>
            <a:off x="2105637" y="1891717"/>
            <a:ext cx="4605556" cy="5232202"/>
          </a:xfrm>
          <a:prstGeom prst="rect">
            <a:avLst/>
          </a:prstGeom>
          <a:noFill/>
        </p:spPr>
        <p:txBody>
          <a:bodyPr wrap="square" rtlCol="0">
            <a:spAutoFit/>
          </a:bodyPr>
          <a:lstStyle/>
          <a:p>
            <a:pPr marL="342900" indent="-342900">
              <a:buFont typeface="Arial" panose="020B0604020202020204" pitchFamily="34" charset="0"/>
              <a:buChar char="•"/>
            </a:pPr>
            <a:r>
              <a:rPr lang="en-IN" sz="2800" dirty="0"/>
              <a:t>INTRODUCTION</a:t>
            </a:r>
          </a:p>
          <a:p>
            <a:pPr marL="342900" indent="-342900">
              <a:buFont typeface="Arial" panose="020B0604020202020204" pitchFamily="34" charset="0"/>
              <a:buChar char="•"/>
            </a:pPr>
            <a:r>
              <a:rPr lang="en-IN" sz="2800" dirty="0"/>
              <a:t>SOFTWERE USED</a:t>
            </a:r>
          </a:p>
          <a:p>
            <a:pPr marL="342900" indent="-342900">
              <a:buFont typeface="Arial" panose="020B0604020202020204" pitchFamily="34" charset="0"/>
              <a:buChar char="•"/>
            </a:pPr>
            <a:r>
              <a:rPr lang="en-IN" sz="2800" dirty="0"/>
              <a:t>METHODOLOGY</a:t>
            </a:r>
          </a:p>
          <a:p>
            <a:pPr marL="342900" indent="-342900">
              <a:buFont typeface="Arial" panose="020B0604020202020204" pitchFamily="34" charset="0"/>
              <a:buChar char="•"/>
            </a:pPr>
            <a:r>
              <a:rPr lang="en-IN" sz="2800" dirty="0"/>
              <a:t>FLOW DIAGRAM</a:t>
            </a:r>
          </a:p>
          <a:p>
            <a:pPr marL="342900" indent="-342900">
              <a:buFont typeface="Arial" panose="020B0604020202020204" pitchFamily="34" charset="0"/>
              <a:buChar char="•"/>
            </a:pPr>
            <a:r>
              <a:rPr lang="en-IN" sz="2800" dirty="0"/>
              <a:t>WORKING</a:t>
            </a:r>
          </a:p>
          <a:p>
            <a:pPr marL="342900" indent="-342900">
              <a:buFont typeface="Arial" panose="020B0604020202020204" pitchFamily="34" charset="0"/>
              <a:buChar char="•"/>
            </a:pPr>
            <a:r>
              <a:rPr lang="en-IN" sz="2800" dirty="0"/>
              <a:t>FUTURE SCOPE</a:t>
            </a:r>
          </a:p>
          <a:p>
            <a:pPr marL="342900" indent="-342900">
              <a:buFont typeface="Arial" panose="020B0604020202020204" pitchFamily="34" charset="0"/>
              <a:buChar char="•"/>
            </a:pPr>
            <a:r>
              <a:rPr lang="en-IN" sz="2800" dirty="0"/>
              <a:t>CONCLUSION </a:t>
            </a:r>
          </a:p>
          <a:p>
            <a:endParaRPr lang="en-IN" sz="2800" dirty="0"/>
          </a:p>
          <a:p>
            <a:pPr marL="342900" indent="-342900">
              <a:buFont typeface="Arial" panose="020B0604020202020204" pitchFamily="34" charset="0"/>
              <a:buChar char="•"/>
            </a:pPr>
            <a:endParaRPr lang="en-IN" sz="2800" dirty="0"/>
          </a:p>
          <a:p>
            <a:pPr marL="342900" indent="-342900">
              <a:buFont typeface="Arial" panose="020B0604020202020204" pitchFamily="34" charset="0"/>
              <a:buChar char="•"/>
            </a:pPr>
            <a:endParaRPr lang="en-IN" sz="2800"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13412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9E546-647F-AA5E-115E-354EBF80D587}"/>
              </a:ext>
            </a:extLst>
          </p:cNvPr>
          <p:cNvSpPr>
            <a:spLocks noGrp="1"/>
          </p:cNvSpPr>
          <p:nvPr>
            <p:ph type="title"/>
          </p:nvPr>
        </p:nvSpPr>
        <p:spPr>
          <a:xfrm>
            <a:off x="913775" y="618517"/>
            <a:ext cx="10364451" cy="885163"/>
          </a:xfrm>
        </p:spPr>
        <p:txBody>
          <a:bodyPr/>
          <a:lstStyle/>
          <a:p>
            <a:r>
              <a:rPr lang="en-IN"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9F4AF083-95BC-BCC1-B88A-FACD0D8FCEA0}"/>
              </a:ext>
            </a:extLst>
          </p:cNvPr>
          <p:cNvSpPr>
            <a:spLocks noGrp="1"/>
          </p:cNvSpPr>
          <p:nvPr>
            <p:ph sz="quarter" idx="13"/>
          </p:nvPr>
        </p:nvSpPr>
        <p:spPr>
          <a:xfrm>
            <a:off x="913774" y="1778000"/>
            <a:ext cx="10567026" cy="4765040"/>
          </a:xfrm>
        </p:spPr>
        <p:txBody>
          <a:bodyPr>
            <a:normAutofit/>
          </a:bodyPr>
          <a:lstStyle/>
          <a:p>
            <a:r>
              <a:rPr lang="en-US" dirty="0"/>
              <a:t>In this concept music is recommended to the user by detecting the real time capturing of user’s emotions.</a:t>
            </a:r>
          </a:p>
          <a:p>
            <a:r>
              <a:rPr lang="en-US" dirty="0"/>
              <a:t> Emotion-Based-music-player It’s Based on the detected user’s mood song list will be displayed/recommend to the user. </a:t>
            </a:r>
          </a:p>
          <a:p>
            <a:r>
              <a:rPr lang="en-US" dirty="0"/>
              <a:t>In this application image of a person is captured using a real time machine that has the access to the local machinery and depending on the captured image it compares the database data sets that already saved in the local device through processing it defines the present mood of the user in numerical form based on this music will be played.</a:t>
            </a:r>
            <a:endParaRPr lang="en-IN" dirty="0"/>
          </a:p>
        </p:txBody>
      </p:sp>
    </p:spTree>
    <p:extLst>
      <p:ext uri="{BB962C8B-B14F-4D97-AF65-F5344CB8AC3E}">
        <p14:creationId xmlns:p14="http://schemas.microsoft.com/office/powerpoint/2010/main" val="2040021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4FDC7-12A3-D83D-FC5A-E852CFCF3727}"/>
              </a:ext>
            </a:extLst>
          </p:cNvPr>
          <p:cNvSpPr>
            <a:spLocks noGrp="1"/>
          </p:cNvSpPr>
          <p:nvPr>
            <p:ph type="title"/>
          </p:nvPr>
        </p:nvSpPr>
        <p:spPr/>
        <p:txBody>
          <a:bodyPr>
            <a:normAutofit/>
          </a:bodyPr>
          <a:lstStyle/>
          <a:p>
            <a:r>
              <a:rPr lang="en-IN" sz="2800" dirty="0">
                <a:latin typeface="Algerian" panose="04020705040A02060702" pitchFamily="82" charset="0"/>
              </a:rPr>
              <a:t>Software used:</a:t>
            </a:r>
          </a:p>
        </p:txBody>
      </p:sp>
      <p:sp>
        <p:nvSpPr>
          <p:cNvPr id="3" name="Content Placeholder 2">
            <a:extLst>
              <a:ext uri="{FF2B5EF4-FFF2-40B4-BE49-F238E27FC236}">
                <a16:creationId xmlns:a16="http://schemas.microsoft.com/office/drawing/2014/main" id="{2B6CE287-A282-4F86-7BF4-B445026B5F2A}"/>
              </a:ext>
            </a:extLst>
          </p:cNvPr>
          <p:cNvSpPr>
            <a:spLocks noGrp="1"/>
          </p:cNvSpPr>
          <p:nvPr>
            <p:ph sz="quarter" idx="13"/>
          </p:nvPr>
        </p:nvSpPr>
        <p:spPr/>
        <p:txBody>
          <a:bodyPr/>
          <a:lstStyle/>
          <a:p>
            <a:r>
              <a:rPr lang="en-IN" dirty="0"/>
              <a:t>Language used: python</a:t>
            </a:r>
          </a:p>
          <a:p>
            <a:r>
              <a:rPr lang="en-IN" dirty="0"/>
              <a:t>Ide : vs code</a:t>
            </a:r>
          </a:p>
          <a:p>
            <a:r>
              <a:rPr lang="en-IN" dirty="0"/>
              <a:t>Libraries used : open cv, </a:t>
            </a:r>
            <a:r>
              <a:rPr lang="en-IN" dirty="0" err="1"/>
              <a:t>mediapipe</a:t>
            </a:r>
            <a:r>
              <a:rPr lang="en-IN" dirty="0"/>
              <a:t>, </a:t>
            </a:r>
            <a:r>
              <a:rPr lang="en-IN" dirty="0" err="1"/>
              <a:t>numpy</a:t>
            </a:r>
            <a:r>
              <a:rPr lang="en-IN" dirty="0"/>
              <a:t>, </a:t>
            </a:r>
            <a:r>
              <a:rPr lang="en-IN" dirty="0" err="1"/>
              <a:t>streamlit</a:t>
            </a:r>
            <a:r>
              <a:rPr lang="en-IN" dirty="0"/>
              <a:t>, </a:t>
            </a:r>
            <a:r>
              <a:rPr lang="en-IN" dirty="0" err="1"/>
              <a:t>os</a:t>
            </a:r>
            <a:r>
              <a:rPr lang="en-IN" dirty="0"/>
              <a:t>, </a:t>
            </a:r>
            <a:r>
              <a:rPr lang="en-IN" dirty="0" err="1"/>
              <a:t>streamlit-webrtc</a:t>
            </a:r>
            <a:endParaRPr lang="en-IN" dirty="0"/>
          </a:p>
        </p:txBody>
      </p:sp>
    </p:spTree>
    <p:extLst>
      <p:ext uri="{BB962C8B-B14F-4D97-AF65-F5344CB8AC3E}">
        <p14:creationId xmlns:p14="http://schemas.microsoft.com/office/powerpoint/2010/main" val="4095698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CB4CB-4849-E4BD-DE20-8D06FEAA448B}"/>
              </a:ext>
            </a:extLst>
          </p:cNvPr>
          <p:cNvSpPr>
            <a:spLocks noGrp="1"/>
          </p:cNvSpPr>
          <p:nvPr>
            <p:ph type="title"/>
          </p:nvPr>
        </p:nvSpPr>
        <p:spPr>
          <a:xfrm>
            <a:off x="913775" y="618517"/>
            <a:ext cx="10364451" cy="539723"/>
          </a:xfrm>
        </p:spPr>
        <p:txBody>
          <a:bodyPr>
            <a:normAutofit fontScale="90000"/>
          </a:bodyPr>
          <a:lstStyle/>
          <a:p>
            <a:r>
              <a:rPr lang="en-IN" dirty="0">
                <a:latin typeface="Algerian" panose="04020705040A02060702" pitchFamily="82" charset="0"/>
              </a:rPr>
              <a:t>METHODOLOGY:</a:t>
            </a:r>
          </a:p>
        </p:txBody>
      </p:sp>
      <p:sp>
        <p:nvSpPr>
          <p:cNvPr id="3" name="Content Placeholder 2">
            <a:extLst>
              <a:ext uri="{FF2B5EF4-FFF2-40B4-BE49-F238E27FC236}">
                <a16:creationId xmlns:a16="http://schemas.microsoft.com/office/drawing/2014/main" id="{F3F9CBBA-3ED1-79F4-0F3D-94116A4122BC}"/>
              </a:ext>
            </a:extLst>
          </p:cNvPr>
          <p:cNvSpPr>
            <a:spLocks noGrp="1"/>
          </p:cNvSpPr>
          <p:nvPr>
            <p:ph sz="quarter" idx="13"/>
          </p:nvPr>
        </p:nvSpPr>
        <p:spPr>
          <a:xfrm>
            <a:off x="913774" y="1564640"/>
            <a:ext cx="10272386" cy="4470400"/>
          </a:xfrm>
        </p:spPr>
        <p:txBody>
          <a:bodyPr>
            <a:normAutofit/>
          </a:bodyPr>
          <a:lstStyle/>
          <a:p>
            <a:pPr marL="0" indent="0">
              <a:buNone/>
            </a:pPr>
            <a:r>
              <a:rPr lang="en-US" dirty="0">
                <a:latin typeface="Aparajita" panose="02020603050405020304" pitchFamily="18" charset="0"/>
                <a:cs typeface="Aparajita" panose="02020603050405020304" pitchFamily="18" charset="0"/>
              </a:rPr>
              <a:t>FACE CAPTURING :</a:t>
            </a:r>
          </a:p>
          <a:p>
            <a:pPr marL="0" indent="0">
              <a:buNone/>
            </a:pPr>
            <a:r>
              <a:rPr lang="en-US" dirty="0"/>
              <a:t>The main objective is to capture images so here we are using the common device </a:t>
            </a:r>
            <a:r>
              <a:rPr lang="en-US" dirty="0" err="1"/>
              <a:t>i.e</a:t>
            </a:r>
            <a:r>
              <a:rPr lang="en-US" dirty="0"/>
              <a:t>, webcam . for that purpose we are using the </a:t>
            </a:r>
            <a:r>
              <a:rPr lang="en-IN" dirty="0"/>
              <a:t>open CV</a:t>
            </a:r>
            <a:r>
              <a:rPr lang="en-US" dirty="0"/>
              <a:t> library. </a:t>
            </a:r>
          </a:p>
          <a:p>
            <a:pPr marL="0" indent="0">
              <a:buNone/>
            </a:pPr>
            <a:r>
              <a:rPr lang="en-US" dirty="0"/>
              <a:t>so, in the initial phase of this project in order to capture the images and face detection. This project uses </a:t>
            </a:r>
            <a:r>
              <a:rPr lang="en-US" dirty="0" err="1"/>
              <a:t>mediapipe</a:t>
            </a:r>
            <a:r>
              <a:rPr lang="en-US" dirty="0"/>
              <a:t> for the key point extraction . </a:t>
            </a:r>
          </a:p>
          <a:p>
            <a:pPr marL="0" indent="0">
              <a:buNone/>
            </a:pPr>
            <a:r>
              <a:rPr lang="en-US" dirty="0"/>
              <a:t>The key point of face , left and right hand are extracted using </a:t>
            </a:r>
            <a:r>
              <a:rPr lang="en-US" dirty="0" err="1"/>
              <a:t>mediapipe</a:t>
            </a:r>
            <a:r>
              <a:rPr lang="en-US" dirty="0"/>
              <a:t> then these key points are collected and saved as </a:t>
            </a:r>
            <a:r>
              <a:rPr lang="en-US" dirty="0" err="1"/>
              <a:t>numpy</a:t>
            </a:r>
            <a:r>
              <a:rPr lang="en-US" dirty="0"/>
              <a:t> file. </a:t>
            </a:r>
            <a:endParaRPr lang="en-IN" dirty="0"/>
          </a:p>
        </p:txBody>
      </p:sp>
    </p:spTree>
    <p:extLst>
      <p:ext uri="{BB962C8B-B14F-4D97-AF65-F5344CB8AC3E}">
        <p14:creationId xmlns:p14="http://schemas.microsoft.com/office/powerpoint/2010/main" val="4046502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C058D9-C48A-21AF-699B-8669969AA844}"/>
              </a:ext>
            </a:extLst>
          </p:cNvPr>
          <p:cNvSpPr>
            <a:spLocks noGrp="1"/>
          </p:cNvSpPr>
          <p:nvPr>
            <p:ph sz="quarter" idx="13"/>
          </p:nvPr>
        </p:nvSpPr>
        <p:spPr>
          <a:xfrm>
            <a:off x="1066174" y="1137732"/>
            <a:ext cx="10363826" cy="4562028"/>
          </a:xfrm>
        </p:spPr>
        <p:txBody>
          <a:bodyPr/>
          <a:lstStyle/>
          <a:p>
            <a:pPr marL="0" indent="0">
              <a:buNone/>
            </a:pPr>
            <a:r>
              <a:rPr lang="en-US" sz="3600" dirty="0">
                <a:latin typeface="Aparajita" panose="02020603050405020304" pitchFamily="18" charset="0"/>
                <a:cs typeface="Aparajita" panose="02020603050405020304" pitchFamily="18" charset="0"/>
              </a:rPr>
              <a:t>MUSIC RECOMMENDATION:</a:t>
            </a:r>
          </a:p>
          <a:p>
            <a:pPr marL="0" indent="0">
              <a:buNone/>
            </a:pPr>
            <a:r>
              <a:rPr lang="en-US" dirty="0"/>
              <a:t>The input images that is acquired is from the web camera and is used to capture real-time images. </a:t>
            </a:r>
          </a:p>
          <a:p>
            <a:pPr marL="0" indent="0">
              <a:buNone/>
            </a:pPr>
            <a:r>
              <a:rPr lang="en-US" dirty="0"/>
              <a:t>here we have four main emotions because it is very hard to define all the emotions and by using limited options it can help the compilation time and the outcome is more sophisticated. </a:t>
            </a:r>
          </a:p>
          <a:p>
            <a:pPr marL="0" indent="0">
              <a:buNone/>
            </a:pPr>
            <a:r>
              <a:rPr lang="en-US" dirty="0"/>
              <a:t>open cv and </a:t>
            </a:r>
            <a:r>
              <a:rPr lang="en-US" dirty="0" err="1"/>
              <a:t>streamlit</a:t>
            </a:r>
            <a:r>
              <a:rPr lang="en-US" dirty="0"/>
              <a:t> is used to create webapp. For capturing the webcam in the browser we used </a:t>
            </a:r>
            <a:r>
              <a:rPr lang="en-US" dirty="0" err="1"/>
              <a:t>streamlit-webrtc</a:t>
            </a:r>
            <a:r>
              <a:rPr lang="en-US" dirty="0"/>
              <a:t> module. . The song’s will be played from the detected emotion.  </a:t>
            </a:r>
            <a:endParaRPr lang="en-IN" dirty="0"/>
          </a:p>
        </p:txBody>
      </p:sp>
    </p:spTree>
    <p:extLst>
      <p:ext uri="{BB962C8B-B14F-4D97-AF65-F5344CB8AC3E}">
        <p14:creationId xmlns:p14="http://schemas.microsoft.com/office/powerpoint/2010/main" val="729437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1EE498-51D4-BCF4-33F8-48D99C276932}"/>
              </a:ext>
            </a:extLst>
          </p:cNvPr>
          <p:cNvSpPr txBox="1"/>
          <p:nvPr/>
        </p:nvSpPr>
        <p:spPr>
          <a:xfrm>
            <a:off x="4769141" y="335125"/>
            <a:ext cx="2973898" cy="523220"/>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Flow diagram</a:t>
            </a:r>
            <a:endParaRPr lang="en-IN" sz="28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D1113014-FAE3-C6B6-025E-776675270CDD}"/>
              </a:ext>
            </a:extLst>
          </p:cNvPr>
          <p:cNvPicPr>
            <a:picLocks noChangeAspect="1"/>
          </p:cNvPicPr>
          <p:nvPr/>
        </p:nvPicPr>
        <p:blipFill>
          <a:blip r:embed="rId2"/>
          <a:stretch>
            <a:fillRect/>
          </a:stretch>
        </p:blipFill>
        <p:spPr>
          <a:xfrm>
            <a:off x="2783840" y="1187745"/>
            <a:ext cx="6035040" cy="5040335"/>
          </a:xfrm>
          <a:prstGeom prst="rect">
            <a:avLst/>
          </a:prstGeom>
        </p:spPr>
      </p:pic>
    </p:spTree>
    <p:extLst>
      <p:ext uri="{BB962C8B-B14F-4D97-AF65-F5344CB8AC3E}">
        <p14:creationId xmlns:p14="http://schemas.microsoft.com/office/powerpoint/2010/main" val="3709321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E31BE64-5A3F-0D48-B59B-CC14C29C7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050" y="732111"/>
            <a:ext cx="10133900" cy="5700319"/>
          </a:xfrm>
          <a:prstGeom prst="rect">
            <a:avLst/>
          </a:prstGeom>
        </p:spPr>
      </p:pic>
    </p:spTree>
    <p:extLst>
      <p:ext uri="{BB962C8B-B14F-4D97-AF65-F5344CB8AC3E}">
        <p14:creationId xmlns:p14="http://schemas.microsoft.com/office/powerpoint/2010/main" val="374566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A8354F-59AA-1468-3067-3D81ED849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48" y="461395"/>
            <a:ext cx="10894503" cy="6128158"/>
          </a:xfrm>
          <a:prstGeom prst="rect">
            <a:avLst/>
          </a:prstGeom>
        </p:spPr>
      </p:pic>
    </p:spTree>
    <p:extLst>
      <p:ext uri="{BB962C8B-B14F-4D97-AF65-F5344CB8AC3E}">
        <p14:creationId xmlns:p14="http://schemas.microsoft.com/office/powerpoint/2010/main" val="19135987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324</TotalTime>
  <Words>486</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Aparajita</vt:lpstr>
      <vt:lpstr>Arial</vt:lpstr>
      <vt:lpstr>Britannic Bold</vt:lpstr>
      <vt:lpstr>Tw Cen MT</vt:lpstr>
      <vt:lpstr>Droplet</vt:lpstr>
      <vt:lpstr>UNIVERSITY INSTITUTE OF TECHNOLOGY RGPV,BHOPAL(M.P)</vt:lpstr>
      <vt:lpstr>PowerPoint Presentation</vt:lpstr>
      <vt:lpstr>introduction</vt:lpstr>
      <vt:lpstr>Software used:</vt:lpstr>
      <vt:lpstr>METHODOLOGY:</vt:lpstr>
      <vt:lpstr>PowerPoint Presentation</vt:lpstr>
      <vt:lpstr>PowerPoint Presentation</vt:lpstr>
      <vt:lpstr>PowerPoint Presentation</vt:lpstr>
      <vt:lpstr>PowerPoint Presentation</vt:lpstr>
      <vt:lpstr>PowerPoint Presentation</vt:lpstr>
      <vt:lpstr>PowerPoint Presentation</vt:lpstr>
      <vt:lpstr>FUTURE SCOPE: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INSTITUTE OF TECHNOLOGY RGPV,BHOPAL(M.P)</dc:title>
  <dc:creator>Diksha Gupta</dc:creator>
  <cp:lastModifiedBy>Virendra Bisen</cp:lastModifiedBy>
  <cp:revision>7</cp:revision>
  <dcterms:created xsi:type="dcterms:W3CDTF">2022-12-13T14:28:48Z</dcterms:created>
  <dcterms:modified xsi:type="dcterms:W3CDTF">2022-12-15T08:30:25Z</dcterms:modified>
</cp:coreProperties>
</file>