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2"/>
  </p:notesMasterIdLst>
  <p:sldIdLst>
    <p:sldId id="256" r:id="rId2"/>
    <p:sldId id="257" r:id="rId3"/>
    <p:sldId id="258" r:id="rId4"/>
    <p:sldId id="268" r:id="rId5"/>
    <p:sldId id="276" r:id="rId6"/>
    <p:sldId id="269" r:id="rId7"/>
    <p:sldId id="270" r:id="rId8"/>
    <p:sldId id="271" r:id="rId9"/>
    <p:sldId id="264" r:id="rId10"/>
    <p:sldId id="272" r:id="rId11"/>
    <p:sldId id="273" r:id="rId12"/>
    <p:sldId id="274" r:id="rId13"/>
    <p:sldId id="275" r:id="rId14"/>
    <p:sldId id="277" r:id="rId15"/>
    <p:sldId id="278" r:id="rId16"/>
    <p:sldId id="280" r:id="rId17"/>
    <p:sldId id="279" r:id="rId18"/>
    <p:sldId id="260" r:id="rId19"/>
    <p:sldId id="262" r:id="rId20"/>
    <p:sldId id="26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94660"/>
  </p:normalViewPr>
  <p:slideViewPr>
    <p:cSldViewPr>
      <p:cViewPr varScale="1">
        <p:scale>
          <a:sx n="65" d="100"/>
          <a:sy n="65" d="100"/>
        </p:scale>
        <p:origin x="-142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E7ABE-D5CB-4DB6-A28B-2F5DB322A645}" type="datetimeFigureOut">
              <a:rPr lang="en-IN" smtClean="0"/>
              <a:pPr/>
              <a:t>28-05-2022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00D0C-971B-4FEE-A519-A180A5DEE2DE}" type="slidenum">
              <a:rPr lang="en-IN" smtClean="0"/>
              <a:pPr/>
              <a:t>‹#›</a:t>
            </a:fld>
            <a:endParaRPr lang="en-IN" dirty="0"/>
          </a:p>
        </p:txBody>
      </p:sp>
    </p:spTree>
    <p:extLst>
      <p:ext uri="{BB962C8B-B14F-4D97-AF65-F5344CB8AC3E}">
        <p14:creationId xmlns="" xmlns:p14="http://schemas.microsoft.com/office/powerpoint/2010/main" val="43421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A00D0C-971B-4FEE-A519-A180A5DEE2DE}" type="slidenum">
              <a:rPr lang="en-IN" smtClean="0"/>
              <a:pPr/>
              <a:t>9</a:t>
            </a:fld>
            <a:endParaRPr lang="en-IN" dirty="0"/>
          </a:p>
        </p:txBody>
      </p:sp>
    </p:spTree>
    <p:extLst>
      <p:ext uri="{BB962C8B-B14F-4D97-AF65-F5344CB8AC3E}">
        <p14:creationId xmlns="" xmlns:p14="http://schemas.microsoft.com/office/powerpoint/2010/main" val="17270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228860A-36D3-40D9-9C9B-67839495EA1F}" type="datetimeFigureOut">
              <a:rPr lang="en-US" smtClean="0"/>
              <a:pPr/>
              <a:t>28/05/2022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C6EA9EE8-BFF0-4D43-BA70-53C89A7C26AB}"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28860A-36D3-40D9-9C9B-67839495EA1F}" type="datetimeFigureOut">
              <a:rPr lang="en-US" smtClean="0"/>
              <a:pPr/>
              <a:t>28/05/2022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EA9EE8-BFF0-4D43-BA70-53C89A7C26A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28860A-36D3-40D9-9C9B-67839495EA1F}" type="datetimeFigureOut">
              <a:rPr lang="en-US" smtClean="0"/>
              <a:pPr/>
              <a:t>28/05/2022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EA9EE8-BFF0-4D43-BA70-53C89A7C26A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28860A-36D3-40D9-9C9B-67839495EA1F}" type="datetimeFigureOut">
              <a:rPr lang="en-US" smtClean="0"/>
              <a:pPr/>
              <a:t>28/05/2022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EA9EE8-BFF0-4D43-BA70-53C89A7C26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28860A-36D3-40D9-9C9B-67839495EA1F}" type="datetimeFigureOut">
              <a:rPr lang="en-US" smtClean="0"/>
              <a:pPr/>
              <a:t>28/05/2022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C6EA9EE8-BFF0-4D43-BA70-53C89A7C26A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28860A-36D3-40D9-9C9B-67839495EA1F}" type="datetimeFigureOut">
              <a:rPr lang="en-US" smtClean="0"/>
              <a:pPr/>
              <a:t>28/05/2022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EA9EE8-BFF0-4D43-BA70-53C89A7C26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28860A-36D3-40D9-9C9B-67839495EA1F}" type="datetimeFigureOut">
              <a:rPr lang="en-US" smtClean="0"/>
              <a:pPr/>
              <a:t>28/05/2022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EA9EE8-BFF0-4D43-BA70-53C89A7C26A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28860A-36D3-40D9-9C9B-67839495EA1F}" type="datetimeFigureOut">
              <a:rPr lang="en-US" smtClean="0"/>
              <a:pPr/>
              <a:t>28/05/2022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EA9EE8-BFF0-4D43-BA70-53C89A7C26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8860A-36D3-40D9-9C9B-67839495EA1F}" type="datetimeFigureOut">
              <a:rPr lang="en-US" smtClean="0"/>
              <a:pPr/>
              <a:t>28/05/2022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EA9EE8-BFF0-4D43-BA70-53C89A7C26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28860A-36D3-40D9-9C9B-67839495EA1F}" type="datetimeFigureOut">
              <a:rPr lang="en-US" smtClean="0"/>
              <a:pPr/>
              <a:t>28/05/2022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EA9EE8-BFF0-4D43-BA70-53C89A7C26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28860A-36D3-40D9-9C9B-67839495EA1F}" type="datetimeFigureOut">
              <a:rPr lang="en-US" smtClean="0"/>
              <a:pPr/>
              <a:t>28/05/2022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EA9EE8-BFF0-4D43-BA70-53C89A7C26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228860A-36D3-40D9-9C9B-67839495EA1F}" type="datetimeFigureOut">
              <a:rPr lang="en-US" smtClean="0"/>
              <a:pPr/>
              <a:t>28/05/2022</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6EA9EE8-BFF0-4D43-BA70-53C89A7C26A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2696" y="-243407"/>
            <a:ext cx="11593288" cy="1080120"/>
          </a:xfrm>
        </p:spPr>
        <p:txBody>
          <a:bodyPr>
            <a:normAutofit/>
          </a:bodyPr>
          <a:lstStyle/>
          <a:p>
            <a:pPr algn="ctr"/>
            <a:r>
              <a:rPr lang="en-US" sz="2800" dirty="0" smtClean="0">
                <a:ln w="18415" cmpd="sng">
                  <a:solidFill>
                    <a:srgbClr val="FF0000"/>
                  </a:solidFill>
                  <a:prstDash val="solid"/>
                </a:ln>
                <a:solidFill>
                  <a:srgbClr val="FF0000"/>
                </a:solidFill>
                <a:effectLst>
                  <a:outerShdw blurRad="63500" dir="3600000" algn="tl" rotWithShape="0">
                    <a:srgbClr val="000000">
                      <a:alpha val="70000"/>
                    </a:srgbClr>
                  </a:outerShdw>
                </a:effectLst>
                <a:latin typeface="Bahnschrift" pitchFamily="34" charset="0"/>
              </a:rPr>
              <a:t>         UNIVERSITY </a:t>
            </a:r>
            <a:r>
              <a:rPr lang="en-US" sz="2800" dirty="0">
                <a:ln w="18415" cmpd="sng">
                  <a:solidFill>
                    <a:srgbClr val="FF0000"/>
                  </a:solidFill>
                  <a:prstDash val="solid"/>
                </a:ln>
                <a:solidFill>
                  <a:srgbClr val="FF0000"/>
                </a:solidFill>
                <a:effectLst>
                  <a:outerShdw blurRad="63500" dir="3600000" algn="tl" rotWithShape="0">
                    <a:srgbClr val="000000">
                      <a:alpha val="70000"/>
                    </a:srgbClr>
                  </a:outerShdw>
                </a:effectLst>
                <a:latin typeface="Bahnschrift" pitchFamily="34" charset="0"/>
              </a:rPr>
              <a:t>INSTITUTE OF TECHNOLOGY.RGPV</a:t>
            </a:r>
          </a:p>
        </p:txBody>
      </p:sp>
      <p:sp>
        <p:nvSpPr>
          <p:cNvPr id="3" name="Subtitle 2"/>
          <p:cNvSpPr>
            <a:spLocks noGrp="1"/>
          </p:cNvSpPr>
          <p:nvPr>
            <p:ph type="subTitle" idx="1"/>
          </p:nvPr>
        </p:nvSpPr>
        <p:spPr>
          <a:xfrm>
            <a:off x="611560" y="2564904"/>
            <a:ext cx="8712968" cy="4857760"/>
          </a:xfrm>
        </p:spPr>
        <p:txBody>
          <a:bodyPr>
            <a:normAutofit/>
          </a:bodyPr>
          <a:lstStyle/>
          <a:p>
            <a:pPr algn="ctr"/>
            <a:r>
              <a:rPr lang="en-US" sz="2400" b="1" dirty="0">
                <a:solidFill>
                  <a:schemeClr val="bg1"/>
                </a:solidFill>
                <a:latin typeface="+mj-lt"/>
              </a:rPr>
              <a:t>DEPARTMENT OF COMPUTER </a:t>
            </a:r>
            <a:r>
              <a:rPr lang="en-US" sz="2400" b="1" dirty="0" smtClean="0">
                <a:solidFill>
                  <a:schemeClr val="bg1"/>
                </a:solidFill>
                <a:latin typeface="+mj-lt"/>
              </a:rPr>
              <a:t>APPLICATION</a:t>
            </a:r>
            <a:endParaRPr lang="en-US" sz="2400" b="1" dirty="0">
              <a:solidFill>
                <a:schemeClr val="bg1"/>
              </a:solidFill>
              <a:latin typeface="+mj-lt"/>
            </a:endParaRPr>
          </a:p>
          <a:p>
            <a:r>
              <a:rPr lang="en-US" sz="2400" b="1" dirty="0">
                <a:solidFill>
                  <a:schemeClr val="bg1"/>
                </a:solidFill>
                <a:latin typeface="+mj-lt"/>
              </a:rPr>
              <a:t>   </a:t>
            </a:r>
            <a:r>
              <a:rPr lang="en-US" sz="2400" b="1" dirty="0" smtClean="0">
                <a:solidFill>
                  <a:schemeClr val="bg1"/>
                </a:solidFill>
                <a:latin typeface="Times New Roman" panose="02020603050405020304" pitchFamily="18" charset="0"/>
                <a:cs typeface="Times New Roman" panose="02020603050405020304" pitchFamily="18" charset="0"/>
              </a:rPr>
              <a:t>session : 2020-2022</a:t>
            </a:r>
          </a:p>
          <a:p>
            <a:pPr algn="ctr"/>
            <a:endParaRPr lang="en-US" sz="2400" b="1" dirty="0">
              <a:solidFill>
                <a:schemeClr val="bg1"/>
              </a:solidFill>
              <a:latin typeface="+mj-lt"/>
            </a:endParaRPr>
          </a:p>
          <a:p>
            <a:pPr algn="ctr"/>
            <a:r>
              <a:rPr lang="en-US" sz="2400" b="1" u="sng" dirty="0" smtClean="0">
                <a:solidFill>
                  <a:schemeClr val="bg1"/>
                </a:solidFill>
                <a:latin typeface="+mj-lt"/>
              </a:rPr>
              <a:t>MAJOR </a:t>
            </a:r>
            <a:r>
              <a:rPr lang="en-US" sz="2400" b="1" u="sng" dirty="0">
                <a:solidFill>
                  <a:schemeClr val="bg1"/>
                </a:solidFill>
                <a:latin typeface="+mj-lt"/>
              </a:rPr>
              <a:t>PROJECT</a:t>
            </a:r>
            <a:r>
              <a:rPr lang="en-US" sz="2400" b="1" dirty="0">
                <a:solidFill>
                  <a:schemeClr val="bg1"/>
                </a:solidFill>
                <a:latin typeface="+mj-lt"/>
              </a:rPr>
              <a:t> </a:t>
            </a:r>
          </a:p>
          <a:p>
            <a:pPr algn="ctr"/>
            <a:r>
              <a:rPr lang="en-US" sz="2400" b="1" dirty="0">
                <a:solidFill>
                  <a:schemeClr val="bg1"/>
                </a:solidFill>
                <a:latin typeface="+mj-lt"/>
              </a:rPr>
              <a:t>VEHICLE PARKING </a:t>
            </a:r>
            <a:r>
              <a:rPr lang="en-US" sz="2400" b="1" dirty="0" smtClean="0">
                <a:solidFill>
                  <a:schemeClr val="bg1"/>
                </a:solidFill>
                <a:latin typeface="+mj-lt"/>
              </a:rPr>
              <a:t>SYSTEM</a:t>
            </a:r>
          </a:p>
          <a:p>
            <a:pPr algn="ctr"/>
            <a:endParaRPr lang="en-US" sz="2400" b="1" dirty="0" smtClean="0">
              <a:solidFill>
                <a:schemeClr val="bg1"/>
              </a:solidFill>
              <a:latin typeface="+mj-lt"/>
            </a:endParaRPr>
          </a:p>
          <a:p>
            <a:endParaRPr lang="en-US" sz="2400" dirty="0"/>
          </a:p>
        </p:txBody>
      </p:sp>
      <p:pic>
        <p:nvPicPr>
          <p:cNvPr id="1026" name="Picture 2" descr="See the source image">
            <a:extLst>
              <a:ext uri="{FF2B5EF4-FFF2-40B4-BE49-F238E27FC236}">
                <a16:creationId xmlns="" xmlns:a16="http://schemas.microsoft.com/office/drawing/2014/main" id="{F8B84C6F-8C51-A322-429C-FFF84BA65EA3}"/>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11960" y="1052736"/>
            <a:ext cx="1080120" cy="1152697"/>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2483768" y="4926067"/>
            <a:ext cx="6408712" cy="2031325"/>
          </a:xfrm>
          <a:prstGeom prst="rect">
            <a:avLst/>
          </a:prstGeom>
          <a:noFill/>
        </p:spPr>
        <p:txBody>
          <a:bodyPr wrap="square" rtlCol="0">
            <a:spAutoFit/>
          </a:bodyPr>
          <a:lstStyle/>
          <a:p>
            <a:r>
              <a:rPr lang="en-US" b="1" dirty="0" smtClean="0">
                <a:solidFill>
                  <a:schemeClr val="bg1"/>
                </a:solidFill>
              </a:rPr>
              <a:t>                                                                        </a:t>
            </a:r>
            <a:r>
              <a:rPr lang="en-US" b="1" u="sng" dirty="0" smtClean="0"/>
              <a:t>SUBMITTED BY </a:t>
            </a:r>
            <a:r>
              <a:rPr lang="en-US" b="1" dirty="0" smtClean="0"/>
              <a:t>:</a:t>
            </a:r>
          </a:p>
          <a:p>
            <a:endParaRPr lang="en-US" b="1" dirty="0" smtClean="0"/>
          </a:p>
          <a:p>
            <a:pPr algn="r"/>
            <a:r>
              <a:rPr lang="en-US" b="1" dirty="0" smtClean="0"/>
              <a:t>    KANCHAN MISHRA</a:t>
            </a:r>
          </a:p>
          <a:p>
            <a:pPr algn="r"/>
            <a:r>
              <a:rPr lang="en-US" b="1" dirty="0" smtClean="0"/>
              <a:t>[0101CA201016</a:t>
            </a:r>
            <a:r>
              <a:rPr lang="en-US" b="1" dirty="0" smtClean="0"/>
              <a:t>]</a:t>
            </a:r>
          </a:p>
          <a:p>
            <a:pPr algn="r"/>
            <a:endParaRPr lang="en-US" b="1" dirty="0" smtClean="0"/>
          </a:p>
          <a:p>
            <a:pPr algn="r"/>
            <a:endParaRPr lang="en-US" b="1" dirty="0" smtClean="0"/>
          </a:p>
          <a:p>
            <a:endParaRPr lang="en-US" dirty="0"/>
          </a:p>
        </p:txBody>
      </p:sp>
      <p:sp>
        <p:nvSpPr>
          <p:cNvPr id="11" name="TextBox 10"/>
          <p:cNvSpPr txBox="1"/>
          <p:nvPr/>
        </p:nvSpPr>
        <p:spPr>
          <a:xfrm>
            <a:off x="-108520" y="4941168"/>
            <a:ext cx="7128792" cy="1200329"/>
          </a:xfrm>
          <a:prstGeom prst="rect">
            <a:avLst/>
          </a:prstGeom>
          <a:noFill/>
        </p:spPr>
        <p:txBody>
          <a:bodyPr wrap="square" rtlCol="0">
            <a:spAutoFit/>
          </a:bodyPr>
          <a:lstStyle/>
          <a:p>
            <a:r>
              <a:rPr lang="en-US" b="1" dirty="0" smtClean="0"/>
              <a:t>                                </a:t>
            </a:r>
            <a:r>
              <a:rPr lang="en-US" b="1" u="sng" dirty="0" smtClean="0"/>
              <a:t>GUIDED </a:t>
            </a:r>
            <a:r>
              <a:rPr lang="en-US" b="1" u="sng" dirty="0" smtClean="0"/>
              <a:t>BY </a:t>
            </a:r>
            <a:r>
              <a:rPr lang="en-US" b="1" u="sng" dirty="0" smtClean="0"/>
              <a:t>:</a:t>
            </a:r>
          </a:p>
          <a:p>
            <a:endParaRPr lang="en-US" b="1" dirty="0" smtClean="0"/>
          </a:p>
          <a:p>
            <a:r>
              <a:rPr lang="en-US" b="1" dirty="0" smtClean="0"/>
              <a:t>      MR. DHEERESH CHANDRA KUSHWAHA</a:t>
            </a:r>
          </a:p>
          <a:p>
            <a:r>
              <a:rPr lang="en-US" b="1" dirty="0" smtClean="0"/>
              <a:t> (Assistant Professor dept. of Computer Application)</a:t>
            </a:r>
            <a:endParaRPr lang="en-US" b="1" dirty="0" smtClean="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TOSHIBA\Desktop\dfdlevel1.png"/>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67544" y="332656"/>
            <a:ext cx="8424936" cy="5766661"/>
          </a:xfrm>
          <a:prstGeom prst="rect">
            <a:avLst/>
          </a:prstGeom>
          <a:noFill/>
          <a:ln>
            <a:noFill/>
          </a:ln>
        </p:spPr>
      </p:pic>
      <p:sp>
        <p:nvSpPr>
          <p:cNvPr id="5" name="Rectangle 4"/>
          <p:cNvSpPr/>
          <p:nvPr/>
        </p:nvSpPr>
        <p:spPr>
          <a:xfrm>
            <a:off x="3779911" y="6237312"/>
            <a:ext cx="1672254" cy="369332"/>
          </a:xfrm>
          <a:prstGeom prst="rect">
            <a:avLst/>
          </a:prstGeom>
        </p:spPr>
        <p:txBody>
          <a:bodyPr wrap="none">
            <a:spAutoFit/>
          </a:bodyPr>
          <a:lstStyle/>
          <a:p>
            <a:pPr algn="ctr"/>
            <a:r>
              <a:rPr lang="en-US" b="1" u="sng" dirty="0" smtClean="0">
                <a:solidFill>
                  <a:schemeClr val="bg1"/>
                </a:solidFill>
              </a:rPr>
              <a:t>LEVEL </a:t>
            </a:r>
            <a:r>
              <a:rPr lang="en-US" b="1" u="sng" dirty="0" smtClean="0">
                <a:solidFill>
                  <a:schemeClr val="bg1"/>
                </a:solidFill>
              </a:rPr>
              <a:t>2 DFD</a:t>
            </a:r>
            <a:endParaRPr lang="en-US" b="1" u="sng"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hish Marathe\Desktop\er.png"/>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55776" y="476672"/>
            <a:ext cx="4968552" cy="6597352"/>
          </a:xfrm>
          <a:prstGeom prst="rect">
            <a:avLst/>
          </a:prstGeom>
          <a:noFill/>
          <a:ln>
            <a:noFill/>
          </a:ln>
        </p:spPr>
      </p:pic>
      <p:sp>
        <p:nvSpPr>
          <p:cNvPr id="5" name="Rectangle 4"/>
          <p:cNvSpPr/>
          <p:nvPr/>
        </p:nvSpPr>
        <p:spPr>
          <a:xfrm>
            <a:off x="72008" y="188640"/>
            <a:ext cx="4788024" cy="432048"/>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SEQUENCE DIAGRAM</a:t>
            </a:r>
            <a:endParaRPr lang="en-US" sz="2800"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051720" y="881336"/>
            <a:ext cx="5544616" cy="5976664"/>
          </a:xfrm>
          <a:prstGeom prst="rect">
            <a:avLst/>
          </a:prstGeom>
          <a:noFill/>
          <a:ln>
            <a:noFill/>
          </a:ln>
        </p:spPr>
      </p:pic>
      <p:sp>
        <p:nvSpPr>
          <p:cNvPr id="6" name="Rectangle 5"/>
          <p:cNvSpPr/>
          <p:nvPr/>
        </p:nvSpPr>
        <p:spPr>
          <a:xfrm>
            <a:off x="72008" y="188640"/>
            <a:ext cx="4788024"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USECASE</a:t>
            </a:r>
            <a:r>
              <a:rPr lang="en-US" sz="2800" b="1" dirty="0" smtClean="0">
                <a:solidFill>
                  <a:schemeClr val="tx1"/>
                </a:solidFill>
              </a:rPr>
              <a:t>  </a:t>
            </a:r>
            <a:r>
              <a:rPr lang="en-US" sz="2800" b="1" dirty="0" smtClean="0">
                <a:solidFill>
                  <a:schemeClr val="tx1"/>
                </a:solidFill>
              </a:rPr>
              <a:t>DIAGRAM</a:t>
            </a:r>
            <a:endParaRPr lang="en-US" sz="2800"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1340768"/>
            <a:ext cx="6552728" cy="4801314"/>
          </a:xfrm>
          <a:prstGeom prst="rect">
            <a:avLst/>
          </a:prstGeom>
          <a:noFill/>
        </p:spPr>
        <p:txBody>
          <a:bodyPr wrap="square" rtlCol="0">
            <a:spAutoFit/>
          </a:bodyPr>
          <a:lstStyle/>
          <a:p>
            <a:pPr lvl="0" algn="just"/>
            <a:r>
              <a:rPr lang="en-US" sz="2400" dirty="0" smtClean="0">
                <a:solidFill>
                  <a:schemeClr val="bg1"/>
                </a:solidFill>
                <a:latin typeface="Times New Roman" pitchFamily="18" charset="0"/>
              </a:rPr>
              <a:t>Need </a:t>
            </a:r>
            <a:r>
              <a:rPr lang="en-US" sz="2400" dirty="0" smtClean="0">
                <a:solidFill>
                  <a:schemeClr val="bg1"/>
                </a:solidFill>
                <a:latin typeface="Times New Roman" pitchFamily="18" charset="0"/>
              </a:rPr>
              <a:t>for an application that makes communicating easy and comfortable</a:t>
            </a:r>
            <a:r>
              <a:rPr lang="en-US" sz="2400" dirty="0" smtClean="0">
                <a:solidFill>
                  <a:schemeClr val="bg1"/>
                </a:solidFill>
                <a:latin typeface="Times New Roman" pitchFamily="18" charset="0"/>
              </a:rPr>
              <a:t>.</a:t>
            </a:r>
          </a:p>
          <a:p>
            <a:pPr lvl="0" algn="just"/>
            <a:endParaRPr lang="en-US" sz="2400" dirty="0" smtClean="0">
              <a:solidFill>
                <a:schemeClr val="bg1"/>
              </a:solidFill>
              <a:latin typeface="Times New Roman" pitchFamily="18" charset="0"/>
            </a:endParaRPr>
          </a:p>
          <a:p>
            <a:pPr lvl="0" algn="just"/>
            <a:r>
              <a:rPr lang="en-US" sz="2400" dirty="0" smtClean="0">
                <a:solidFill>
                  <a:schemeClr val="bg1"/>
                </a:solidFill>
                <a:latin typeface="Times New Roman" pitchFamily="18" charset="0"/>
              </a:rPr>
              <a:t>An application that enables user to park a vehicle with safe and secure</a:t>
            </a:r>
            <a:r>
              <a:rPr lang="en-US" sz="2400" dirty="0" smtClean="0">
                <a:solidFill>
                  <a:schemeClr val="bg1"/>
                </a:solidFill>
                <a:latin typeface="Times New Roman" pitchFamily="18" charset="0"/>
              </a:rPr>
              <a:t>.</a:t>
            </a:r>
          </a:p>
          <a:p>
            <a:pPr lvl="0" algn="just"/>
            <a:endParaRPr lang="en-US" sz="2400" dirty="0" smtClean="0">
              <a:solidFill>
                <a:schemeClr val="bg1"/>
              </a:solidFill>
              <a:latin typeface="Times New Roman" pitchFamily="18" charset="0"/>
            </a:endParaRPr>
          </a:p>
          <a:p>
            <a:pPr lvl="0" algn="just"/>
            <a:r>
              <a:rPr lang="en-US" sz="2400" dirty="0" smtClean="0">
                <a:solidFill>
                  <a:schemeClr val="bg1"/>
                </a:solidFill>
                <a:latin typeface="Times New Roman" pitchFamily="18" charset="0"/>
              </a:rPr>
              <a:t>Need for an application that is easy to use and widely available and hence a web application</a:t>
            </a:r>
          </a:p>
          <a:p>
            <a:pPr lvl="0" algn="just"/>
            <a:r>
              <a:rPr lang="en-US" sz="2400" dirty="0" smtClean="0">
                <a:solidFill>
                  <a:schemeClr val="bg1"/>
                </a:solidFill>
                <a:latin typeface="Times New Roman" pitchFamily="18" charset="0"/>
              </a:rPr>
              <a:t>Handling all functions done with organization in a computerized manner</a:t>
            </a:r>
            <a:r>
              <a:rPr lang="en-US" sz="2400" dirty="0" smtClean="0">
                <a:solidFill>
                  <a:schemeClr val="bg1"/>
                </a:solidFill>
                <a:latin typeface="Times New Roman" pitchFamily="18" charset="0"/>
              </a:rPr>
              <a:t>.</a:t>
            </a:r>
          </a:p>
          <a:p>
            <a:pPr lvl="0" algn="just"/>
            <a:endParaRPr lang="en-US" sz="2400" dirty="0" smtClean="0">
              <a:solidFill>
                <a:schemeClr val="bg1"/>
              </a:solidFill>
              <a:latin typeface="Times New Roman" pitchFamily="18" charset="0"/>
            </a:endParaRPr>
          </a:p>
          <a:p>
            <a:pPr lvl="0" algn="just"/>
            <a:r>
              <a:rPr lang="en-US" sz="2400" dirty="0" smtClean="0">
                <a:solidFill>
                  <a:schemeClr val="bg1"/>
                </a:solidFill>
                <a:latin typeface="Times New Roman" pitchFamily="18" charset="0"/>
              </a:rPr>
              <a:t>Allowing the user to park the vehicle directly.</a:t>
            </a:r>
          </a:p>
          <a:p>
            <a:endParaRPr lang="en-US" dirty="0"/>
          </a:p>
        </p:txBody>
      </p:sp>
      <p:sp>
        <p:nvSpPr>
          <p:cNvPr id="6" name="Rectangle 5"/>
          <p:cNvSpPr/>
          <p:nvPr/>
        </p:nvSpPr>
        <p:spPr>
          <a:xfrm>
            <a:off x="72008" y="188640"/>
            <a:ext cx="4788024"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USER REQUIREMNET</a:t>
            </a:r>
            <a:endParaRPr lang="en-US" sz="2800" b="1" dirty="0">
              <a:solidFill>
                <a:schemeClr val="tx1"/>
              </a:solidFill>
            </a:endParaRPr>
          </a:p>
        </p:txBody>
      </p:sp>
      <p:pic>
        <p:nvPicPr>
          <p:cNvPr id="7" name="Picture 6" descr="car-parking-management-system-500x500.jpg"/>
          <p:cNvPicPr>
            <a:picLocks noChangeAspect="1"/>
          </p:cNvPicPr>
          <p:nvPr/>
        </p:nvPicPr>
        <p:blipFill>
          <a:blip r:embed="rId2" cstate="print"/>
          <a:stretch>
            <a:fillRect/>
          </a:stretch>
        </p:blipFill>
        <p:spPr>
          <a:xfrm>
            <a:off x="6804248" y="0"/>
            <a:ext cx="2339752" cy="6858000"/>
          </a:xfrm>
          <a:prstGeom prst="rect">
            <a:avLst/>
          </a:prstGeom>
          <a:ln>
            <a:noFill/>
          </a:ln>
          <a:effectLst>
            <a:softEdge rad="112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628800"/>
            <a:ext cx="5832648" cy="4431983"/>
          </a:xfrm>
          <a:prstGeom prst="rect">
            <a:avLst/>
          </a:prstGeom>
          <a:noFill/>
        </p:spPr>
        <p:txBody>
          <a:bodyPr wrap="square" rtlCol="0">
            <a:spAutoFit/>
          </a:bodyPr>
          <a:lstStyle/>
          <a:p>
            <a:pPr lvl="0"/>
            <a:r>
              <a:rPr lang="en-US" sz="2400" dirty="0" smtClean="0">
                <a:solidFill>
                  <a:schemeClr val="bg1"/>
                </a:solidFill>
                <a:latin typeface="Times New Roman" pitchFamily="18" charset="0"/>
              </a:rPr>
              <a:t>Admin need to enter all details for registration</a:t>
            </a:r>
            <a:r>
              <a:rPr lang="en-US" sz="2400" dirty="0" smtClean="0">
                <a:solidFill>
                  <a:schemeClr val="bg1"/>
                </a:solidFill>
                <a:latin typeface="Times New Roman" pitchFamily="18" charset="0"/>
              </a:rPr>
              <a:t>.</a:t>
            </a:r>
          </a:p>
          <a:p>
            <a:pPr lvl="0"/>
            <a:endParaRPr lang="en-US" sz="2400" dirty="0" smtClean="0">
              <a:solidFill>
                <a:schemeClr val="bg1"/>
              </a:solidFill>
              <a:latin typeface="Times New Roman" pitchFamily="18" charset="0"/>
            </a:endParaRPr>
          </a:p>
          <a:p>
            <a:pPr lvl="0"/>
            <a:r>
              <a:rPr lang="en-US" sz="2400" dirty="0" smtClean="0">
                <a:solidFill>
                  <a:schemeClr val="bg1"/>
                </a:solidFill>
                <a:latin typeface="Times New Roman" pitchFamily="18" charset="0"/>
              </a:rPr>
              <a:t>Admin need to insert all details about customer and vehicle</a:t>
            </a:r>
            <a:r>
              <a:rPr lang="en-US" sz="2400" dirty="0" smtClean="0">
                <a:solidFill>
                  <a:schemeClr val="bg1"/>
                </a:solidFill>
                <a:latin typeface="Times New Roman" pitchFamily="18" charset="0"/>
              </a:rPr>
              <a:t>.</a:t>
            </a:r>
          </a:p>
          <a:p>
            <a:pPr lvl="0"/>
            <a:endParaRPr lang="en-US" sz="2400" dirty="0" smtClean="0">
              <a:solidFill>
                <a:schemeClr val="bg1"/>
              </a:solidFill>
              <a:latin typeface="Times New Roman" pitchFamily="18" charset="0"/>
            </a:endParaRPr>
          </a:p>
          <a:p>
            <a:pPr lvl="0"/>
            <a:r>
              <a:rPr lang="en-US" sz="2400" dirty="0" smtClean="0">
                <a:solidFill>
                  <a:schemeClr val="bg1"/>
                </a:solidFill>
                <a:latin typeface="Times New Roman" pitchFamily="18" charset="0"/>
              </a:rPr>
              <a:t>Admin need to save all the details of customer and vehicle</a:t>
            </a:r>
            <a:r>
              <a:rPr lang="en-US" sz="2400" dirty="0" smtClean="0">
                <a:solidFill>
                  <a:schemeClr val="bg1"/>
                </a:solidFill>
                <a:latin typeface="Times New Roman" pitchFamily="18" charset="0"/>
              </a:rPr>
              <a:t>.</a:t>
            </a:r>
          </a:p>
          <a:p>
            <a:pPr lvl="0"/>
            <a:endParaRPr lang="en-US" sz="2400" dirty="0" smtClean="0">
              <a:solidFill>
                <a:schemeClr val="bg1"/>
              </a:solidFill>
              <a:latin typeface="Times New Roman" pitchFamily="18" charset="0"/>
            </a:endParaRPr>
          </a:p>
          <a:p>
            <a:pPr lvl="0"/>
            <a:r>
              <a:rPr lang="en-US" sz="2400" dirty="0" smtClean="0">
                <a:solidFill>
                  <a:schemeClr val="bg1"/>
                </a:solidFill>
                <a:latin typeface="Times New Roman" pitchFamily="18" charset="0"/>
              </a:rPr>
              <a:t>Admin can retrieve the details of customer.</a:t>
            </a:r>
          </a:p>
          <a:p>
            <a:pPr lvl="0"/>
            <a:r>
              <a:rPr lang="en-US" sz="2400" dirty="0" smtClean="0">
                <a:solidFill>
                  <a:schemeClr val="bg1"/>
                </a:solidFill>
                <a:latin typeface="Times New Roman" pitchFamily="18" charset="0"/>
              </a:rPr>
              <a:t>Admin must generate a report for payment.</a:t>
            </a:r>
          </a:p>
          <a:p>
            <a:endParaRPr lang="en-US" dirty="0"/>
          </a:p>
        </p:txBody>
      </p:sp>
      <p:sp>
        <p:nvSpPr>
          <p:cNvPr id="5" name="Rectangle 4"/>
          <p:cNvSpPr/>
          <p:nvPr/>
        </p:nvSpPr>
        <p:spPr>
          <a:xfrm>
            <a:off x="72008" y="188640"/>
            <a:ext cx="6012160"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FUNCTIONAL REQUIREMNET</a:t>
            </a:r>
            <a:endParaRPr lang="en-US" sz="2800" b="1" dirty="0">
              <a:solidFill>
                <a:schemeClr val="tx1"/>
              </a:solidFill>
            </a:endParaRPr>
          </a:p>
        </p:txBody>
      </p:sp>
      <p:pic>
        <p:nvPicPr>
          <p:cNvPr id="6" name="Picture 5" descr="car-parking-management-system-500x500.jpg"/>
          <p:cNvPicPr>
            <a:picLocks noChangeAspect="1"/>
          </p:cNvPicPr>
          <p:nvPr/>
        </p:nvPicPr>
        <p:blipFill>
          <a:blip r:embed="rId2" cstate="print"/>
          <a:stretch>
            <a:fillRect/>
          </a:stretch>
        </p:blipFill>
        <p:spPr>
          <a:xfrm>
            <a:off x="6804248" y="0"/>
            <a:ext cx="2339752" cy="68580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483768" y="908720"/>
            <a:ext cx="4896544" cy="5949280"/>
          </a:xfrm>
          <a:prstGeom prst="rect">
            <a:avLst/>
          </a:prstGeom>
          <a:noFill/>
          <a:ln>
            <a:noFill/>
          </a:ln>
        </p:spPr>
      </p:pic>
      <p:sp>
        <p:nvSpPr>
          <p:cNvPr id="5" name="Rectangle 4"/>
          <p:cNvSpPr/>
          <p:nvPr/>
        </p:nvSpPr>
        <p:spPr>
          <a:xfrm>
            <a:off x="72008" y="188640"/>
            <a:ext cx="4788024"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ACTIVITY DIAGRAM</a:t>
            </a:r>
            <a:endParaRPr lang="en-US" sz="2800"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008" y="188640"/>
            <a:ext cx="7380312"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NON-FUNCTIONAL REQUIREMNET</a:t>
            </a:r>
            <a:endParaRPr lang="en-US" sz="2800" b="1" dirty="0">
              <a:solidFill>
                <a:schemeClr val="tx1"/>
              </a:solidFill>
            </a:endParaRPr>
          </a:p>
        </p:txBody>
      </p:sp>
      <p:sp>
        <p:nvSpPr>
          <p:cNvPr id="5" name="TextBox 4"/>
          <p:cNvSpPr txBox="1"/>
          <p:nvPr/>
        </p:nvSpPr>
        <p:spPr>
          <a:xfrm>
            <a:off x="179512" y="1268760"/>
            <a:ext cx="6552728" cy="5324535"/>
          </a:xfrm>
          <a:prstGeom prst="rect">
            <a:avLst/>
          </a:prstGeom>
          <a:noFill/>
        </p:spPr>
        <p:txBody>
          <a:bodyPr wrap="square" rtlCol="0">
            <a:spAutoFit/>
          </a:bodyPr>
          <a:lstStyle/>
          <a:p>
            <a:pPr lvl="0" algn="just"/>
            <a:r>
              <a:rPr lang="en-US" sz="2000" dirty="0" smtClean="0">
                <a:solidFill>
                  <a:schemeClr val="bg1"/>
                </a:solidFill>
                <a:latin typeface="Times New Roman" pitchFamily="18" charset="0"/>
              </a:rPr>
              <a:t>Usability: These website has appropriate user interface and adequate information to guide the user in order to use the website</a:t>
            </a:r>
            <a:r>
              <a:rPr lang="en-US" sz="2000" dirty="0" smtClean="0">
                <a:solidFill>
                  <a:schemeClr val="bg1"/>
                </a:solidFill>
                <a:latin typeface="Times New Roman" pitchFamily="18" charset="0"/>
              </a:rPr>
              <a:t>.</a:t>
            </a:r>
          </a:p>
          <a:p>
            <a:pPr lvl="0" algn="just"/>
            <a:endParaRPr lang="en-US" sz="2000" dirty="0" smtClean="0">
              <a:solidFill>
                <a:schemeClr val="bg1"/>
              </a:solidFill>
              <a:latin typeface="Times New Roman" pitchFamily="18" charset="0"/>
            </a:endParaRPr>
          </a:p>
          <a:p>
            <a:pPr lvl="0" algn="just"/>
            <a:r>
              <a:rPr lang="en-US" sz="2000" dirty="0" smtClean="0">
                <a:solidFill>
                  <a:schemeClr val="bg1"/>
                </a:solidFill>
                <a:latin typeface="Times New Roman" pitchFamily="18" charset="0"/>
              </a:rPr>
              <a:t>Portability: The website is portable as it is online website running across the </a:t>
            </a:r>
            <a:r>
              <a:rPr lang="en-US" sz="2000" dirty="0" smtClean="0">
                <a:solidFill>
                  <a:schemeClr val="bg1"/>
                </a:solidFill>
                <a:latin typeface="Times New Roman" pitchFamily="18" charset="0"/>
              </a:rPr>
              <a:t>net</a:t>
            </a:r>
          </a:p>
          <a:p>
            <a:pPr lvl="0" algn="just"/>
            <a:endParaRPr lang="en-US" sz="2000" dirty="0" smtClean="0">
              <a:solidFill>
                <a:schemeClr val="bg1"/>
              </a:solidFill>
              <a:latin typeface="Times New Roman" pitchFamily="18" charset="0"/>
            </a:endParaRPr>
          </a:p>
          <a:p>
            <a:pPr lvl="0" algn="just"/>
            <a:r>
              <a:rPr lang="en-US" sz="2000" dirty="0" smtClean="0">
                <a:solidFill>
                  <a:schemeClr val="bg1"/>
                </a:solidFill>
                <a:latin typeface="Times New Roman" pitchFamily="18" charset="0"/>
              </a:rPr>
              <a:t>Flexibility: It is very </a:t>
            </a:r>
            <a:r>
              <a:rPr lang="en-US" sz="2000" dirty="0" smtClean="0">
                <a:solidFill>
                  <a:schemeClr val="bg1"/>
                </a:solidFill>
                <a:latin typeface="Times New Roman" pitchFamily="18" charset="0"/>
              </a:rPr>
              <a:t>flexible</a:t>
            </a:r>
          </a:p>
          <a:p>
            <a:pPr lvl="0" algn="just"/>
            <a:endParaRPr lang="en-US" sz="2000" dirty="0" smtClean="0">
              <a:solidFill>
                <a:schemeClr val="bg1"/>
              </a:solidFill>
              <a:latin typeface="Times New Roman" pitchFamily="18" charset="0"/>
            </a:endParaRPr>
          </a:p>
          <a:p>
            <a:pPr lvl="0" algn="just"/>
            <a:r>
              <a:rPr lang="en-US" sz="2000" dirty="0" smtClean="0">
                <a:solidFill>
                  <a:schemeClr val="bg1"/>
                </a:solidFill>
                <a:latin typeface="Times New Roman" pitchFamily="18" charset="0"/>
              </a:rPr>
              <a:t>Security: This website provide user and authentication so that only the legitimate user are allowed to use the </a:t>
            </a:r>
            <a:r>
              <a:rPr lang="en-US" sz="2000" dirty="0" smtClean="0">
                <a:solidFill>
                  <a:schemeClr val="bg1"/>
                </a:solidFill>
                <a:latin typeface="Times New Roman" pitchFamily="18" charset="0"/>
              </a:rPr>
              <a:t>website</a:t>
            </a:r>
          </a:p>
          <a:p>
            <a:pPr lvl="0" algn="just"/>
            <a:endParaRPr lang="en-US" sz="2000" dirty="0" smtClean="0">
              <a:solidFill>
                <a:schemeClr val="bg1"/>
              </a:solidFill>
              <a:latin typeface="Times New Roman" pitchFamily="18" charset="0"/>
            </a:endParaRPr>
          </a:p>
          <a:p>
            <a:pPr lvl="0" algn="just"/>
            <a:r>
              <a:rPr lang="en-US" sz="2000" dirty="0" smtClean="0">
                <a:solidFill>
                  <a:schemeClr val="bg1"/>
                </a:solidFill>
                <a:latin typeface="Times New Roman" pitchFamily="18" charset="0"/>
              </a:rPr>
              <a:t>Maintainability: These website is capable to secure the data and easily retrieve the data</a:t>
            </a:r>
            <a:r>
              <a:rPr lang="en-US" sz="2000" dirty="0" smtClean="0">
                <a:solidFill>
                  <a:schemeClr val="bg1"/>
                </a:solidFill>
                <a:latin typeface="Times New Roman" pitchFamily="18" charset="0"/>
              </a:rPr>
              <a:t>.</a:t>
            </a:r>
          </a:p>
          <a:p>
            <a:pPr lvl="0" algn="just"/>
            <a:endParaRPr lang="en-US" sz="2000" dirty="0" smtClean="0">
              <a:solidFill>
                <a:schemeClr val="bg1"/>
              </a:solidFill>
              <a:latin typeface="Times New Roman" pitchFamily="18" charset="0"/>
            </a:endParaRPr>
          </a:p>
          <a:p>
            <a:pPr lvl="0" algn="just"/>
            <a:r>
              <a:rPr lang="en-US" sz="2000" dirty="0" smtClean="0">
                <a:solidFill>
                  <a:schemeClr val="bg1"/>
                </a:solidFill>
                <a:latin typeface="Times New Roman" pitchFamily="18" charset="0"/>
              </a:rPr>
              <a:t>Scalability: These system can further modified in future.</a:t>
            </a:r>
          </a:p>
          <a:p>
            <a:endParaRPr lang="en-US" sz="2000" dirty="0">
              <a:latin typeface="Times New Roman" pitchFamily="18" charset="0"/>
            </a:endParaRPr>
          </a:p>
        </p:txBody>
      </p:sp>
      <p:pic>
        <p:nvPicPr>
          <p:cNvPr id="6" name="Picture 5" descr="car-parking-management-system-500x500.jpg"/>
          <p:cNvPicPr>
            <a:picLocks noChangeAspect="1"/>
          </p:cNvPicPr>
          <p:nvPr/>
        </p:nvPicPr>
        <p:blipFill>
          <a:blip r:embed="rId2" cstate="print"/>
          <a:stretch>
            <a:fillRect/>
          </a:stretch>
        </p:blipFill>
        <p:spPr>
          <a:xfrm>
            <a:off x="6804248" y="0"/>
            <a:ext cx="2339752" cy="6858000"/>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008" y="188640"/>
            <a:ext cx="4788024"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TECHNOLOGY USED</a:t>
            </a:r>
            <a:endParaRPr lang="en-US" sz="2800" b="1" dirty="0">
              <a:solidFill>
                <a:schemeClr val="tx1"/>
              </a:solidFill>
            </a:endParaRPr>
          </a:p>
        </p:txBody>
      </p:sp>
      <p:pic>
        <p:nvPicPr>
          <p:cNvPr id="6" name="Picture 5" descr="car-parking-management-system-500x500.jpg"/>
          <p:cNvPicPr>
            <a:picLocks noChangeAspect="1"/>
          </p:cNvPicPr>
          <p:nvPr/>
        </p:nvPicPr>
        <p:blipFill>
          <a:blip r:embed="rId2" cstate="print"/>
          <a:stretch>
            <a:fillRect/>
          </a:stretch>
        </p:blipFill>
        <p:spPr>
          <a:xfrm>
            <a:off x="6300192" y="0"/>
            <a:ext cx="2843808" cy="6858000"/>
          </a:xfrm>
          <a:prstGeom prst="rect">
            <a:avLst/>
          </a:prstGeom>
          <a:ln>
            <a:noFill/>
          </a:ln>
          <a:effectLst>
            <a:softEdge rad="112500"/>
          </a:effectLst>
        </p:spPr>
      </p:pic>
      <p:sp>
        <p:nvSpPr>
          <p:cNvPr id="7" name="Rectangle 6"/>
          <p:cNvSpPr/>
          <p:nvPr/>
        </p:nvSpPr>
        <p:spPr>
          <a:xfrm>
            <a:off x="395536" y="1628800"/>
            <a:ext cx="5040560" cy="3539430"/>
          </a:xfrm>
          <a:prstGeom prst="rect">
            <a:avLst/>
          </a:prstGeom>
        </p:spPr>
        <p:txBody>
          <a:bodyPr wrap="square">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FRONT END : </a:t>
            </a:r>
          </a:p>
          <a:p>
            <a:r>
              <a:rPr lang="en-US" sz="2800" dirty="0" smtClean="0">
                <a:solidFill>
                  <a:schemeClr val="bg1"/>
                </a:solidFill>
                <a:latin typeface="Times New Roman" panose="02020603050405020304" pitchFamily="18" charset="0"/>
                <a:cs typeface="Times New Roman" panose="02020603050405020304" pitchFamily="18" charset="0"/>
              </a:rPr>
              <a:t>Python GUI</a:t>
            </a:r>
          </a:p>
          <a:p>
            <a:pPr algn="just"/>
            <a:endParaRPr lang="en-US" sz="2800" dirty="0" smtClean="0">
              <a:solidFill>
                <a:schemeClr val="bg1"/>
              </a:solidFill>
              <a:latin typeface="Times New Roman" panose="02020603050405020304" pitchFamily="18" charset="0"/>
              <a:cs typeface="Times New Roman" panose="02020603050405020304" pitchFamily="18" charset="0"/>
            </a:endParaRPr>
          </a:p>
          <a:p>
            <a:pPr algn="just"/>
            <a:r>
              <a:rPr lang="en-US" sz="2800" b="1" dirty="0" smtClean="0">
                <a:solidFill>
                  <a:schemeClr val="bg1"/>
                </a:solidFill>
                <a:latin typeface="Times New Roman" panose="02020603050405020304" pitchFamily="18" charset="0"/>
                <a:cs typeface="Times New Roman" panose="02020603050405020304" pitchFamily="18" charset="0"/>
              </a:rPr>
              <a:t>BACK END : </a:t>
            </a:r>
          </a:p>
          <a:p>
            <a:pPr algn="just"/>
            <a:r>
              <a:rPr lang="en-US" sz="2800" dirty="0" smtClean="0">
                <a:solidFill>
                  <a:schemeClr val="bg1"/>
                </a:solidFill>
                <a:latin typeface="Times New Roman" panose="02020603050405020304" pitchFamily="18" charset="0"/>
                <a:cs typeface="Times New Roman" panose="02020603050405020304" pitchFamily="18" charset="0"/>
              </a:rPr>
              <a:t>Python</a:t>
            </a:r>
            <a:endParaRPr lang="en-IN" sz="2800" dirty="0" smtClean="0">
              <a:solidFill>
                <a:schemeClr val="bg1"/>
              </a:solidFill>
              <a:latin typeface="Times New Roman" panose="02020603050405020304" pitchFamily="18" charset="0"/>
              <a:cs typeface="Times New Roman" panose="02020603050405020304" pitchFamily="18" charset="0"/>
            </a:endParaRPr>
          </a:p>
          <a:p>
            <a:pPr algn="just"/>
            <a:endParaRPr lang="en-US" sz="2800" dirty="0" smtClean="0">
              <a:solidFill>
                <a:schemeClr val="bg1"/>
              </a:solidFill>
              <a:latin typeface="Times New Roman" panose="02020603050405020304" pitchFamily="18" charset="0"/>
              <a:cs typeface="Times New Roman" panose="02020603050405020304" pitchFamily="18" charset="0"/>
            </a:endParaRPr>
          </a:p>
          <a:p>
            <a:pPr algn="just"/>
            <a:r>
              <a:rPr lang="en-IN" sz="2800" b="1" dirty="0" smtClean="0">
                <a:solidFill>
                  <a:schemeClr val="bg1"/>
                </a:solidFill>
                <a:latin typeface="Times New Roman" panose="02020603050405020304" pitchFamily="18" charset="0"/>
                <a:cs typeface="Times New Roman" panose="02020603050405020304" pitchFamily="18" charset="0"/>
              </a:rPr>
              <a:t>DATABASE :</a:t>
            </a:r>
          </a:p>
          <a:p>
            <a:pPr algn="just"/>
            <a:r>
              <a:rPr lang="en-IN" sz="2800" dirty="0" err="1" smtClean="0">
                <a:solidFill>
                  <a:schemeClr val="bg1"/>
                </a:solidFill>
                <a:latin typeface="Times New Roman" panose="02020603050405020304" pitchFamily="18" charset="0"/>
                <a:cs typeface="Times New Roman" panose="02020603050405020304" pitchFamily="18" charset="0"/>
              </a:rPr>
              <a:t>mysqli</a:t>
            </a:r>
            <a:endParaRPr lang="en-US" sz="2800" dirty="0" smtClean="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cover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844824"/>
            <a:ext cx="6192688" cy="4585871"/>
          </a:xfrm>
          <a:prstGeom prst="rect">
            <a:avLst/>
          </a:prstGeom>
          <a:noFill/>
        </p:spPr>
        <p:txBody>
          <a:bodyPr wrap="square" rtlCol="0">
            <a:spAutoFit/>
          </a:bodyPr>
          <a:lstStyle/>
          <a:p>
            <a:pPr algn="just">
              <a:lnSpc>
                <a:spcPct val="150000"/>
              </a:lnSpc>
            </a:pPr>
            <a:r>
              <a:rPr lang="en-IN" sz="2800" dirty="0">
                <a:solidFill>
                  <a:schemeClr val="bg1"/>
                </a:solidFill>
                <a:latin typeface="Times New Roman" pitchFamily="18" charset="0"/>
                <a:cs typeface="Arial" pitchFamily="34" charset="0"/>
              </a:rPr>
              <a:t>This Project is minimizing the task of parking a vehicle by paying and saying  some details about customer and vehicle to save data. In this the vehicle is parked as a safe and secure. This project is done as Efficient as possible.                </a:t>
            </a:r>
            <a:endParaRPr lang="en-US" sz="2800" dirty="0">
              <a:solidFill>
                <a:schemeClr val="bg1"/>
              </a:solidFill>
              <a:latin typeface="Times New Roman" pitchFamily="18" charset="0"/>
              <a:cs typeface="Arial" pitchFamily="34" charset="0"/>
            </a:endParaRPr>
          </a:p>
          <a:p>
            <a:pPr algn="just"/>
            <a:r>
              <a:rPr lang="en-IN" sz="2000" dirty="0">
                <a:latin typeface="Arial" pitchFamily="34" charset="0"/>
                <a:cs typeface="Arial" pitchFamily="34" charset="0"/>
              </a:rPr>
              <a:t> </a:t>
            </a:r>
            <a:endParaRPr lang="en-US" sz="2000" dirty="0">
              <a:latin typeface="Arial" pitchFamily="34" charset="0"/>
              <a:cs typeface="Arial" pitchFamily="34" charset="0"/>
            </a:endParaRPr>
          </a:p>
          <a:p>
            <a:r>
              <a:rPr lang="en-US" sz="2000" b="1" dirty="0"/>
              <a:t> </a:t>
            </a:r>
            <a:endParaRPr lang="en-US" sz="2000" dirty="0"/>
          </a:p>
        </p:txBody>
      </p:sp>
      <p:sp>
        <p:nvSpPr>
          <p:cNvPr id="4" name="Rectangle 3"/>
          <p:cNvSpPr/>
          <p:nvPr/>
        </p:nvSpPr>
        <p:spPr>
          <a:xfrm>
            <a:off x="72008" y="188640"/>
            <a:ext cx="4788024"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CONCLUSION</a:t>
            </a:r>
            <a:endParaRPr lang="en-US" sz="2800" b="1" dirty="0">
              <a:solidFill>
                <a:schemeClr val="tx1"/>
              </a:solidFill>
            </a:endParaRPr>
          </a:p>
        </p:txBody>
      </p:sp>
      <p:pic>
        <p:nvPicPr>
          <p:cNvPr id="6" name="Picture 5" descr="car-parking-management-system-500x500.jpg"/>
          <p:cNvPicPr>
            <a:picLocks noChangeAspect="1"/>
          </p:cNvPicPr>
          <p:nvPr/>
        </p:nvPicPr>
        <p:blipFill>
          <a:blip r:embed="rId2" cstate="print"/>
          <a:stretch>
            <a:fillRect/>
          </a:stretch>
        </p:blipFill>
        <p:spPr>
          <a:xfrm>
            <a:off x="6300192" y="0"/>
            <a:ext cx="2843808" cy="6858000"/>
          </a:xfrm>
          <a:prstGeom prst="rect">
            <a:avLst/>
          </a:prstGeom>
          <a:ln>
            <a:noFill/>
          </a:ln>
          <a:effectLst>
            <a:softEdge rad="112500"/>
          </a:effectLst>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b.jpg"/>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611560" y="1268760"/>
            <a:ext cx="5479385" cy="5693866"/>
          </a:xfrm>
          <a:prstGeom prst="rect">
            <a:avLst/>
          </a:prstGeom>
          <a:noFill/>
        </p:spPr>
        <p:txBody>
          <a:bodyPr wrap="square" rtlCol="0">
            <a:spAutoFit/>
          </a:bodyPr>
          <a:lstStyle/>
          <a:p>
            <a:pPr marL="514350" indent="-514350">
              <a:buFont typeface="Wingdings" pitchFamily="2" charset="2"/>
              <a:buChar char="Ø"/>
            </a:pPr>
            <a:r>
              <a:rPr lang="en-US" sz="2800" dirty="0">
                <a:solidFill>
                  <a:schemeClr val="bg1"/>
                </a:solidFill>
              </a:rPr>
              <a:t>Introduction</a:t>
            </a:r>
          </a:p>
          <a:p>
            <a:pPr marL="514350" indent="-514350">
              <a:buFont typeface="Wingdings" pitchFamily="2" charset="2"/>
              <a:buChar char="Ø"/>
            </a:pPr>
            <a:r>
              <a:rPr lang="en-US" sz="2800" dirty="0" smtClean="0">
                <a:solidFill>
                  <a:schemeClr val="bg1"/>
                </a:solidFill>
              </a:rPr>
              <a:t>Objective</a:t>
            </a:r>
            <a:endParaRPr lang="en-US" sz="2800" dirty="0">
              <a:solidFill>
                <a:schemeClr val="bg1"/>
              </a:solidFill>
            </a:endParaRPr>
          </a:p>
          <a:p>
            <a:pPr marL="514350" indent="-514350">
              <a:buFont typeface="Wingdings" pitchFamily="2" charset="2"/>
              <a:buChar char="Ø"/>
            </a:pPr>
            <a:r>
              <a:rPr lang="en-US" sz="2800" dirty="0" smtClean="0">
                <a:solidFill>
                  <a:schemeClr val="bg1"/>
                </a:solidFill>
              </a:rPr>
              <a:t>Scope </a:t>
            </a:r>
          </a:p>
          <a:p>
            <a:pPr marL="514350" indent="-514350">
              <a:buFont typeface="Wingdings" pitchFamily="2" charset="2"/>
              <a:buChar char="Ø"/>
            </a:pPr>
            <a:r>
              <a:rPr lang="en-US" sz="2800" dirty="0" smtClean="0">
                <a:solidFill>
                  <a:schemeClr val="bg1"/>
                </a:solidFill>
              </a:rPr>
              <a:t>Modules</a:t>
            </a:r>
          </a:p>
          <a:p>
            <a:pPr marL="514350" indent="-514350">
              <a:buFont typeface="Wingdings" pitchFamily="2" charset="2"/>
              <a:buChar char="Ø"/>
            </a:pPr>
            <a:r>
              <a:rPr lang="en-US" sz="2800" dirty="0" smtClean="0">
                <a:solidFill>
                  <a:schemeClr val="bg1"/>
                </a:solidFill>
              </a:rPr>
              <a:t>Iterative Model</a:t>
            </a:r>
          </a:p>
          <a:p>
            <a:pPr marL="514350" indent="-514350">
              <a:buFont typeface="Wingdings" pitchFamily="2" charset="2"/>
              <a:buChar char="Ø"/>
            </a:pPr>
            <a:r>
              <a:rPr lang="en-US" sz="2800" dirty="0" smtClean="0">
                <a:solidFill>
                  <a:schemeClr val="bg1"/>
                </a:solidFill>
              </a:rPr>
              <a:t>DFD</a:t>
            </a:r>
            <a:endParaRPr lang="en-US" sz="2800" dirty="0">
              <a:solidFill>
                <a:schemeClr val="bg1"/>
              </a:solidFill>
            </a:endParaRPr>
          </a:p>
          <a:p>
            <a:pPr marL="514350" indent="-514350">
              <a:buFont typeface="Wingdings" pitchFamily="2" charset="2"/>
              <a:buChar char="Ø"/>
            </a:pPr>
            <a:r>
              <a:rPr lang="en-US" sz="2800" dirty="0">
                <a:solidFill>
                  <a:schemeClr val="bg1"/>
                </a:solidFill>
              </a:rPr>
              <a:t>E-R </a:t>
            </a:r>
            <a:r>
              <a:rPr lang="en-US" sz="2800" dirty="0" smtClean="0">
                <a:solidFill>
                  <a:schemeClr val="bg1"/>
                </a:solidFill>
              </a:rPr>
              <a:t>Diagram</a:t>
            </a:r>
          </a:p>
          <a:p>
            <a:pPr marL="514350" indent="-514350">
              <a:buFont typeface="Wingdings" pitchFamily="2" charset="2"/>
              <a:buChar char="Ø"/>
            </a:pPr>
            <a:r>
              <a:rPr lang="en-US" sz="2800" dirty="0" smtClean="0">
                <a:solidFill>
                  <a:schemeClr val="bg1"/>
                </a:solidFill>
              </a:rPr>
              <a:t>Sequence Diagram</a:t>
            </a:r>
            <a:endParaRPr lang="en-US" sz="2800" dirty="0" smtClean="0">
              <a:solidFill>
                <a:schemeClr val="bg1"/>
              </a:solidFill>
            </a:endParaRPr>
          </a:p>
          <a:p>
            <a:pPr marL="514350" indent="-514350">
              <a:buFont typeface="Wingdings" pitchFamily="2" charset="2"/>
              <a:buChar char="Ø"/>
            </a:pPr>
            <a:r>
              <a:rPr lang="en-US" sz="2800" dirty="0" smtClean="0">
                <a:solidFill>
                  <a:schemeClr val="bg1"/>
                </a:solidFill>
              </a:rPr>
              <a:t>Use case diagram</a:t>
            </a:r>
            <a:endParaRPr lang="en-US" sz="2800" dirty="0" smtClean="0">
              <a:solidFill>
                <a:schemeClr val="bg1"/>
              </a:solidFill>
            </a:endParaRPr>
          </a:p>
          <a:p>
            <a:pPr marL="514350" indent="-514350">
              <a:buFont typeface="Wingdings" pitchFamily="2" charset="2"/>
              <a:buChar char="Ø"/>
            </a:pPr>
            <a:r>
              <a:rPr lang="en-US" sz="2800" dirty="0" smtClean="0">
                <a:solidFill>
                  <a:schemeClr val="bg1"/>
                </a:solidFill>
              </a:rPr>
              <a:t>Requirements</a:t>
            </a:r>
            <a:endParaRPr lang="en-US" sz="2800" dirty="0">
              <a:solidFill>
                <a:schemeClr val="bg1"/>
              </a:solidFill>
            </a:endParaRPr>
          </a:p>
          <a:p>
            <a:pPr marL="514350" indent="-514350">
              <a:buFont typeface="Wingdings" pitchFamily="2" charset="2"/>
              <a:buChar char="Ø"/>
            </a:pPr>
            <a:r>
              <a:rPr lang="en-US" sz="2800" dirty="0" smtClean="0">
                <a:solidFill>
                  <a:schemeClr val="bg1"/>
                </a:solidFill>
                <a:cs typeface="Aharoni" panose="02010803020104030203" pitchFamily="2" charset="-79"/>
              </a:rPr>
              <a:t>Technology Used</a:t>
            </a:r>
            <a:endParaRPr lang="en-US" sz="2800" dirty="0">
              <a:solidFill>
                <a:schemeClr val="bg1"/>
              </a:solidFill>
              <a:cs typeface="Aharoni" panose="02010803020104030203" pitchFamily="2" charset="-79"/>
            </a:endParaRPr>
          </a:p>
          <a:p>
            <a:pPr marL="514350" indent="-514350">
              <a:buFont typeface="Wingdings" pitchFamily="2" charset="2"/>
              <a:buChar char="Ø"/>
            </a:pPr>
            <a:r>
              <a:rPr lang="en-US" sz="2800" dirty="0">
                <a:solidFill>
                  <a:schemeClr val="bg1"/>
                </a:solidFill>
                <a:cs typeface="Aharoni" panose="02010803020104030203" pitchFamily="2" charset="-79"/>
              </a:rPr>
              <a:t>Conclusion</a:t>
            </a:r>
          </a:p>
          <a:p>
            <a:pPr marL="971550" lvl="1" indent="-514350">
              <a:buFont typeface="+mj-lt"/>
              <a:buAutoNum type="arabicPeriod"/>
            </a:pPr>
            <a:endParaRPr lang="en-US" sz="2800" dirty="0"/>
          </a:p>
        </p:txBody>
      </p:sp>
      <p:pic>
        <p:nvPicPr>
          <p:cNvPr id="8" name="Picture 7" descr="car-parking-management-system-500x500.jpg"/>
          <p:cNvPicPr>
            <a:picLocks noChangeAspect="1"/>
          </p:cNvPicPr>
          <p:nvPr/>
        </p:nvPicPr>
        <p:blipFill>
          <a:blip r:embed="rId3" cstate="print"/>
          <a:stretch>
            <a:fillRect/>
          </a:stretch>
        </p:blipFill>
        <p:spPr>
          <a:xfrm>
            <a:off x="6300192" y="0"/>
            <a:ext cx="2843808" cy="6858000"/>
          </a:xfrm>
          <a:prstGeom prst="rect">
            <a:avLst/>
          </a:prstGeom>
          <a:ln>
            <a:noFill/>
          </a:ln>
          <a:effectLst>
            <a:softEdge rad="112500"/>
          </a:effectLst>
        </p:spPr>
      </p:pic>
      <p:sp>
        <p:nvSpPr>
          <p:cNvPr id="13" name="Rectangle 12"/>
          <p:cNvSpPr/>
          <p:nvPr/>
        </p:nvSpPr>
        <p:spPr>
          <a:xfrm>
            <a:off x="72008" y="188640"/>
            <a:ext cx="4139952"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CONTENTS</a:t>
            </a:r>
            <a:endParaRPr lang="en-US" sz="3200" b="1" dirty="0">
              <a:solidFill>
                <a:schemeClr val="tx1"/>
              </a:solidFill>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lide64.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p:plu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jpg"/>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179512" y="620688"/>
            <a:ext cx="6084168" cy="5632311"/>
          </a:xfrm>
          <a:prstGeom prst="rect">
            <a:avLst/>
          </a:prstGeom>
          <a:noFill/>
        </p:spPr>
        <p:txBody>
          <a:bodyPr wrap="square" rtlCol="0">
            <a:spAutoFit/>
          </a:bodyPr>
          <a:lstStyle/>
          <a:p>
            <a:pPr algn="just">
              <a:lnSpc>
                <a:spcPct val="150000"/>
              </a:lnSpc>
            </a:pPr>
            <a:endParaRPr lang="en-IN" sz="2000" dirty="0" smtClean="0">
              <a:solidFill>
                <a:schemeClr val="bg1"/>
              </a:solidFill>
              <a:latin typeface="Arial Narrow" pitchFamily="34" charset="0"/>
              <a:cs typeface="Arial" pitchFamily="34" charset="0"/>
            </a:endParaRPr>
          </a:p>
          <a:p>
            <a:pPr algn="just">
              <a:lnSpc>
                <a:spcPct val="150000"/>
              </a:lnSpc>
            </a:pPr>
            <a:r>
              <a:rPr lang="en-IN" sz="2000" dirty="0" smtClean="0">
                <a:solidFill>
                  <a:schemeClr val="bg1"/>
                </a:solidFill>
                <a:latin typeface="Times New Roman" pitchFamily="18" charset="0"/>
                <a:cs typeface="Arial" pitchFamily="34" charset="0"/>
              </a:rPr>
              <a:t>A </a:t>
            </a:r>
            <a:r>
              <a:rPr lang="en-IN" sz="2000" dirty="0">
                <a:solidFill>
                  <a:schemeClr val="bg1"/>
                </a:solidFill>
                <a:latin typeface="Times New Roman" pitchFamily="18" charset="0"/>
                <a:cs typeface="Arial" pitchFamily="34" charset="0"/>
              </a:rPr>
              <a:t>Vehicle parking system an easy for admin to retrieve the data if the vehicle has been visited through number he can get that data. Now days in many public places such as malls, multiplex system, hospitals, offices, market areas there is a crucial problem of vehicle parking. </a:t>
            </a:r>
            <a:endParaRPr lang="en-IN" sz="2000" dirty="0" smtClean="0">
              <a:solidFill>
                <a:schemeClr val="bg1"/>
              </a:solidFill>
              <a:latin typeface="Times New Roman" pitchFamily="18" charset="0"/>
              <a:cs typeface="Arial" pitchFamily="34" charset="0"/>
            </a:endParaRPr>
          </a:p>
          <a:p>
            <a:pPr algn="just">
              <a:lnSpc>
                <a:spcPct val="150000"/>
              </a:lnSpc>
            </a:pPr>
            <a:endParaRPr lang="en-IN" sz="2000" dirty="0" smtClean="0">
              <a:solidFill>
                <a:schemeClr val="bg1"/>
              </a:solidFill>
              <a:latin typeface="Times New Roman" pitchFamily="18" charset="0"/>
              <a:cs typeface="Arial" pitchFamily="34" charset="0"/>
            </a:endParaRPr>
          </a:p>
          <a:p>
            <a:pPr algn="just">
              <a:lnSpc>
                <a:spcPct val="150000"/>
              </a:lnSpc>
            </a:pPr>
            <a:r>
              <a:rPr lang="en-IN" sz="2000" dirty="0" smtClean="0">
                <a:solidFill>
                  <a:schemeClr val="bg1"/>
                </a:solidFill>
                <a:latin typeface="Times New Roman" pitchFamily="18" charset="0"/>
                <a:cs typeface="Arial" pitchFamily="34" charset="0"/>
              </a:rPr>
              <a:t>The </a:t>
            </a:r>
            <a:r>
              <a:rPr lang="en-IN" sz="2000" dirty="0">
                <a:solidFill>
                  <a:schemeClr val="bg1"/>
                </a:solidFill>
                <a:latin typeface="Times New Roman" pitchFamily="18" charset="0"/>
                <a:cs typeface="Arial" pitchFamily="34" charset="0"/>
              </a:rPr>
              <a:t>vehicle parking area has many lanes/slots for Vehicle  parking. So to park a vehicle one has to look for all the lanes. Moreover this involves a lot of manual </a:t>
            </a:r>
            <a:r>
              <a:rPr lang="en-IN" sz="2000" dirty="0" smtClean="0">
                <a:solidFill>
                  <a:schemeClr val="bg1"/>
                </a:solidFill>
                <a:latin typeface="Times New Roman" pitchFamily="18" charset="0"/>
                <a:cs typeface="Arial" pitchFamily="34" charset="0"/>
              </a:rPr>
              <a:t>labour </a:t>
            </a:r>
            <a:r>
              <a:rPr lang="en-IN" sz="2000" dirty="0">
                <a:solidFill>
                  <a:schemeClr val="bg1"/>
                </a:solidFill>
                <a:latin typeface="Times New Roman" pitchFamily="18" charset="0"/>
                <a:cs typeface="Arial" pitchFamily="34" charset="0"/>
              </a:rPr>
              <a:t>and investment. Instead of vehicle caught in towing the vehicle can park on safe and security with low cost.</a:t>
            </a:r>
            <a:endParaRPr lang="en-US" sz="2000" dirty="0">
              <a:solidFill>
                <a:schemeClr val="bg1"/>
              </a:solidFill>
              <a:latin typeface="Times New Roman" pitchFamily="18" charset="0"/>
              <a:cs typeface="Arial" pitchFamily="34" charset="0"/>
            </a:endParaRPr>
          </a:p>
        </p:txBody>
      </p:sp>
      <p:pic>
        <p:nvPicPr>
          <p:cNvPr id="5" name="Picture 4" descr="car-parking-management-system-500x500.jpg"/>
          <p:cNvPicPr>
            <a:picLocks noChangeAspect="1"/>
          </p:cNvPicPr>
          <p:nvPr/>
        </p:nvPicPr>
        <p:blipFill>
          <a:blip r:embed="rId3" cstate="print"/>
          <a:stretch>
            <a:fillRect/>
          </a:stretch>
        </p:blipFill>
        <p:spPr>
          <a:xfrm>
            <a:off x="6300192" y="0"/>
            <a:ext cx="2843808" cy="6858000"/>
          </a:xfrm>
          <a:prstGeom prst="rect">
            <a:avLst/>
          </a:prstGeom>
          <a:ln>
            <a:noFill/>
          </a:ln>
          <a:effectLst>
            <a:softEdge rad="112500"/>
          </a:effectLst>
        </p:spPr>
      </p:pic>
      <p:sp>
        <p:nvSpPr>
          <p:cNvPr id="7" name="Rectangle 6"/>
          <p:cNvSpPr/>
          <p:nvPr/>
        </p:nvSpPr>
        <p:spPr>
          <a:xfrm>
            <a:off x="72008" y="188640"/>
            <a:ext cx="4139952"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INTRODUCTION</a:t>
            </a:r>
            <a:endParaRPr lang="en-US" sz="3200" b="1" dirty="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23528" y="1700808"/>
            <a:ext cx="5904656" cy="4154984"/>
          </a:xfrm>
          <a:prstGeom prst="rect">
            <a:avLst/>
          </a:prstGeom>
        </p:spPr>
        <p:txBody>
          <a:bodyPr wrap="square">
            <a:spAutoFit/>
          </a:bodyPr>
          <a:lstStyle/>
          <a:p>
            <a:pPr marL="285750" indent="-285750">
              <a:buFont typeface="Arial" panose="020B0604020202020204" pitchFamily="34" charset="0"/>
              <a:buChar char="•"/>
            </a:pPr>
            <a:r>
              <a:rPr lang="en-US" sz="2400" dirty="0" smtClean="0">
                <a:solidFill>
                  <a:schemeClr val="bg1"/>
                </a:solidFill>
                <a:latin typeface="Times New Roman" pitchFamily="18" charset="0"/>
              </a:rPr>
              <a:t>We can park our vehicle by paying</a:t>
            </a:r>
          </a:p>
          <a:p>
            <a:pPr marL="285750" indent="-285750">
              <a:buFont typeface="Arial" panose="020B0604020202020204" pitchFamily="34" charset="0"/>
              <a:buChar char="•"/>
            </a:pPr>
            <a:endParaRPr lang="en-US" sz="2400" dirty="0" smtClean="0">
              <a:solidFill>
                <a:schemeClr val="bg1"/>
              </a:solidFill>
              <a:latin typeface="Times New Roman" pitchFamily="18" charset="0"/>
            </a:endParaRPr>
          </a:p>
          <a:p>
            <a:pPr marL="285750" indent="-285750">
              <a:buFont typeface="Arial" panose="020B0604020202020204" pitchFamily="34" charset="0"/>
              <a:buChar char="•"/>
            </a:pPr>
            <a:r>
              <a:rPr lang="en-US" sz="2400" dirty="0" smtClean="0">
                <a:solidFill>
                  <a:schemeClr val="bg1"/>
                </a:solidFill>
                <a:latin typeface="Times New Roman" pitchFamily="18" charset="0"/>
              </a:rPr>
              <a:t>There is no risk for vehicle owner for parking the vehicle.</a:t>
            </a:r>
          </a:p>
          <a:p>
            <a:pPr marL="285750" indent="-285750">
              <a:buFont typeface="Arial" panose="020B0604020202020204" pitchFamily="34" charset="0"/>
              <a:buChar char="•"/>
            </a:pPr>
            <a:endParaRPr lang="en-US" sz="2400" dirty="0" smtClean="0">
              <a:solidFill>
                <a:schemeClr val="bg1"/>
              </a:solidFill>
              <a:latin typeface="Times New Roman" pitchFamily="18" charset="0"/>
            </a:endParaRPr>
          </a:p>
          <a:p>
            <a:pPr marL="285750" indent="-285750">
              <a:buFont typeface="Arial" panose="020B0604020202020204" pitchFamily="34" charset="0"/>
              <a:buChar char="•"/>
            </a:pPr>
            <a:r>
              <a:rPr lang="en-US" sz="2400" dirty="0" smtClean="0">
                <a:solidFill>
                  <a:schemeClr val="bg1"/>
                </a:solidFill>
                <a:latin typeface="Times New Roman" pitchFamily="18" charset="0"/>
              </a:rPr>
              <a:t>In case of my damages and problem of vehicle that will claim at parking.</a:t>
            </a:r>
          </a:p>
          <a:p>
            <a:pPr marL="285750" indent="-285750">
              <a:buFont typeface="Arial" panose="020B0604020202020204" pitchFamily="34" charset="0"/>
              <a:buChar char="•"/>
            </a:pPr>
            <a:endParaRPr lang="en-US" sz="2400" dirty="0" smtClean="0">
              <a:solidFill>
                <a:schemeClr val="bg1"/>
              </a:solidFill>
              <a:latin typeface="Times New Roman" pitchFamily="18" charset="0"/>
            </a:endParaRPr>
          </a:p>
          <a:p>
            <a:pPr marL="285750" indent="-285750">
              <a:buFont typeface="Arial" panose="020B0604020202020204" pitchFamily="34" charset="0"/>
              <a:buChar char="•"/>
            </a:pPr>
            <a:r>
              <a:rPr lang="en-US" sz="2400" dirty="0" smtClean="0">
                <a:solidFill>
                  <a:schemeClr val="bg1"/>
                </a:solidFill>
                <a:latin typeface="Times New Roman" pitchFamily="18" charset="0"/>
              </a:rPr>
              <a:t>Determine the parking area is full or not.</a:t>
            </a:r>
          </a:p>
          <a:p>
            <a:pPr marL="285750" indent="-285750">
              <a:buFont typeface="Arial" panose="020B0604020202020204" pitchFamily="34" charset="0"/>
              <a:buChar char="•"/>
            </a:pPr>
            <a:endParaRPr lang="en-US" sz="2400" dirty="0" smtClean="0">
              <a:solidFill>
                <a:schemeClr val="bg1"/>
              </a:solidFill>
              <a:latin typeface="Times New Roman" pitchFamily="18" charset="0"/>
            </a:endParaRPr>
          </a:p>
          <a:p>
            <a:pPr marL="285750" indent="-285750">
              <a:buFont typeface="Arial" panose="020B0604020202020204" pitchFamily="34" charset="0"/>
              <a:buChar char="•"/>
            </a:pPr>
            <a:r>
              <a:rPr lang="en-US" sz="2400" dirty="0" smtClean="0">
                <a:solidFill>
                  <a:schemeClr val="bg1"/>
                </a:solidFill>
                <a:latin typeface="Times New Roman" pitchFamily="18" charset="0"/>
              </a:rPr>
              <a:t>Enhances the visitor ‘s  experience.</a:t>
            </a:r>
          </a:p>
        </p:txBody>
      </p:sp>
      <p:sp>
        <p:nvSpPr>
          <p:cNvPr id="8" name="Rectangle 7"/>
          <p:cNvSpPr/>
          <p:nvPr/>
        </p:nvSpPr>
        <p:spPr>
          <a:xfrm>
            <a:off x="72008" y="188640"/>
            <a:ext cx="4139952"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OBJECTIVE</a:t>
            </a:r>
            <a:endParaRPr lang="en-US" sz="3200" b="1" dirty="0">
              <a:solidFill>
                <a:schemeClr val="tx1"/>
              </a:solidFill>
            </a:endParaRPr>
          </a:p>
        </p:txBody>
      </p:sp>
      <p:pic>
        <p:nvPicPr>
          <p:cNvPr id="9" name="Picture 8" descr="car-parking-management-system-500x500.jpg"/>
          <p:cNvPicPr>
            <a:picLocks noChangeAspect="1"/>
          </p:cNvPicPr>
          <p:nvPr/>
        </p:nvPicPr>
        <p:blipFill>
          <a:blip r:embed="rId2" cstate="print"/>
          <a:stretch>
            <a:fillRect/>
          </a:stretch>
        </p:blipFill>
        <p:spPr>
          <a:xfrm>
            <a:off x="6300192" y="0"/>
            <a:ext cx="2843808" cy="6858000"/>
          </a:xfrm>
          <a:prstGeom prst="rect">
            <a:avLst/>
          </a:prstGeom>
          <a:ln>
            <a:noFill/>
          </a:ln>
          <a:effectLst>
            <a:softEdge rad="112500"/>
          </a:effectLst>
        </p:spPr>
      </p:pic>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917912"/>
            <a:ext cx="5832648" cy="5940088"/>
          </a:xfrm>
          <a:prstGeom prst="rect">
            <a:avLst/>
          </a:prstGeom>
          <a:noFill/>
        </p:spPr>
        <p:txBody>
          <a:bodyPr wrap="square" rtlCol="0">
            <a:spAutoFit/>
          </a:bodyPr>
          <a:lstStyle/>
          <a:p>
            <a:pPr algn="just"/>
            <a:r>
              <a:rPr lang="en-US" sz="2000" dirty="0" smtClean="0">
                <a:solidFill>
                  <a:schemeClr val="bg1"/>
                </a:solidFill>
                <a:latin typeface="Times New Roman" pitchFamily="18" charset="0"/>
              </a:rPr>
              <a:t>Every </a:t>
            </a:r>
            <a:r>
              <a:rPr lang="en-US" sz="2000" dirty="0" smtClean="0">
                <a:solidFill>
                  <a:schemeClr val="bg1"/>
                </a:solidFill>
                <a:latin typeface="Times New Roman" pitchFamily="18" charset="0"/>
              </a:rPr>
              <a:t>place is under the process of urbanization. There are many corporate offices and shopping centers etc. There are many recreational places where people used to go for refreshment. So, all these places need a parking space where people can park their vehicles safely and easily. Every parking area needs a system that records the detail of vehicles to give the facility. These systems might be computerized or non-computerized. With the help of computerized system we can deliver a good service to customer who wants to park their vehicle into the any organization’s premises.</a:t>
            </a:r>
          </a:p>
          <a:p>
            <a:pPr algn="just"/>
            <a:r>
              <a:rPr lang="en-US" sz="2000" dirty="0" smtClean="0">
                <a:solidFill>
                  <a:schemeClr val="bg1"/>
                </a:solidFill>
                <a:latin typeface="Times New Roman" pitchFamily="18" charset="0"/>
              </a:rPr>
              <a:t>Parking </a:t>
            </a:r>
            <a:r>
              <a:rPr lang="en-US" sz="2000" dirty="0" smtClean="0">
                <a:solidFill>
                  <a:schemeClr val="bg1"/>
                </a:solidFill>
                <a:latin typeface="Times New Roman" pitchFamily="18" charset="0"/>
              </a:rPr>
              <a:t>is a growing need of the time. Development of this system is very useful in this area of field. We can sell this system to any organization. By using our system they can maintain records very easily. Our system covers the every area of parking management. In coming future there will be excessive need of Vehicle parking management system.</a:t>
            </a:r>
            <a:endParaRPr lang="en-US" sz="2000" dirty="0">
              <a:solidFill>
                <a:schemeClr val="bg1"/>
              </a:solidFill>
              <a:latin typeface="Times New Roman" pitchFamily="18" charset="0"/>
            </a:endParaRPr>
          </a:p>
        </p:txBody>
      </p:sp>
      <p:sp>
        <p:nvSpPr>
          <p:cNvPr id="5" name="Rectangle 4"/>
          <p:cNvSpPr/>
          <p:nvPr/>
        </p:nvSpPr>
        <p:spPr>
          <a:xfrm>
            <a:off x="72008" y="188640"/>
            <a:ext cx="4139952"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SCOPE</a:t>
            </a:r>
            <a:endParaRPr lang="en-US" sz="3200" b="1" dirty="0">
              <a:solidFill>
                <a:schemeClr val="tx1"/>
              </a:solidFill>
            </a:endParaRPr>
          </a:p>
        </p:txBody>
      </p:sp>
      <p:pic>
        <p:nvPicPr>
          <p:cNvPr id="6" name="Picture 5" descr="car-parking-management-system-500x500.jpg"/>
          <p:cNvPicPr>
            <a:picLocks noChangeAspect="1"/>
          </p:cNvPicPr>
          <p:nvPr/>
        </p:nvPicPr>
        <p:blipFill>
          <a:blip r:embed="rId2" cstate="print"/>
          <a:stretch>
            <a:fillRect/>
          </a:stretch>
        </p:blipFill>
        <p:spPr>
          <a:xfrm>
            <a:off x="6300192" y="0"/>
            <a:ext cx="2843808" cy="6858000"/>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ar-parking-management-system-500x500.jpg"/>
          <p:cNvPicPr>
            <a:picLocks noChangeAspect="1"/>
          </p:cNvPicPr>
          <p:nvPr/>
        </p:nvPicPr>
        <p:blipFill>
          <a:blip r:embed="rId2" cstate="print"/>
          <a:stretch>
            <a:fillRect/>
          </a:stretch>
        </p:blipFill>
        <p:spPr>
          <a:xfrm>
            <a:off x="6300192" y="0"/>
            <a:ext cx="2843808" cy="6858000"/>
          </a:xfrm>
          <a:prstGeom prst="rect">
            <a:avLst/>
          </a:prstGeom>
          <a:ln>
            <a:noFill/>
          </a:ln>
          <a:effectLst>
            <a:softEdge rad="112500"/>
          </a:effectLst>
        </p:spPr>
      </p:pic>
      <p:sp>
        <p:nvSpPr>
          <p:cNvPr id="6" name="TextBox 5"/>
          <p:cNvSpPr txBox="1"/>
          <p:nvPr/>
        </p:nvSpPr>
        <p:spPr>
          <a:xfrm>
            <a:off x="179512" y="908720"/>
            <a:ext cx="5832648" cy="5693866"/>
          </a:xfrm>
          <a:prstGeom prst="rect">
            <a:avLst/>
          </a:prstGeom>
          <a:noFill/>
        </p:spPr>
        <p:txBody>
          <a:bodyPr wrap="square" rtlCol="0">
            <a:spAutoFit/>
          </a:bodyPr>
          <a:lstStyle/>
          <a:p>
            <a:pPr lvl="0"/>
            <a:endParaRPr lang="en-US" sz="1100" dirty="0" smtClean="0"/>
          </a:p>
          <a:p>
            <a:r>
              <a:rPr lang="en-US" dirty="0" smtClean="0">
                <a:solidFill>
                  <a:schemeClr val="bg1"/>
                </a:solidFill>
                <a:latin typeface="Times New Roman" pitchFamily="18" charset="0"/>
              </a:rPr>
              <a:t>a).Data </a:t>
            </a:r>
            <a:r>
              <a:rPr lang="en-US" dirty="0" smtClean="0">
                <a:solidFill>
                  <a:schemeClr val="bg1"/>
                </a:solidFill>
                <a:latin typeface="Times New Roman" pitchFamily="18" charset="0"/>
              </a:rPr>
              <a:t>Records</a:t>
            </a:r>
          </a:p>
          <a:p>
            <a:pPr algn="just"/>
            <a:endParaRPr lang="en-US" dirty="0" smtClean="0">
              <a:solidFill>
                <a:schemeClr val="bg1"/>
              </a:solidFill>
              <a:latin typeface="Times New Roman" pitchFamily="18" charset="0"/>
            </a:endParaRPr>
          </a:p>
          <a:p>
            <a:pPr algn="just"/>
            <a:r>
              <a:rPr lang="en-US" dirty="0" smtClean="0">
                <a:solidFill>
                  <a:schemeClr val="bg1"/>
                </a:solidFill>
                <a:latin typeface="Times New Roman" pitchFamily="18" charset="0"/>
              </a:rPr>
              <a:t>Staff records: - It helps to provide details of staff that uses the Vehicle parking management System. It provides the descriptions of staffs like:</a:t>
            </a:r>
            <a:br>
              <a:rPr lang="en-US" dirty="0" smtClean="0">
                <a:solidFill>
                  <a:schemeClr val="bg1"/>
                </a:solidFill>
                <a:latin typeface="Times New Roman" pitchFamily="18" charset="0"/>
              </a:rPr>
            </a:br>
            <a:r>
              <a:rPr lang="en-US" dirty="0" smtClean="0">
                <a:solidFill>
                  <a:schemeClr val="bg1"/>
                </a:solidFill>
                <a:latin typeface="Times New Roman" pitchFamily="18" charset="0"/>
              </a:rPr>
              <a:t>-Staff first, middle and last </a:t>
            </a:r>
            <a:r>
              <a:rPr lang="en-US" dirty="0" smtClean="0">
                <a:solidFill>
                  <a:schemeClr val="bg1"/>
                </a:solidFill>
                <a:latin typeface="Times New Roman" pitchFamily="18" charset="0"/>
              </a:rPr>
              <a:t>name, Address , Contact </a:t>
            </a:r>
            <a:r>
              <a:rPr lang="en-US" dirty="0" smtClean="0">
                <a:solidFill>
                  <a:schemeClr val="bg1"/>
                </a:solidFill>
                <a:latin typeface="Times New Roman" pitchFamily="18" charset="0"/>
              </a:rPr>
              <a:t>Number </a:t>
            </a:r>
            <a:r>
              <a:rPr lang="en-US" dirty="0" smtClean="0">
                <a:solidFill>
                  <a:schemeClr val="bg1"/>
                </a:solidFill>
                <a:latin typeface="Times New Roman" pitchFamily="18" charset="0"/>
              </a:rPr>
              <a:t>, Gender.</a:t>
            </a:r>
          </a:p>
          <a:p>
            <a:pPr algn="just"/>
            <a:endParaRPr lang="en-US" dirty="0" smtClean="0">
              <a:solidFill>
                <a:schemeClr val="bg1"/>
              </a:solidFill>
              <a:latin typeface="Times New Roman" pitchFamily="18" charset="0"/>
            </a:endParaRPr>
          </a:p>
          <a:p>
            <a:pPr algn="just"/>
            <a:r>
              <a:rPr lang="en-US" dirty="0" smtClean="0">
                <a:solidFill>
                  <a:schemeClr val="bg1"/>
                </a:solidFill>
                <a:latin typeface="Times New Roman" pitchFamily="18" charset="0"/>
              </a:rPr>
              <a:t>User Records: - This record helps for the authorization for using Vehicle Parking Management System. It Provides the Username and Password for the User (staff).It also includes the level of authority that means it separates the normal users and administrator.</a:t>
            </a:r>
          </a:p>
          <a:p>
            <a:pPr algn="just"/>
            <a:r>
              <a:rPr lang="en-US" dirty="0" smtClean="0">
                <a:solidFill>
                  <a:schemeClr val="bg1"/>
                </a:solidFill>
                <a:latin typeface="Times New Roman" pitchFamily="18" charset="0"/>
              </a:rPr>
              <a:t>Vehicle Records: - This most important record which focuses in our Vehicle Parking Management System. It stores the essential Vehicle records like:</a:t>
            </a:r>
            <a:br>
              <a:rPr lang="en-US" dirty="0" smtClean="0">
                <a:solidFill>
                  <a:schemeClr val="bg1"/>
                </a:solidFill>
                <a:latin typeface="Times New Roman" pitchFamily="18" charset="0"/>
              </a:rPr>
            </a:br>
            <a:r>
              <a:rPr lang="en-US" dirty="0" smtClean="0">
                <a:solidFill>
                  <a:schemeClr val="bg1"/>
                </a:solidFill>
                <a:latin typeface="Times New Roman" pitchFamily="18" charset="0"/>
              </a:rPr>
              <a:t>-Vehicle </a:t>
            </a:r>
            <a:r>
              <a:rPr lang="en-US" dirty="0" smtClean="0">
                <a:solidFill>
                  <a:schemeClr val="bg1"/>
                </a:solidFill>
                <a:latin typeface="Times New Roman" pitchFamily="18" charset="0"/>
              </a:rPr>
              <a:t>Number, Vehicle Type, Vehicle </a:t>
            </a:r>
            <a:r>
              <a:rPr lang="en-US" dirty="0" smtClean="0">
                <a:solidFill>
                  <a:schemeClr val="bg1"/>
                </a:solidFill>
                <a:latin typeface="Times New Roman" pitchFamily="18" charset="0"/>
              </a:rPr>
              <a:t>Entry </a:t>
            </a:r>
            <a:r>
              <a:rPr lang="en-US" dirty="0" smtClean="0">
                <a:solidFill>
                  <a:schemeClr val="bg1"/>
                </a:solidFill>
                <a:latin typeface="Times New Roman" pitchFamily="18" charset="0"/>
              </a:rPr>
              <a:t>Time, Vehicle </a:t>
            </a:r>
            <a:r>
              <a:rPr lang="en-US" dirty="0" smtClean="0">
                <a:solidFill>
                  <a:schemeClr val="bg1"/>
                </a:solidFill>
                <a:latin typeface="Times New Roman" pitchFamily="18" charset="0"/>
              </a:rPr>
              <a:t>Exit Time</a:t>
            </a:r>
          </a:p>
          <a:p>
            <a:pPr algn="just"/>
            <a:r>
              <a:rPr lang="en-US" sz="1100" dirty="0" smtClean="0">
                <a:solidFill>
                  <a:schemeClr val="bg1"/>
                </a:solidFill>
              </a:rPr>
              <a:t> </a:t>
            </a:r>
          </a:p>
          <a:p>
            <a:endParaRPr lang="en-US" dirty="0"/>
          </a:p>
        </p:txBody>
      </p:sp>
      <p:sp>
        <p:nvSpPr>
          <p:cNvPr id="7" name="Rectangle 6"/>
          <p:cNvSpPr/>
          <p:nvPr/>
        </p:nvSpPr>
        <p:spPr>
          <a:xfrm>
            <a:off x="72008" y="188640"/>
            <a:ext cx="4139952"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MODULES</a:t>
            </a:r>
            <a:endParaRPr lang="en-US" sz="32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980728"/>
            <a:ext cx="6048672" cy="3970318"/>
          </a:xfrm>
          <a:prstGeom prst="rect">
            <a:avLst/>
          </a:prstGeom>
          <a:noFill/>
        </p:spPr>
        <p:txBody>
          <a:bodyPr wrap="square" rtlCol="0">
            <a:spAutoFit/>
          </a:bodyPr>
          <a:lstStyle/>
          <a:p>
            <a:r>
              <a:rPr lang="en-US" dirty="0" smtClean="0">
                <a:solidFill>
                  <a:schemeClr val="bg1"/>
                </a:solidFill>
                <a:latin typeface="Times New Roman" pitchFamily="18" charset="0"/>
              </a:rPr>
              <a:t>b).Reports</a:t>
            </a:r>
          </a:p>
          <a:p>
            <a:endParaRPr lang="en-US" dirty="0" smtClean="0">
              <a:solidFill>
                <a:schemeClr val="bg1"/>
              </a:solidFill>
              <a:latin typeface="Times New Roman" pitchFamily="18" charset="0"/>
            </a:endParaRPr>
          </a:p>
          <a:p>
            <a:pPr algn="just"/>
            <a:r>
              <a:rPr lang="en-US" dirty="0" smtClean="0">
                <a:solidFill>
                  <a:schemeClr val="bg1"/>
                </a:solidFill>
                <a:latin typeface="Times New Roman" pitchFamily="18" charset="0"/>
              </a:rPr>
              <a:t>Vehicle Parking Detail: - This report is very essential in this system. This report provides a brief summary of vehicle activities. It shows the overall Entry and Exit time. It shows the User at time of Entry and Exit .It also provides the facility for examining the total vehicle details according to date wise.</a:t>
            </a:r>
          </a:p>
          <a:p>
            <a:pPr algn="just"/>
            <a:endParaRPr lang="en-US" dirty="0" smtClean="0">
              <a:solidFill>
                <a:schemeClr val="bg1"/>
              </a:solidFill>
              <a:latin typeface="Times New Roman" pitchFamily="18" charset="0"/>
            </a:endParaRPr>
          </a:p>
          <a:p>
            <a:pPr algn="just"/>
            <a:r>
              <a:rPr lang="en-US" dirty="0" smtClean="0">
                <a:solidFill>
                  <a:schemeClr val="bg1"/>
                </a:solidFill>
                <a:latin typeface="Times New Roman" pitchFamily="18" charset="0"/>
              </a:rPr>
              <a:t>Transaction Detail:-This report will show the Transaction between the customer and the System. . It shows the cost of the vehicle after using the facility of parking. It will show the number of transaction by date wise. It will also have User at time of the Transaction.</a:t>
            </a:r>
          </a:p>
          <a:p>
            <a:pPr algn="just"/>
            <a:endParaRPr lang="en-US" dirty="0"/>
          </a:p>
        </p:txBody>
      </p:sp>
      <p:pic>
        <p:nvPicPr>
          <p:cNvPr id="5" name="Picture 4" descr="car-parking-management-system-500x500.jpg"/>
          <p:cNvPicPr>
            <a:picLocks noChangeAspect="1"/>
          </p:cNvPicPr>
          <p:nvPr/>
        </p:nvPicPr>
        <p:blipFill>
          <a:blip r:embed="rId2" cstate="print"/>
          <a:stretch>
            <a:fillRect/>
          </a:stretch>
        </p:blipFill>
        <p:spPr>
          <a:xfrm>
            <a:off x="6300192" y="0"/>
            <a:ext cx="2843808" cy="685800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DLC Iterative Model"/>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79512" y="1340768"/>
            <a:ext cx="8784976" cy="5328592"/>
          </a:xfrm>
          <a:prstGeom prst="rect">
            <a:avLst/>
          </a:prstGeom>
          <a:noFill/>
          <a:ln>
            <a:noFill/>
          </a:ln>
        </p:spPr>
      </p:pic>
      <p:sp>
        <p:nvSpPr>
          <p:cNvPr id="6" name="Rectangle 5"/>
          <p:cNvSpPr/>
          <p:nvPr/>
        </p:nvSpPr>
        <p:spPr>
          <a:xfrm>
            <a:off x="72008" y="188640"/>
            <a:ext cx="7236296"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ITERATIVE  MODEL DIAGRAM</a:t>
            </a:r>
            <a:endParaRPr lang="en-US" sz="2800"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2008" y="188640"/>
            <a:ext cx="4788024" cy="720080"/>
          </a:xfrm>
          <a:prstGeom prst="rect">
            <a:avLst/>
          </a:prstGeom>
          <a:solidFill>
            <a:schemeClr val="bg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DATA-FLOW  DIAGRAM</a:t>
            </a:r>
            <a:endParaRPr lang="en-US" sz="2800" b="1" dirty="0">
              <a:solidFill>
                <a:schemeClr val="tx1"/>
              </a:solidFill>
            </a:endParaRPr>
          </a:p>
        </p:txBody>
      </p:sp>
      <p:pic>
        <p:nvPicPr>
          <p:cNvPr id="13" name="Picture 12" descr="C:\Users\TOSHIBA\Desktop\dfdlevel0.png"/>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67544" y="1412776"/>
            <a:ext cx="8064896" cy="4464496"/>
          </a:xfrm>
          <a:prstGeom prst="rect">
            <a:avLst/>
          </a:prstGeom>
          <a:noFill/>
          <a:ln>
            <a:noFill/>
          </a:ln>
        </p:spPr>
      </p:pic>
      <p:sp>
        <p:nvSpPr>
          <p:cNvPr id="14" name="TextBox 13"/>
          <p:cNvSpPr txBox="1"/>
          <p:nvPr/>
        </p:nvSpPr>
        <p:spPr>
          <a:xfrm>
            <a:off x="3131840" y="6309320"/>
            <a:ext cx="3528392" cy="369332"/>
          </a:xfrm>
          <a:prstGeom prst="rect">
            <a:avLst/>
          </a:prstGeom>
          <a:noFill/>
        </p:spPr>
        <p:txBody>
          <a:bodyPr wrap="square" rtlCol="0">
            <a:spAutoFit/>
          </a:bodyPr>
          <a:lstStyle/>
          <a:p>
            <a:pPr algn="ctr"/>
            <a:r>
              <a:rPr lang="en-US" b="1" u="sng" dirty="0" smtClean="0">
                <a:solidFill>
                  <a:schemeClr val="bg1"/>
                </a:solidFill>
              </a:rPr>
              <a:t>LEVEL 1 DFD</a:t>
            </a:r>
            <a:endParaRPr lang="en-US" b="1" u="sng" dirty="0">
              <a:solidFill>
                <a:schemeClr val="bg1"/>
              </a:solidFill>
            </a:endParaRP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604</TotalTime>
  <Words>827</Words>
  <Application>Microsoft Office PowerPoint</Application>
  <PresentationFormat>On-screen Show (4:3)</PresentationFormat>
  <Paragraphs>111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Apex</vt:lpstr>
      <vt:lpstr>         UNIVERSITY INSTITUTE OF TECHNOLOGY.RGPV</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SAGAR INSTITUTE OF RESEARCH AND TECHNOLOGY, BHOPAL</dc:title>
  <dc:creator>Pratigya Tanwar</dc:creator>
  <cp:lastModifiedBy>pc</cp:lastModifiedBy>
  <cp:revision>106</cp:revision>
  <dcterms:created xsi:type="dcterms:W3CDTF">2022-04-20T09:57:42Z</dcterms:created>
  <dcterms:modified xsi:type="dcterms:W3CDTF">2022-05-28T16:26:40Z</dcterms:modified>
</cp:coreProperties>
</file>