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07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7" r:id="rId6"/>
    <p:sldId id="299" r:id="rId7"/>
    <p:sldId id="268" r:id="rId8"/>
    <p:sldId id="266" r:id="rId9"/>
    <p:sldId id="269" r:id="rId10"/>
    <p:sldId id="294" r:id="rId11"/>
    <p:sldId id="270" r:id="rId12"/>
    <p:sldId id="271" r:id="rId13"/>
    <p:sldId id="272" r:id="rId14"/>
    <p:sldId id="295" r:id="rId15"/>
    <p:sldId id="277" r:id="rId16"/>
    <p:sldId id="297" r:id="rId17"/>
    <p:sldId id="298" r:id="rId18"/>
    <p:sldId id="274" r:id="rId19"/>
    <p:sldId id="273" r:id="rId20"/>
    <p:sldId id="276" r:id="rId21"/>
    <p:sldId id="289" r:id="rId22"/>
    <p:sldId id="290" r:id="rId23"/>
    <p:sldId id="26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4660"/>
  </p:normalViewPr>
  <p:slideViewPr>
    <p:cSldViewPr snapToGrid="0">
      <p:cViewPr varScale="1">
        <p:scale>
          <a:sx n="73" d="100"/>
          <a:sy n="73" d="100"/>
        </p:scale>
        <p:origin x="-588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20085"/>
            <a:ext cx="53848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59758"/>
            <a:ext cx="5389033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514600"/>
            <a:ext cx="5386917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514600"/>
            <a:ext cx="5389033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76400"/>
            <a:ext cx="36576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1676400"/>
            <a:ext cx="6815667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4221004" y="1108077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10672179" y="5359769"/>
            <a:ext cx="207264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828785"/>
            <a:ext cx="29464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69600" y="6356351"/>
            <a:ext cx="8128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12700" y="5816600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5842000" y="6219826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12700" y="-7144"/>
            <a:ext cx="1221740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5842000" y="-7144"/>
            <a:ext cx="63500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935480"/>
            <a:ext cx="109728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6/23/2022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556000" y="6356351"/>
            <a:ext cx="44704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566400" y="6356351"/>
            <a:ext cx="1016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25356" y="202408"/>
            <a:ext cx="12240731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164" y="522516"/>
            <a:ext cx="9736455" cy="1276214"/>
          </a:xfrm>
        </p:spPr>
        <p:txBody>
          <a:bodyPr>
            <a:noAutofit/>
          </a:bodyPr>
          <a:lstStyle/>
          <a:p>
            <a:pPr algn="ctr"/>
            <a:r>
              <a:rPr lang="en-IN" sz="2800" dirty="0" smtClean="0">
                <a:solidFill>
                  <a:schemeClr val="tx1"/>
                </a:solidFill>
                <a:latin typeface="Nirmala UI" pitchFamily="34" charset="0"/>
                <a:ea typeface="Nirmala UI" pitchFamily="34" charset="0"/>
                <a:cs typeface="Nirmala UI" pitchFamily="34" charset="0"/>
              </a:rPr>
              <a:t>UNIVERSITY INSTITUTE OF TECHNOLOGY,</a:t>
            </a:r>
            <a:br>
              <a:rPr lang="en-IN" sz="2800" dirty="0" smtClean="0">
                <a:solidFill>
                  <a:schemeClr val="tx1"/>
                </a:solidFill>
                <a:latin typeface="Nirmala UI" pitchFamily="34" charset="0"/>
                <a:ea typeface="Nirmala UI" pitchFamily="34" charset="0"/>
                <a:cs typeface="Nirmala UI" pitchFamily="34" charset="0"/>
              </a:rPr>
            </a:br>
            <a:r>
              <a:rPr lang="en-IN" sz="2800" dirty="0" smtClean="0">
                <a:solidFill>
                  <a:schemeClr val="tx1"/>
                </a:solidFill>
                <a:latin typeface="Nirmala UI" pitchFamily="34" charset="0"/>
                <a:ea typeface="Nirmala UI" pitchFamily="34" charset="0"/>
                <a:cs typeface="Nirmala UI" pitchFamily="34" charset="0"/>
              </a:rPr>
              <a:t>RAJIV GANDHI </a:t>
            </a:r>
            <a:r>
              <a:rPr lang="en-IN" sz="2800" dirty="0" smtClean="0">
                <a:solidFill>
                  <a:schemeClr val="tx1"/>
                </a:solidFill>
                <a:latin typeface="Nirmala UI" pitchFamily="34" charset="0"/>
                <a:ea typeface="Nirmala UI" pitchFamily="34" charset="0"/>
                <a:cs typeface="Nirmala UI" pitchFamily="34" charset="0"/>
              </a:rPr>
              <a:t>PROUDYOGIKI VISHWAVIDHYALAYA</a:t>
            </a:r>
            <a:r>
              <a:rPr lang="en-IN" sz="2800" dirty="0" smtClean="0">
                <a:solidFill>
                  <a:schemeClr val="tx1"/>
                </a:solidFill>
                <a:latin typeface="Nirmala UI" pitchFamily="34" charset="0"/>
                <a:ea typeface="Nirmala UI" pitchFamily="34" charset="0"/>
                <a:cs typeface="Nirmala UI" pitchFamily="34" charset="0"/>
              </a:rPr>
              <a:t/>
            </a:r>
            <a:br>
              <a:rPr lang="en-IN" sz="2800" dirty="0" smtClean="0">
                <a:solidFill>
                  <a:schemeClr val="tx1"/>
                </a:solidFill>
                <a:latin typeface="Nirmala UI" pitchFamily="34" charset="0"/>
                <a:ea typeface="Nirmala UI" pitchFamily="34" charset="0"/>
                <a:cs typeface="Nirmala UI" pitchFamily="34" charset="0"/>
              </a:rPr>
            </a:br>
            <a:r>
              <a:rPr lang="en-IN" sz="2800" dirty="0" smtClean="0">
                <a:solidFill>
                  <a:schemeClr val="tx1"/>
                </a:solidFill>
                <a:latin typeface="Nirmala UI" pitchFamily="34" charset="0"/>
                <a:ea typeface="Nirmala UI" pitchFamily="34" charset="0"/>
                <a:cs typeface="Nirmala UI" pitchFamily="34" charset="0"/>
              </a:rPr>
              <a:t>BHOPAL (</a:t>
            </a:r>
            <a:r>
              <a:rPr lang="en-IN" sz="2800" dirty="0" smtClean="0">
                <a:solidFill>
                  <a:schemeClr val="tx1"/>
                </a:solidFill>
                <a:latin typeface="Nirmala UI" pitchFamily="34" charset="0"/>
                <a:ea typeface="Nirmala UI" pitchFamily="34" charset="0"/>
                <a:cs typeface="Nirmala UI" pitchFamily="34" charset="0"/>
              </a:rPr>
              <a:t>M.P)</a:t>
            </a:r>
            <a:endParaRPr lang="en-US" sz="2800" dirty="0">
              <a:solidFill>
                <a:schemeClr val="tx1"/>
              </a:solidFill>
              <a:latin typeface="Nirmala UI" pitchFamily="34" charset="0"/>
              <a:ea typeface="Nirmala UI" pitchFamily="34" charset="0"/>
              <a:cs typeface="Nirmala UI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7887" y="3876363"/>
            <a:ext cx="7049588" cy="1414099"/>
          </a:xfrm>
        </p:spPr>
        <p:txBody>
          <a:bodyPr>
            <a:normAutofit/>
          </a:bodyPr>
          <a:lstStyle/>
          <a:p>
            <a:pPr algn="ctr"/>
            <a:r>
              <a:rPr lang="en-IN" sz="2800" b="1" u="sng" cap="none" dirty="0" smtClean="0">
                <a:latin typeface="+mj-lt"/>
                <a:ea typeface="Cambria Math" pitchFamily="18" charset="0"/>
                <a:cs typeface="Nirmala UI" pitchFamily="34" charset="0"/>
              </a:rPr>
              <a:t>MAJOR PROJECT</a:t>
            </a:r>
            <a:endParaRPr lang="en-US" sz="2800" b="1" u="sng" cap="none" dirty="0" smtClean="0">
              <a:latin typeface="+mj-lt"/>
              <a:ea typeface="Cambria Math" pitchFamily="18" charset="0"/>
              <a:cs typeface="Nirmala UI" pitchFamily="34" charset="0"/>
            </a:endParaRPr>
          </a:p>
          <a:p>
            <a:pPr algn="ctr"/>
            <a:r>
              <a:rPr lang="en-IN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BLOOD DONATION</a:t>
            </a: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" name="Picture 3" descr="downloa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2569" y="2108019"/>
            <a:ext cx="1509305" cy="16066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8257774" y="516286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Presented By: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err="1" smtClean="0"/>
              <a:t>Nisha</a:t>
            </a:r>
            <a:r>
              <a:rPr lang="en-IN" dirty="0" smtClean="0"/>
              <a:t> </a:t>
            </a:r>
            <a:r>
              <a:rPr lang="en-IN" dirty="0" err="1" smtClean="0"/>
              <a:t>Uikey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0101CA201020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MCA 4</a:t>
            </a:r>
            <a:r>
              <a:rPr lang="en-IN" baseline="30000" dirty="0" smtClean="0"/>
              <a:t>th</a:t>
            </a:r>
            <a:r>
              <a:rPr lang="en-IN" dirty="0" smtClean="0"/>
              <a:t> SEM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18456" y="514044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/>
              <a:t>Guided </a:t>
            </a:r>
            <a:r>
              <a:rPr lang="en-IN" dirty="0" smtClean="0"/>
              <a:t>By: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 </a:t>
            </a:r>
            <a:r>
              <a:rPr lang="en-IN" dirty="0" smtClean="0"/>
              <a:t>Mr. </a:t>
            </a:r>
            <a:r>
              <a:rPr lang="en-IN" dirty="0" err="1" smtClean="0"/>
              <a:t>Atul</a:t>
            </a:r>
            <a:r>
              <a:rPr lang="en-IN" dirty="0" smtClean="0"/>
              <a:t> </a:t>
            </a:r>
            <a:r>
              <a:rPr lang="en-IN" dirty="0" err="1" smtClean="0"/>
              <a:t>Pandey</a:t>
            </a:r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Assistant Professor </a:t>
            </a:r>
          </a:p>
          <a:p>
            <a:pPr>
              <a:buFont typeface="Arial" pitchFamily="34" charset="0"/>
              <a:buChar char="•"/>
            </a:pPr>
            <a:r>
              <a:rPr lang="en-IN" dirty="0" smtClean="0"/>
              <a:t>Department of Computer  Application</a:t>
            </a:r>
            <a:endParaRPr lang="en-IN" dirty="0" smtClean="0"/>
          </a:p>
        </p:txBody>
      </p:sp>
    </p:spTree>
    <p:extLst>
      <p:ext uri="{BB962C8B-B14F-4D97-AF65-F5344CB8AC3E}">
        <p14:creationId xmlns=""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User log in</a:t>
            </a:r>
            <a:endParaRPr lang="en-US" dirty="0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7007" t="14643" r="27111" b="52857"/>
          <a:stretch>
            <a:fillRect/>
          </a:stretch>
        </p:blipFill>
        <p:spPr bwMode="auto">
          <a:xfrm>
            <a:off x="653708" y="2648741"/>
            <a:ext cx="5969776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97632" y="2442754"/>
            <a:ext cx="4654731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User can register the account by fill the information about you and click on Register button. He/she can add the account for the further enquiry of the blood donation. The user have to login to get more information about the blood donation.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Donor Information</a:t>
            </a:r>
            <a:endParaRPr 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 l="19377" t="11429" r="2113" b="18571"/>
          <a:stretch>
            <a:fillRect/>
          </a:stretch>
        </p:blipFill>
        <p:spPr bwMode="auto">
          <a:xfrm>
            <a:off x="1280161" y="1854926"/>
            <a:ext cx="9366068" cy="4695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687" y="418013"/>
            <a:ext cx="7976461" cy="62701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BLOCK DIAGRAM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651759" y="2468872"/>
            <a:ext cx="1737360" cy="11887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DONOR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432769" y="2351307"/>
            <a:ext cx="1476103" cy="12409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ADMIN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248195" y="3513909"/>
            <a:ext cx="1972492" cy="14761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DATABASE</a:t>
            </a:r>
          </a:p>
          <a:p>
            <a:pPr algn="ctr"/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937759" y="4049480"/>
            <a:ext cx="1841864" cy="992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DONATION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9914709" y="4101728"/>
            <a:ext cx="1776555" cy="10189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NGO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432764" y="5094512"/>
            <a:ext cx="1698171" cy="7445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ALERT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55329" y="1175659"/>
            <a:ext cx="1789611" cy="901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USER</a:t>
            </a:r>
            <a:endParaRPr lang="en-US" dirty="0"/>
          </a:p>
        </p:txBody>
      </p:sp>
      <p:sp>
        <p:nvSpPr>
          <p:cNvPr id="12" name="Diamond 11"/>
          <p:cNvSpPr/>
          <p:nvPr/>
        </p:nvSpPr>
        <p:spPr>
          <a:xfrm>
            <a:off x="5590904" y="2782389"/>
            <a:ext cx="705395" cy="58782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>
            <a:stCxn id="11" idx="2"/>
            <a:endCxn id="12" idx="0"/>
          </p:cNvCxnSpPr>
          <p:nvPr/>
        </p:nvCxnSpPr>
        <p:spPr>
          <a:xfrm flipH="1">
            <a:off x="5943602" y="2076996"/>
            <a:ext cx="6533" cy="705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3"/>
            <a:endCxn id="12" idx="1"/>
          </p:cNvCxnSpPr>
          <p:nvPr/>
        </p:nvCxnSpPr>
        <p:spPr>
          <a:xfrm>
            <a:off x="4389120" y="3063234"/>
            <a:ext cx="1201785" cy="130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12" idx="3"/>
          </p:cNvCxnSpPr>
          <p:nvPr/>
        </p:nvCxnSpPr>
        <p:spPr>
          <a:xfrm flipH="1" flipV="1">
            <a:off x="6296300" y="3076303"/>
            <a:ext cx="1162593" cy="19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endCxn id="11" idx="1"/>
          </p:cNvCxnSpPr>
          <p:nvPr/>
        </p:nvCxnSpPr>
        <p:spPr>
          <a:xfrm>
            <a:off x="1227909" y="1619794"/>
            <a:ext cx="3827419" cy="65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V="1">
            <a:off x="1182188" y="1619796"/>
            <a:ext cx="19595" cy="1894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389121" y="3435531"/>
            <a:ext cx="783771" cy="52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172891" y="3474720"/>
            <a:ext cx="13063" cy="535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Diamond 61"/>
          <p:cNvSpPr/>
          <p:nvPr/>
        </p:nvSpPr>
        <p:spPr>
          <a:xfrm>
            <a:off x="8098971" y="6139543"/>
            <a:ext cx="496388" cy="54864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10136778" y="6074229"/>
            <a:ext cx="1502229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EMAIL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5664927" y="6082938"/>
            <a:ext cx="1502229" cy="6139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SMS</a:t>
            </a:r>
            <a:endParaRPr lang="en-US" dirty="0"/>
          </a:p>
        </p:txBody>
      </p:sp>
      <p:cxnSp>
        <p:nvCxnSpPr>
          <p:cNvPr id="66" name="Straight Connector 65"/>
          <p:cNvCxnSpPr>
            <a:stCxn id="64" idx="3"/>
            <a:endCxn id="62" idx="1"/>
          </p:cNvCxnSpPr>
          <p:nvPr/>
        </p:nvCxnSpPr>
        <p:spPr>
          <a:xfrm>
            <a:off x="7167157" y="6389915"/>
            <a:ext cx="931815" cy="239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2" idx="3"/>
            <a:endCxn id="63" idx="1"/>
          </p:cNvCxnSpPr>
          <p:nvPr/>
        </p:nvCxnSpPr>
        <p:spPr>
          <a:xfrm flipV="1">
            <a:off x="8595359" y="6381208"/>
            <a:ext cx="1541419" cy="32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7" idx="2"/>
          </p:cNvCxnSpPr>
          <p:nvPr/>
        </p:nvCxnSpPr>
        <p:spPr>
          <a:xfrm>
            <a:off x="1234440" y="4990013"/>
            <a:ext cx="19595" cy="1384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4" idx="1"/>
          </p:cNvCxnSpPr>
          <p:nvPr/>
        </p:nvCxnSpPr>
        <p:spPr>
          <a:xfrm flipH="1" flipV="1">
            <a:off x="1267098" y="6361611"/>
            <a:ext cx="4397829" cy="28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62" idx="0"/>
          </p:cNvCxnSpPr>
          <p:nvPr/>
        </p:nvCxnSpPr>
        <p:spPr>
          <a:xfrm flipH="1">
            <a:off x="8347164" y="5852162"/>
            <a:ext cx="13064" cy="287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 flipH="1" flipV="1">
            <a:off x="8908869" y="3520437"/>
            <a:ext cx="1698171" cy="457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V="1">
            <a:off x="10567851" y="3566160"/>
            <a:ext cx="26127" cy="561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/>
          <p:cNvCxnSpPr>
            <a:endCxn id="6" idx="0"/>
          </p:cNvCxnSpPr>
          <p:nvPr/>
        </p:nvCxnSpPr>
        <p:spPr>
          <a:xfrm>
            <a:off x="8164287" y="2142309"/>
            <a:ext cx="6533" cy="2089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 flipH="1">
            <a:off x="1828802" y="2168436"/>
            <a:ext cx="634854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/>
          <p:nvPr/>
        </p:nvCxnSpPr>
        <p:spPr>
          <a:xfrm flipH="1">
            <a:off x="1776550" y="2155371"/>
            <a:ext cx="39188" cy="135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/>
          <p:cNvCxnSpPr>
            <a:stCxn id="8" idx="1"/>
          </p:cNvCxnSpPr>
          <p:nvPr/>
        </p:nvCxnSpPr>
        <p:spPr>
          <a:xfrm flipH="1">
            <a:off x="2181496" y="4545873"/>
            <a:ext cx="2756263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H="1">
            <a:off x="7210698" y="4441373"/>
            <a:ext cx="2690949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/>
          <p:cNvCxnSpPr/>
          <p:nvPr/>
        </p:nvCxnSpPr>
        <p:spPr>
          <a:xfrm>
            <a:off x="7197635" y="4454436"/>
            <a:ext cx="0" cy="1018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>
            <a:off x="1867990" y="5434149"/>
            <a:ext cx="5329645" cy="26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1867990" y="5029200"/>
            <a:ext cx="13063" cy="391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/>
          <p:cNvCxnSpPr/>
          <p:nvPr/>
        </p:nvCxnSpPr>
        <p:spPr>
          <a:xfrm>
            <a:off x="6779623" y="4820196"/>
            <a:ext cx="1502228" cy="391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>
            <a:endCxn id="10" idx="0"/>
          </p:cNvCxnSpPr>
          <p:nvPr/>
        </p:nvCxnSpPr>
        <p:spPr>
          <a:xfrm flipH="1">
            <a:off x="8281849" y="4846320"/>
            <a:ext cx="3" cy="248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H="1">
            <a:off x="6766561" y="3592288"/>
            <a:ext cx="718457" cy="470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9144000" y="5107579"/>
            <a:ext cx="796835" cy="130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Software and Hardware component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10789" y="2913017"/>
            <a:ext cx="4268737" cy="20071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dirty="0" err="1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Xampp</a:t>
            </a:r>
            <a:r>
              <a:rPr lang="en-IN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server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Mysql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 Studio</a:t>
            </a:r>
            <a:endParaRPr kumimoji="0" lang="en-I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12223" y="2231418"/>
            <a:ext cx="4268737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Hardware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9302" y="2318503"/>
            <a:ext cx="4268737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Software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48549" y="2886892"/>
            <a:ext cx="6139542" cy="1872191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CPU Configuration- I</a:t>
            </a:r>
            <a:r>
              <a:rPr lang="en-IN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3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RAM – 4GB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Hard-disk – 128GB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Operating</a:t>
            </a:r>
            <a:r>
              <a:rPr kumimoji="0" lang="en-IN" sz="3200" b="0" i="0" u="none" strike="noStrike" kern="1200" cap="none" spc="0" normalizeH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System- Windows 10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 smtClean="0"/>
              <a:t>Tools and </a:t>
            </a:r>
            <a:r>
              <a:rPr lang="en-IN" dirty="0" smtClean="0"/>
              <a:t>Technologies</a:t>
            </a:r>
            <a:endParaRPr lang="en-US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410789" y="2913017"/>
            <a:ext cx="4268737" cy="2007172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HTML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CSS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3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Bootstrap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312223" y="2231418"/>
            <a:ext cx="4268737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Back-end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09302" y="2318503"/>
            <a:ext cx="4268737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44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Front-end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322423" y="2481943"/>
            <a:ext cx="6139542" cy="1872191"/>
          </a:xfrm>
          <a:prstGeom prst="rect">
            <a:avLst/>
          </a:prstGeom>
        </p:spPr>
        <p:txBody>
          <a:bodyPr vert="horz" lIns="0" rIns="0" bIns="0" anchor="b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IN" sz="28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PHP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MySql</a:t>
            </a:r>
            <a:endParaRPr kumimoji="0" lang="en-IN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4" y="2549936"/>
            <a:ext cx="9905999" cy="3541714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5400" b="1" cap="all" dirty="0" smtClean="0">
                <a:ln w="0"/>
                <a:solidFill>
                  <a:schemeClr val="accent3"/>
                </a:solidFill>
                <a:effectLst>
                  <a:reflection blurRad="12700" stA="50000" endPos="50000" dist="5000" dir="5400000" sy="-100000" rotWithShape="0"/>
                </a:effectLst>
                <a:latin typeface="Segoe Script" pitchFamily="66" charset="0"/>
              </a:rPr>
              <a:t>Data</a:t>
            </a:r>
            <a:r>
              <a:rPr lang="en-IN" sz="4800" b="1" cap="all" dirty="0" smtClean="0">
                <a:ln w="0"/>
                <a:solidFill>
                  <a:schemeClr val="accent3"/>
                </a:solidFill>
                <a:effectLst>
                  <a:reflection blurRad="12700" stA="50000" endPos="50000" dist="5000" dir="5400000" sy="-100000" rotWithShape="0"/>
                </a:effectLst>
                <a:latin typeface="Segoe Script" pitchFamily="66" charset="0"/>
              </a:rPr>
              <a:t> flow-diagram</a:t>
            </a:r>
            <a:endParaRPr 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471" y="-195943"/>
            <a:ext cx="9905999" cy="1478570"/>
          </a:xfrm>
        </p:spPr>
        <p:txBody>
          <a:bodyPr/>
          <a:lstStyle/>
          <a:p>
            <a:pPr algn="ctr"/>
            <a:r>
              <a:rPr lang="en-US" dirty="0" smtClean="0"/>
              <a:t>DFD </a:t>
            </a:r>
            <a:r>
              <a:rPr lang="en-US" dirty="0" smtClean="0"/>
              <a:t>for admin login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6554"/>
          <a:stretch>
            <a:fillRect/>
          </a:stretch>
        </p:blipFill>
        <p:spPr bwMode="auto">
          <a:xfrm>
            <a:off x="796835" y="2521134"/>
            <a:ext cx="10476411" cy="41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862150" y="1371606"/>
            <a:ext cx="1056785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After entering to the home page of the website, admin can choose the ADMIN LOGIN option where they are asked to enter username &amp; password, and if he/she is a valid user then admin. login page will be displayed.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DFD </a:t>
            </a:r>
            <a:r>
              <a:rPr lang="en-US" dirty="0" smtClean="0"/>
              <a:t>for user login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4258" b="20858"/>
          <a:stretch>
            <a:fillRect/>
          </a:stretch>
        </p:blipFill>
        <p:spPr>
          <a:xfrm>
            <a:off x="1447790" y="3122023"/>
            <a:ext cx="8284160" cy="3487783"/>
          </a:xfrm>
        </p:spPr>
      </p:pic>
      <p:sp>
        <p:nvSpPr>
          <p:cNvPr id="6" name="Rectangle 5"/>
          <p:cNvSpPr/>
          <p:nvPr/>
        </p:nvSpPr>
        <p:spPr>
          <a:xfrm>
            <a:off x="875213" y="2063937"/>
            <a:ext cx="105678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After entering to the home page of the website, student can choose the USER LOGIN option where they are asked to enter username &amp; password, and if he/she is a valid user then a user </a:t>
            </a:r>
            <a:r>
              <a:rPr lang="en-US" sz="2400" dirty="0" err="1" smtClean="0"/>
              <a:t>bgin</a:t>
            </a:r>
            <a:r>
              <a:rPr lang="en-US" sz="2400" dirty="0" smtClean="0"/>
              <a:t> page will be displayed.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162" y="0"/>
            <a:ext cx="9905999" cy="1097280"/>
          </a:xfrm>
        </p:spPr>
        <p:txBody>
          <a:bodyPr/>
          <a:lstStyle/>
          <a:p>
            <a:pPr algn="ctr"/>
            <a:r>
              <a:rPr lang="en-IN" dirty="0" smtClean="0"/>
              <a:t>DATA BASE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346" y="1374275"/>
            <a:ext cx="9905999" cy="702719"/>
          </a:xfrm>
        </p:spPr>
        <p:txBody>
          <a:bodyPr/>
          <a:lstStyle/>
          <a:p>
            <a:r>
              <a:rPr lang="en-IN" dirty="0" smtClean="0"/>
              <a:t>ADMIN LOG IN 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81498" y="2234456"/>
            <a:ext cx="7289076" cy="4098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4" y="239695"/>
            <a:ext cx="9905999" cy="1478570"/>
          </a:xfrm>
        </p:spPr>
        <p:txBody>
          <a:bodyPr/>
          <a:lstStyle/>
          <a:p>
            <a:pPr algn="ctr"/>
            <a:r>
              <a:rPr lang="en-IN" dirty="0" smtClean="0"/>
              <a:t>User data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192373" y="1935163"/>
            <a:ext cx="7807254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7539" y="2510744"/>
            <a:ext cx="9905999" cy="3541714"/>
          </a:xfrm>
        </p:spPr>
        <p:txBody>
          <a:bodyPr>
            <a:norm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extrusionH="57150" contourW="6350" prstMaterial="metal">
              <a:bevelT w="127000" h="31750" prst="softRound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buNone/>
            </a:pPr>
            <a:r>
              <a:rPr lang="en-IN" sz="7200" b="1" cap="all" dirty="0" smtClean="0">
                <a:ln w="0"/>
                <a:solidFill>
                  <a:schemeClr val="accent3"/>
                </a:solidFill>
                <a:effectLst>
                  <a:reflection blurRad="12700" stA="50000" endPos="50000" dist="5000" dir="5400000" sy="-100000" rotWithShape="0"/>
                </a:effectLst>
                <a:latin typeface="Segoe Script" pitchFamily="66" charset="0"/>
              </a:rPr>
              <a:t>INTRODUCTION</a:t>
            </a:r>
            <a:endParaRPr lang="en-US" sz="6600" b="1" cap="all" dirty="0">
              <a:ln w="0"/>
              <a:solidFill>
                <a:schemeClr val="accent3"/>
              </a:solidFill>
              <a:effectLst>
                <a:reflection blurRad="12700" stA="50000" endPos="50000" dist="5000" dir="5400000" sy="-100000" rotWithShape="0"/>
              </a:effectLst>
              <a:latin typeface="Segoe Script" pitchFamily="66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95450" y="3043645"/>
            <a:ext cx="6596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</a:p>
          <a:p>
            <a:r>
              <a:rPr lang="en-IN" dirty="0" smtClean="0"/>
              <a:t>Purpose</a:t>
            </a:r>
          </a:p>
          <a:p>
            <a:r>
              <a:rPr lang="en-IN" dirty="0" smtClean="0"/>
              <a:t>Overview </a:t>
            </a:r>
            <a:r>
              <a:rPr lang="en-IN" dirty="0" smtClean="0"/>
              <a:t>o</a:t>
            </a:r>
            <a:r>
              <a:rPr lang="en-IN" dirty="0" smtClean="0"/>
              <a:t>f </a:t>
            </a:r>
            <a:r>
              <a:rPr lang="en-IN" dirty="0" smtClean="0"/>
              <a:t>t</a:t>
            </a:r>
            <a:r>
              <a:rPr lang="en-IN" dirty="0" smtClean="0"/>
              <a:t>he Project</a:t>
            </a:r>
          </a:p>
          <a:p>
            <a:r>
              <a:rPr lang="en-IN" dirty="0" smtClean="0"/>
              <a:t>Software and Hardware </a:t>
            </a:r>
          </a:p>
          <a:p>
            <a:r>
              <a:rPr lang="en-IN" dirty="0" smtClean="0"/>
              <a:t>Tools and Technologies</a:t>
            </a:r>
          </a:p>
          <a:p>
            <a:r>
              <a:rPr lang="en-IN" dirty="0" smtClean="0"/>
              <a:t>Block Diagram</a:t>
            </a:r>
          </a:p>
          <a:p>
            <a:r>
              <a:rPr lang="en-IN" dirty="0" smtClean="0"/>
              <a:t>Work Flow</a:t>
            </a:r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965" y="313517"/>
            <a:ext cx="9767251" cy="1295690"/>
          </a:xfrm>
        </p:spPr>
        <p:txBody>
          <a:bodyPr/>
          <a:lstStyle/>
          <a:p>
            <a:pPr algn="ctr"/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163" y="2155377"/>
            <a:ext cx="9905999" cy="4232365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aur" pitchFamily="18" charset="0"/>
              </a:rPr>
              <a:t>The </a:t>
            </a:r>
            <a:r>
              <a:rPr lang="en-US" dirty="0" smtClean="0">
                <a:latin typeface="Centaur" pitchFamily="18" charset="0"/>
              </a:rPr>
              <a:t>BLOOD </a:t>
            </a:r>
            <a:r>
              <a:rPr lang="en-US" dirty="0" smtClean="0">
                <a:latin typeface="Centaur" pitchFamily="18" charset="0"/>
              </a:rPr>
              <a:t>DONATION WEBSITE is </a:t>
            </a:r>
            <a:r>
              <a:rPr lang="en-US" dirty="0" smtClean="0">
                <a:latin typeface="Centaur" pitchFamily="18" charset="0"/>
              </a:rPr>
              <a:t>great project. </a:t>
            </a:r>
            <a:r>
              <a:rPr lang="en-US" dirty="0" smtClean="0">
                <a:latin typeface="Centaur" pitchFamily="18" charset="0"/>
              </a:rPr>
              <a:t>This </a:t>
            </a:r>
            <a:r>
              <a:rPr lang="en-US" dirty="0" smtClean="0">
                <a:latin typeface="Centaur" pitchFamily="18" charset="0"/>
              </a:rPr>
              <a:t>project is designed for successful completion of project on blood </a:t>
            </a:r>
            <a:r>
              <a:rPr lang="en-US" dirty="0" smtClean="0">
                <a:latin typeface="Centaur" pitchFamily="18" charset="0"/>
              </a:rPr>
              <a:t>donation</a:t>
            </a:r>
            <a:r>
              <a:rPr lang="en-US" dirty="0" smtClean="0">
                <a:latin typeface="Centaur" pitchFamily="18" charset="0"/>
              </a:rPr>
              <a:t> </a:t>
            </a:r>
            <a:r>
              <a:rPr lang="en-US" dirty="0" smtClean="0">
                <a:latin typeface="Centaur" pitchFamily="18" charset="0"/>
              </a:rPr>
              <a:t>the basic building aim is to provide blood donation service to the </a:t>
            </a:r>
            <a:r>
              <a:rPr lang="en-US" dirty="0" smtClean="0">
                <a:latin typeface="Centaur" pitchFamily="18" charset="0"/>
              </a:rPr>
              <a:t>city. </a:t>
            </a:r>
            <a:r>
              <a:rPr lang="en-US" dirty="0" smtClean="0">
                <a:latin typeface="Centaur" pitchFamily="18" charset="0"/>
              </a:rPr>
              <a:t>This website</a:t>
            </a:r>
            <a:r>
              <a:rPr lang="en-US" dirty="0" smtClean="0">
                <a:latin typeface="Centaur" pitchFamily="18" charset="0"/>
              </a:rPr>
              <a:t> </a:t>
            </a:r>
            <a:r>
              <a:rPr lang="en-US" dirty="0" smtClean="0">
                <a:latin typeface="Centaur" pitchFamily="18" charset="0"/>
              </a:rPr>
              <a:t>is designed to store, process, retrieve and analyze information </a:t>
            </a:r>
            <a:r>
              <a:rPr lang="en-US" dirty="0" smtClean="0">
                <a:latin typeface="Centaur" pitchFamily="18" charset="0"/>
              </a:rPr>
              <a:t>concerned </a:t>
            </a:r>
            <a:r>
              <a:rPr lang="en-US" dirty="0" smtClean="0">
                <a:latin typeface="Centaur" pitchFamily="18" charset="0"/>
              </a:rPr>
              <a:t>with the administrative and inventory management within a blood bank. This project aims at maintaining all the information pertaining to blood donors, different blood groups </a:t>
            </a:r>
            <a:r>
              <a:rPr lang="en-US" dirty="0" smtClean="0">
                <a:latin typeface="Centaur" pitchFamily="18" charset="0"/>
              </a:rPr>
              <a:t>available </a:t>
            </a:r>
            <a:r>
              <a:rPr lang="en-US" dirty="0" smtClean="0">
                <a:latin typeface="Centaur" pitchFamily="18" charset="0"/>
              </a:rPr>
              <a:t>and help them manage in a better way.</a:t>
            </a:r>
            <a:endParaRPr lang="en-US" dirty="0">
              <a:latin typeface="Centau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785" y="553207"/>
            <a:ext cx="9905999" cy="1478570"/>
          </a:xfrm>
          <a:ln>
            <a:noFill/>
          </a:ln>
        </p:spPr>
        <p:txBody>
          <a:bodyPr/>
          <a:lstStyle/>
          <a:p>
            <a:pPr algn="ctr"/>
            <a:r>
              <a:rPr lang="en-IN" sz="4000" cap="none" dirty="0" smtClean="0">
                <a:latin typeface="Arial Rounded MT Bold" pitchFamily="34" charset="0"/>
              </a:rPr>
              <a:t>Purpose</a:t>
            </a:r>
            <a:endParaRPr lang="en-US" sz="4000" cap="none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162" y="2223361"/>
            <a:ext cx="9905999" cy="354171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aur" pitchFamily="18" charset="0"/>
              </a:rPr>
              <a:t>BLOOD DONATION is a website based on PHP. The purpose of this project was to develop a blood management information system to simplify and automate the process of searching for blood in case of emergency and maintain the records of blood donors, </a:t>
            </a:r>
            <a:r>
              <a:rPr lang="en-US" dirty="0" smtClean="0">
                <a:latin typeface="Centaur" pitchFamily="18" charset="0"/>
              </a:rPr>
              <a:t>blood receiver</a:t>
            </a:r>
            <a:r>
              <a:rPr lang="en-US" dirty="0" smtClean="0">
                <a:latin typeface="Centaur" pitchFamily="18" charset="0"/>
              </a:rPr>
              <a:t>, </a:t>
            </a:r>
            <a:r>
              <a:rPr lang="en-US" dirty="0" smtClean="0">
                <a:latin typeface="Centaur" pitchFamily="18" charset="0"/>
              </a:rPr>
              <a:t>blood donation camps and blood stocks in the bank. And case of control the distribution of blood in various part of </a:t>
            </a:r>
            <a:r>
              <a:rPr lang="en-US" dirty="0" err="1" smtClean="0">
                <a:latin typeface="Centaur" pitchFamily="18" charset="0"/>
              </a:rPr>
              <a:t>citys</a:t>
            </a:r>
            <a:r>
              <a:rPr lang="en-US" dirty="0" smtClean="0">
                <a:latin typeface="Centaur" pitchFamily="18" charset="0"/>
              </a:rPr>
              <a:t> basing on the hospitals demand . </a:t>
            </a:r>
            <a:endParaRPr lang="en-US" dirty="0">
              <a:latin typeface="Centau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7" y="2"/>
            <a:ext cx="9806440" cy="120178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Home Page</a:t>
            </a:r>
            <a:endParaRPr lang="en-US" sz="4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t="8807" b="5474"/>
          <a:stretch>
            <a:fillRect/>
          </a:stretch>
        </p:blipFill>
        <p:spPr bwMode="auto">
          <a:xfrm>
            <a:off x="1251843" y="1815737"/>
            <a:ext cx="9459696" cy="455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785" y="553207"/>
            <a:ext cx="9905999" cy="1478570"/>
          </a:xfrm>
          <a:ln>
            <a:noFill/>
          </a:ln>
        </p:spPr>
        <p:txBody>
          <a:bodyPr/>
          <a:lstStyle/>
          <a:p>
            <a:pPr algn="ctr"/>
            <a:r>
              <a:rPr lang="en-IN" sz="4000" cap="none" dirty="0" smtClean="0">
                <a:latin typeface="Arial Rounded MT Bold" pitchFamily="34" charset="0"/>
              </a:rPr>
              <a:t>Features</a:t>
            </a:r>
            <a:endParaRPr lang="en-US" sz="4000" cap="none" dirty="0">
              <a:latin typeface="Arial Rounded MT Bold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9162" y="2223361"/>
            <a:ext cx="9905999" cy="3541714"/>
          </a:xfrm>
        </p:spPr>
        <p:txBody>
          <a:bodyPr>
            <a:normAutofit/>
          </a:bodyPr>
          <a:lstStyle/>
          <a:p>
            <a:r>
              <a:rPr lang="en-IN" dirty="0" smtClean="0">
                <a:latin typeface="Centaur" pitchFamily="18" charset="0"/>
              </a:rPr>
              <a:t>Doctor’s List</a:t>
            </a:r>
          </a:p>
          <a:p>
            <a:r>
              <a:rPr lang="en-IN" dirty="0" smtClean="0">
                <a:latin typeface="Centaur" pitchFamily="18" charset="0"/>
              </a:rPr>
              <a:t>Blogs</a:t>
            </a:r>
          </a:p>
          <a:p>
            <a:r>
              <a:rPr lang="en-IN" dirty="0" smtClean="0">
                <a:latin typeface="Centaur" pitchFamily="18" charset="0"/>
              </a:rPr>
              <a:t>Login Panel</a:t>
            </a:r>
            <a:endParaRPr lang="en-US" dirty="0">
              <a:latin typeface="Centaur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0523" y="1541417"/>
            <a:ext cx="3383280" cy="79683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1.1 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342" y="2458492"/>
            <a:ext cx="5625148" cy="354171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page require user name and password to start the application Login is a process by which individual access to a computer system is controlled by identifying and authenticating the user through the cardinalities presented by the user. Admin can add update or delete.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333002" y="152400"/>
            <a:ext cx="99059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all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Login page</a:t>
            </a:r>
            <a:endParaRPr kumimoji="0" lang="en-US" sz="3600" b="0" i="0" u="none" strike="noStrike" kern="1200" cap="all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 l="24732" t="8746" r="27262" b="33487"/>
          <a:stretch>
            <a:fillRect/>
          </a:stretch>
        </p:blipFill>
        <p:spPr bwMode="auto">
          <a:xfrm>
            <a:off x="6897191" y="2455822"/>
            <a:ext cx="4846320" cy="327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287" y="0"/>
            <a:ext cx="9905999" cy="1478570"/>
          </a:xfrm>
        </p:spPr>
        <p:txBody>
          <a:bodyPr/>
          <a:lstStyle/>
          <a:p>
            <a:pPr algn="ctr"/>
            <a:r>
              <a:rPr lang="en-US" dirty="0" smtClean="0"/>
              <a:t>1.2 User registration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0430" y="2340923"/>
            <a:ext cx="5559833" cy="4255816"/>
          </a:xfrm>
        </p:spPr>
        <p:txBody>
          <a:bodyPr/>
          <a:lstStyle/>
          <a:p>
            <a:r>
              <a:rPr lang="en-US" dirty="0" smtClean="0"/>
              <a:t>Registration page includes the information of the donor who want to register. Donor can register the account by clicking on new register. He/she can add the account for the further enquiry of the blood donation.</a:t>
            </a: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 l="29015" t="16964" r="28919" b="16607"/>
          <a:stretch>
            <a:fillRect/>
          </a:stretch>
        </p:blipFill>
        <p:spPr bwMode="auto">
          <a:xfrm>
            <a:off x="483328" y="1737363"/>
            <a:ext cx="5473337" cy="4859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7866CFD-F94E-4AE5-ACEA-86FEC0F48A10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517</Words>
  <Application>Microsoft Office PowerPoint</Application>
  <PresentationFormat>Custom</PresentationFormat>
  <Paragraphs>77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Flow</vt:lpstr>
      <vt:lpstr>UNIVERSITY INSTITUTE OF TECHNOLOGY, RAJIV GANDHI PROUDYOGIKI VISHWAVIDHYALAYA BHOPAL (M.P)</vt:lpstr>
      <vt:lpstr>Slide 2</vt:lpstr>
      <vt:lpstr>Agenda</vt:lpstr>
      <vt:lpstr>Introduction</vt:lpstr>
      <vt:lpstr>Purpose</vt:lpstr>
      <vt:lpstr>Home Page</vt:lpstr>
      <vt:lpstr>Features</vt:lpstr>
      <vt:lpstr>1.1 Admin</vt:lpstr>
      <vt:lpstr>1.2 User registration</vt:lpstr>
      <vt:lpstr>User log in</vt:lpstr>
      <vt:lpstr>Donor Information</vt:lpstr>
      <vt:lpstr>BLOCK DIAGRAM</vt:lpstr>
      <vt:lpstr>Software and Hardware component</vt:lpstr>
      <vt:lpstr>Tools and Technologies</vt:lpstr>
      <vt:lpstr>Slide 15</vt:lpstr>
      <vt:lpstr>DFD for admin login</vt:lpstr>
      <vt:lpstr>DFD for user login</vt:lpstr>
      <vt:lpstr>DATA BASE TABLES</vt:lpstr>
      <vt:lpstr>User data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2022-06-22T03:11:58Z</dcterms:created>
  <dcterms:modified xsi:type="dcterms:W3CDTF">2022-06-23T08:21:47Z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