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56" r:id="rId3"/>
    <p:sldId id="275" r:id="rId4"/>
    <p:sldId id="258" r:id="rId5"/>
    <p:sldId id="260" r:id="rId6"/>
    <p:sldId id="261" r:id="rId7"/>
    <p:sldId id="262" r:id="rId8"/>
    <p:sldId id="278" r:id="rId9"/>
    <p:sldId id="288" r:id="rId10"/>
    <p:sldId id="287" r:id="rId11"/>
    <p:sldId id="279" r:id="rId12"/>
    <p:sldId id="281" r:id="rId13"/>
    <p:sldId id="282" r:id="rId14"/>
    <p:sldId id="280" r:id="rId15"/>
    <p:sldId id="284" r:id="rId16"/>
    <p:sldId id="285" r:id="rId17"/>
    <p:sldId id="264" r:id="rId18"/>
    <p:sldId id="272" r:id="rId19"/>
    <p:sldId id="273" r:id="rId20"/>
    <p:sldId id="267" r:id="rId21"/>
    <p:sldId id="268" r:id="rId22"/>
    <p:sldId id="269" r:id="rId23"/>
    <p:sldId id="265" r:id="rId24"/>
    <p:sldId id="276" r:id="rId25"/>
    <p:sldId id="266" r:id="rId26"/>
    <p:sldId id="27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146" autoAdjust="0"/>
    <p:restoredTop sz="94660"/>
  </p:normalViewPr>
  <p:slideViewPr>
    <p:cSldViewPr snapToGrid="0">
      <p:cViewPr>
        <p:scale>
          <a:sx n="75" d="100"/>
          <a:sy n="75" d="100"/>
        </p:scale>
        <p:origin x="-1704" y="-8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GOPAL PRAJAPATI" userId="fd8f204ea0c00e31" providerId="LiveId" clId="{A9049470-9B34-4505-BA73-40ED6460D5AF}"/>
    <pc:docChg chg="custSel addSld delSld modSld sldOrd">
      <pc:chgData name="KRISHNA GOPAL PRAJAPATI" userId="fd8f204ea0c00e31" providerId="LiveId" clId="{A9049470-9B34-4505-BA73-40ED6460D5AF}" dt="2022-12-14T05:43:19.061" v="21"/>
      <pc:docMkLst>
        <pc:docMk/>
      </pc:docMkLst>
      <pc:sldChg chg="del">
        <pc:chgData name="KRISHNA GOPAL PRAJAPATI" userId="fd8f204ea0c00e31" providerId="LiveId" clId="{A9049470-9B34-4505-BA73-40ED6460D5AF}" dt="2022-12-14T04:51:15.747" v="0" actId="2696"/>
        <pc:sldMkLst>
          <pc:docMk/>
          <pc:sldMk cId="2222288078" sldId="274"/>
        </pc:sldMkLst>
      </pc:sldChg>
      <pc:sldChg chg="modSp">
        <pc:chgData name="KRISHNA GOPAL PRAJAPATI" userId="fd8f204ea0c00e31" providerId="LiveId" clId="{A9049470-9B34-4505-BA73-40ED6460D5AF}" dt="2022-12-14T05:02:20.589" v="1" actId="1076"/>
        <pc:sldMkLst>
          <pc:docMk/>
          <pc:sldMk cId="237761652" sldId="275"/>
        </pc:sldMkLst>
        <pc:picChg chg="mod">
          <ac:chgData name="KRISHNA GOPAL PRAJAPATI" userId="fd8f204ea0c00e31" providerId="LiveId" clId="{A9049470-9B34-4505-BA73-40ED6460D5AF}" dt="2022-12-14T05:02:20.589" v="1" actId="1076"/>
          <ac:picMkLst>
            <pc:docMk/>
            <pc:sldMk cId="237761652" sldId="275"/>
            <ac:picMk id="4098" creationId="{58C4C29A-1235-D796-8639-9E6FF0B7DA7C}"/>
          </ac:picMkLst>
        </pc:picChg>
      </pc:sldChg>
      <pc:sldChg chg="addSp delSp modSp new mod ord">
        <pc:chgData name="KRISHNA GOPAL PRAJAPATI" userId="fd8f204ea0c00e31" providerId="LiveId" clId="{A9049470-9B34-4505-BA73-40ED6460D5AF}" dt="2022-12-14T05:43:19.061" v="21"/>
        <pc:sldMkLst>
          <pc:docMk/>
          <pc:sldMk cId="2345416992" sldId="276"/>
        </pc:sldMkLst>
        <pc:spChg chg="del">
          <ac:chgData name="KRISHNA GOPAL PRAJAPATI" userId="fd8f204ea0c00e31" providerId="LiveId" clId="{A9049470-9B34-4505-BA73-40ED6460D5AF}" dt="2022-12-14T05:39:22.033" v="3" actId="478"/>
          <ac:spMkLst>
            <pc:docMk/>
            <pc:sldMk cId="2345416992" sldId="276"/>
            <ac:spMk id="2" creationId="{BD986EF2-C7A3-DE2C-1D85-6DCC7BFE4287}"/>
          </ac:spMkLst>
        </pc:spChg>
        <pc:spChg chg="del">
          <ac:chgData name="KRISHNA GOPAL PRAJAPATI" userId="fd8f204ea0c00e31" providerId="LiveId" clId="{A9049470-9B34-4505-BA73-40ED6460D5AF}" dt="2022-12-14T05:39:25.497" v="4" actId="478"/>
          <ac:spMkLst>
            <pc:docMk/>
            <pc:sldMk cId="2345416992" sldId="276"/>
            <ac:spMk id="3" creationId="{9D1AA0F4-7BCE-A087-ED7D-6680E2E9AB8B}"/>
          </ac:spMkLst>
        </pc:spChg>
        <pc:picChg chg="add del mod">
          <ac:chgData name="KRISHNA GOPAL PRAJAPATI" userId="fd8f204ea0c00e31" providerId="LiveId" clId="{A9049470-9B34-4505-BA73-40ED6460D5AF}" dt="2022-12-14T05:39:52.491" v="11" actId="478"/>
          <ac:picMkLst>
            <pc:docMk/>
            <pc:sldMk cId="2345416992" sldId="276"/>
            <ac:picMk id="5" creationId="{64348216-081C-1A16-5FEB-BA44E959CE86}"/>
          </ac:picMkLst>
        </pc:picChg>
        <pc:picChg chg="add del mod modCrop">
          <ac:chgData name="KRISHNA GOPAL PRAJAPATI" userId="fd8f204ea0c00e31" providerId="LiveId" clId="{A9049470-9B34-4505-BA73-40ED6460D5AF}" dt="2022-12-14T05:40:33.108" v="18" actId="478"/>
          <ac:picMkLst>
            <pc:docMk/>
            <pc:sldMk cId="2345416992" sldId="276"/>
            <ac:picMk id="7" creationId="{E7DD26E9-0B97-7B70-0A2A-AD6012230D20}"/>
          </ac:picMkLst>
        </pc:picChg>
        <pc:picChg chg="add mod">
          <ac:chgData name="KRISHNA GOPAL PRAJAPATI" userId="fd8f204ea0c00e31" providerId="LiveId" clId="{A9049470-9B34-4505-BA73-40ED6460D5AF}" dt="2022-12-14T05:42:47.740" v="19"/>
          <ac:picMkLst>
            <pc:docMk/>
            <pc:sldMk cId="2345416992" sldId="276"/>
            <ac:picMk id="9" creationId="{251B98AF-0543-FBB3-0746-EA355E03C8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6F70E-AF22-4B61-AC91-BE6E58E2DCC4}" type="datetimeFigureOut">
              <a:rPr lang="en-IN" smtClean="0"/>
              <a:pPr/>
              <a:t>01-01-2006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7A2AC-7DA0-4662-9866-0E816D9CE70C}" type="slidenum">
              <a:rPr lang="en-IN" smtClean="0"/>
              <a:pPr/>
              <a:t>‹#›</a:t>
            </a:fld>
            <a:endParaRPr lang="en-IN"/>
          </a:p>
        </p:txBody>
      </p:sp>
    </p:spTree>
    <p:extLst>
      <p:ext uri="{BB962C8B-B14F-4D97-AF65-F5344CB8AC3E}">
        <p14:creationId xmlns:p14="http://schemas.microsoft.com/office/powerpoint/2010/main" xmlns="" val="86460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C7A2AC-7DA0-4662-9866-0E816D9CE70C}" type="slidenum">
              <a:rPr lang="en-IN" smtClean="0"/>
              <a:pPr/>
              <a:t>12</a:t>
            </a:fld>
            <a:endParaRPr lang="en-IN"/>
          </a:p>
        </p:txBody>
      </p:sp>
    </p:spTree>
    <p:extLst>
      <p:ext uri="{BB962C8B-B14F-4D97-AF65-F5344CB8AC3E}">
        <p14:creationId xmlns:p14="http://schemas.microsoft.com/office/powerpoint/2010/main" xmlns="" val="1737438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0D9AE38-8BA6-42BD-90F3-4410A3E55DD0}" type="datetimeFigureOut">
              <a:rPr lang="en-IN" smtClean="0"/>
              <a:pPr/>
              <a:t>01-01-2006</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326639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198115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1498789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0372C-49FF-4796-800B-37B1F70EF121}"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97819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3129318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976944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3964346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62435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251590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40373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343164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239068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229941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258427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366767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65833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D9AE38-8BA6-42BD-90F3-4410A3E55DD0}" type="datetimeFigureOut">
              <a:rPr lang="en-IN" smtClean="0"/>
              <a:pPr/>
              <a:t>01-01-2006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63819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D9AE38-8BA6-42BD-90F3-4410A3E55DD0}" type="datetimeFigureOut">
              <a:rPr lang="en-IN" smtClean="0"/>
              <a:pPr/>
              <a:t>01-01-2006</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E0372C-49FF-4796-800B-37B1F70EF121}" type="slidenum">
              <a:rPr lang="en-IN" smtClean="0"/>
              <a:pPr/>
              <a:t>‹#›</a:t>
            </a:fld>
            <a:endParaRPr lang="en-IN"/>
          </a:p>
        </p:txBody>
      </p:sp>
    </p:spTree>
    <p:extLst>
      <p:ext uri="{BB962C8B-B14F-4D97-AF65-F5344CB8AC3E}">
        <p14:creationId xmlns:p14="http://schemas.microsoft.com/office/powerpoint/2010/main" xmlns="" val="3223348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512.02325"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arxiv.org/abs/1506.01497"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7E019-1A12-50A2-2F87-A2AC0251D80D}"/>
              </a:ext>
            </a:extLst>
          </p:cNvPr>
          <p:cNvSpPr>
            <a:spLocks noGrp="1"/>
          </p:cNvSpPr>
          <p:nvPr>
            <p:ph type="title"/>
          </p:nvPr>
        </p:nvSpPr>
        <p:spPr>
          <a:xfrm>
            <a:off x="703049" y="2037311"/>
            <a:ext cx="10375607" cy="3031642"/>
          </a:xfrm>
        </p:spPr>
        <p:txBody>
          <a:bodyPr>
            <a:normAutofit/>
          </a:bodyPr>
          <a:lstStyle/>
          <a:p>
            <a:r>
              <a:rPr lang="en-GB" sz="4800" b="1" i="1" dirty="0"/>
              <a:t>OBJECT DETECTION AND </a:t>
            </a:r>
            <a:br>
              <a:rPr lang="en-GB" sz="4800" b="1" i="1" dirty="0"/>
            </a:br>
            <a:r>
              <a:rPr lang="en-GB" sz="4800" b="1" i="1" dirty="0"/>
              <a:t>RECOGNITION </a:t>
            </a:r>
            <a:br>
              <a:rPr lang="en-GB" sz="4800" b="1" i="1" dirty="0"/>
            </a:br>
            <a:r>
              <a:rPr lang="en-GB" sz="4800" b="1" i="1" dirty="0"/>
              <a:t>(FOR BLIND ASSISTANCE ) SYSTEM </a:t>
            </a:r>
            <a:endParaRPr lang="en-IN" sz="4800" b="1" i="1" dirty="0"/>
          </a:p>
        </p:txBody>
      </p:sp>
      <p:sp>
        <p:nvSpPr>
          <p:cNvPr id="4" name="TextBox 3">
            <a:extLst>
              <a:ext uri="{FF2B5EF4-FFF2-40B4-BE49-F238E27FC236}">
                <a16:creationId xmlns:a16="http://schemas.microsoft.com/office/drawing/2014/main" xmlns="" id="{50C082C3-2697-F49C-C6D0-8EFAA07F8FAB}"/>
              </a:ext>
            </a:extLst>
          </p:cNvPr>
          <p:cNvSpPr txBox="1"/>
          <p:nvPr/>
        </p:nvSpPr>
        <p:spPr>
          <a:xfrm>
            <a:off x="5206482" y="5234472"/>
            <a:ext cx="6018245" cy="830997"/>
          </a:xfrm>
          <a:prstGeom prst="rect">
            <a:avLst/>
          </a:prstGeom>
          <a:noFill/>
        </p:spPr>
        <p:txBody>
          <a:bodyPr wrap="square" rtlCol="0">
            <a:spAutoFit/>
          </a:bodyPr>
          <a:lstStyle/>
          <a:p>
            <a:r>
              <a:rPr lang="en-GB" sz="2400" dirty="0"/>
              <a:t>PARUL RANA (0101CA211041)</a:t>
            </a:r>
          </a:p>
          <a:p>
            <a:r>
              <a:rPr lang="en-GB" sz="2400" dirty="0"/>
              <a:t>KRISHNA GOPAL PRAJAPATI (0101CA211032)</a:t>
            </a:r>
            <a:endParaRPr lang="en-IN" sz="2400" dirty="0"/>
          </a:p>
        </p:txBody>
      </p:sp>
      <p:pic>
        <p:nvPicPr>
          <p:cNvPr id="1026" name="Picture 2" descr="Rajiv Gandhi Proudyogiki Vishwavidyalaya, Bhopal ::.">
            <a:extLst>
              <a:ext uri="{FF2B5EF4-FFF2-40B4-BE49-F238E27FC236}">
                <a16:creationId xmlns:a16="http://schemas.microsoft.com/office/drawing/2014/main" xmlns="" id="{98E72BBD-3D24-89C0-B20B-67C1C771FA5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9207" y="96084"/>
            <a:ext cx="2066925" cy="22098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9CFAB408-0C37-EC85-2D63-D72F687D3A18}"/>
              </a:ext>
            </a:extLst>
          </p:cNvPr>
          <p:cNvSpPr txBox="1"/>
          <p:nvPr/>
        </p:nvSpPr>
        <p:spPr>
          <a:xfrm>
            <a:off x="3358769" y="248479"/>
            <a:ext cx="8294965" cy="584775"/>
          </a:xfrm>
          <a:prstGeom prst="rect">
            <a:avLst/>
          </a:prstGeom>
          <a:noFill/>
        </p:spPr>
        <p:txBody>
          <a:bodyPr wrap="square" rtlCol="0">
            <a:spAutoFit/>
          </a:bodyPr>
          <a:lstStyle/>
          <a:p>
            <a:r>
              <a:rPr lang="en-GB" sz="3200" b="1" i="1" dirty="0">
                <a:solidFill>
                  <a:schemeClr val="bg2">
                    <a:lumMod val="50000"/>
                  </a:schemeClr>
                </a:solidFill>
              </a:rPr>
              <a:t>UNIVERSITY INSTITUTE OF TECHNOLOGY, RGPV</a:t>
            </a:r>
            <a:endParaRPr lang="en-IN" sz="3200" b="1" i="1" dirty="0">
              <a:solidFill>
                <a:schemeClr val="bg2">
                  <a:lumMod val="50000"/>
                </a:schemeClr>
              </a:solidFill>
            </a:endParaRPr>
          </a:p>
        </p:txBody>
      </p:sp>
      <p:sp>
        <p:nvSpPr>
          <p:cNvPr id="6" name="TextBox 5">
            <a:extLst>
              <a:ext uri="{FF2B5EF4-FFF2-40B4-BE49-F238E27FC236}">
                <a16:creationId xmlns:a16="http://schemas.microsoft.com/office/drawing/2014/main" xmlns="" id="{FEDD65AE-16A6-0283-42F9-F10A3389A370}"/>
              </a:ext>
            </a:extLst>
          </p:cNvPr>
          <p:cNvSpPr txBox="1"/>
          <p:nvPr/>
        </p:nvSpPr>
        <p:spPr>
          <a:xfrm>
            <a:off x="4015416" y="974035"/>
            <a:ext cx="6444265" cy="523220"/>
          </a:xfrm>
          <a:prstGeom prst="rect">
            <a:avLst/>
          </a:prstGeom>
          <a:noFill/>
        </p:spPr>
        <p:txBody>
          <a:bodyPr wrap="none" rtlCol="0">
            <a:spAutoFit/>
          </a:bodyPr>
          <a:lstStyle/>
          <a:p>
            <a:r>
              <a:rPr lang="en-GB" sz="2800" dirty="0">
                <a:solidFill>
                  <a:schemeClr val="bg2">
                    <a:lumMod val="50000"/>
                  </a:schemeClr>
                </a:solidFill>
              </a:rPr>
              <a:t>DEPARTMENT OF COMPUTER APPLICATION</a:t>
            </a:r>
            <a:endParaRPr lang="en-IN" sz="2800" dirty="0">
              <a:solidFill>
                <a:schemeClr val="bg2">
                  <a:lumMod val="50000"/>
                </a:schemeClr>
              </a:solidFill>
            </a:endParaRPr>
          </a:p>
        </p:txBody>
      </p:sp>
    </p:spTree>
    <p:extLst>
      <p:ext uri="{BB962C8B-B14F-4D97-AF65-F5344CB8AC3E}">
        <p14:creationId xmlns:p14="http://schemas.microsoft.com/office/powerpoint/2010/main" xmlns="" val="3320118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4ACD525-B97D-B061-6CCB-E31CE1AB87A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0"/>
            <a:ext cx="9144000" cy="6858000"/>
          </a:xfrm>
          <a:prstGeom prst="rect">
            <a:avLst/>
          </a:prstGeom>
        </p:spPr>
      </p:pic>
      <p:sp>
        <p:nvSpPr>
          <p:cNvPr id="8" name="Rectangle 7">
            <a:extLst>
              <a:ext uri="{FF2B5EF4-FFF2-40B4-BE49-F238E27FC236}">
                <a16:creationId xmlns:a16="http://schemas.microsoft.com/office/drawing/2014/main" xmlns="" id="{9E28D68C-63BB-2FB3-0D72-4AA1D5FF9E2B}"/>
              </a:ext>
            </a:extLst>
          </p:cNvPr>
          <p:cNvSpPr/>
          <p:nvPr/>
        </p:nvSpPr>
        <p:spPr>
          <a:xfrm>
            <a:off x="1605280" y="68072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B0F25DA2-3BBE-8F75-506A-32B57C6C17CE}"/>
              </a:ext>
            </a:extLst>
          </p:cNvPr>
          <p:cNvSpPr/>
          <p:nvPr/>
        </p:nvSpPr>
        <p:spPr>
          <a:xfrm>
            <a:off x="1757680" y="83312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B9E7105B-54D3-5A54-FB10-9DA8B7955BB2}"/>
              </a:ext>
            </a:extLst>
          </p:cNvPr>
          <p:cNvSpPr/>
          <p:nvPr/>
        </p:nvSpPr>
        <p:spPr>
          <a:xfrm>
            <a:off x="1910080" y="98552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E57D784B-63F3-3E28-5575-2BEEE2EA74B4}"/>
              </a:ext>
            </a:extLst>
          </p:cNvPr>
          <p:cNvSpPr/>
          <p:nvPr/>
        </p:nvSpPr>
        <p:spPr>
          <a:xfrm>
            <a:off x="2062480" y="113792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DB2345A6-3398-4FF4-1FC0-BE0C923366CB}"/>
              </a:ext>
            </a:extLst>
          </p:cNvPr>
          <p:cNvSpPr/>
          <p:nvPr/>
        </p:nvSpPr>
        <p:spPr>
          <a:xfrm>
            <a:off x="2214880" y="129032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xmlns="" id="{CB54C59D-7B58-4338-75D7-C937DBE7C0C8}"/>
              </a:ext>
            </a:extLst>
          </p:cNvPr>
          <p:cNvSpPr/>
          <p:nvPr/>
        </p:nvSpPr>
        <p:spPr>
          <a:xfrm>
            <a:off x="2367280" y="144272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EEDCC13F-1B9D-F586-D024-6BC20ABE9055}"/>
              </a:ext>
            </a:extLst>
          </p:cNvPr>
          <p:cNvSpPr/>
          <p:nvPr/>
        </p:nvSpPr>
        <p:spPr>
          <a:xfrm>
            <a:off x="2519680" y="159512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E95FFABF-3226-5E23-8A84-53FE1BBAD1B0}"/>
              </a:ext>
            </a:extLst>
          </p:cNvPr>
          <p:cNvSpPr/>
          <p:nvPr/>
        </p:nvSpPr>
        <p:spPr>
          <a:xfrm>
            <a:off x="1727200" y="76200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6C8D3F6F-CD4C-89EC-923A-1FD58C815D34}"/>
              </a:ext>
            </a:extLst>
          </p:cNvPr>
          <p:cNvSpPr/>
          <p:nvPr/>
        </p:nvSpPr>
        <p:spPr>
          <a:xfrm>
            <a:off x="1696720" y="721360"/>
            <a:ext cx="4378960" cy="568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06872D-6390-FE7E-9B78-2227C7D42AD0}"/>
              </a:ext>
            </a:extLst>
          </p:cNvPr>
          <p:cNvSpPr/>
          <p:nvPr/>
        </p:nvSpPr>
        <p:spPr>
          <a:xfrm>
            <a:off x="2021840" y="599440"/>
            <a:ext cx="4378960" cy="5608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D7A2234E-8B96-EEC1-9443-DA7D28651626}"/>
              </a:ext>
            </a:extLst>
          </p:cNvPr>
          <p:cNvSpPr/>
          <p:nvPr/>
        </p:nvSpPr>
        <p:spPr>
          <a:xfrm>
            <a:off x="2214880" y="894080"/>
            <a:ext cx="4104640" cy="5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E2C7E422-D9A5-A800-FDE6-00D611141894}"/>
              </a:ext>
            </a:extLst>
          </p:cNvPr>
          <p:cNvSpPr/>
          <p:nvPr/>
        </p:nvSpPr>
        <p:spPr>
          <a:xfrm>
            <a:off x="1869440" y="772160"/>
            <a:ext cx="4104640" cy="5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xmlns="" id="{51E09835-4163-46EF-6365-96D7EA89EF83}"/>
              </a:ext>
            </a:extLst>
          </p:cNvPr>
          <p:cNvSpPr/>
          <p:nvPr/>
        </p:nvSpPr>
        <p:spPr>
          <a:xfrm>
            <a:off x="2082800" y="924560"/>
            <a:ext cx="4104640" cy="5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xmlns="" id="{C069B792-E3AB-B830-CB70-121D6680CF46}"/>
              </a:ext>
            </a:extLst>
          </p:cNvPr>
          <p:cNvSpPr/>
          <p:nvPr/>
        </p:nvSpPr>
        <p:spPr>
          <a:xfrm>
            <a:off x="1808480" y="955040"/>
            <a:ext cx="4104640" cy="5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xmlns="" id="{D0E47ECA-FA1F-BACC-1E8E-8C8747A786BA}"/>
              </a:ext>
            </a:extLst>
          </p:cNvPr>
          <p:cNvSpPr/>
          <p:nvPr/>
        </p:nvSpPr>
        <p:spPr>
          <a:xfrm>
            <a:off x="7366000" y="4318000"/>
            <a:ext cx="3098800" cy="2560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4099496B-CF69-9FBB-62DA-753480CAEEDC}"/>
              </a:ext>
            </a:extLst>
          </p:cNvPr>
          <p:cNvSpPr/>
          <p:nvPr/>
        </p:nvSpPr>
        <p:spPr>
          <a:xfrm>
            <a:off x="7609840" y="4846320"/>
            <a:ext cx="2773680" cy="1920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34DE3C20-E9A7-EAD1-2CD8-DD79AF70E42D}"/>
              </a:ext>
            </a:extLst>
          </p:cNvPr>
          <p:cNvSpPr/>
          <p:nvPr/>
        </p:nvSpPr>
        <p:spPr>
          <a:xfrm>
            <a:off x="7762240" y="4998720"/>
            <a:ext cx="2773680" cy="1920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FF00"/>
                </a:solidFill>
              </a:ln>
            </a:endParaRPr>
          </a:p>
        </p:txBody>
      </p:sp>
      <p:sp>
        <p:nvSpPr>
          <p:cNvPr id="25" name="Rectangle 24">
            <a:extLst>
              <a:ext uri="{FF2B5EF4-FFF2-40B4-BE49-F238E27FC236}">
                <a16:creationId xmlns:a16="http://schemas.microsoft.com/office/drawing/2014/main" xmlns="" id="{3129996D-AC6E-8E4A-DAFE-6E0F6C5E1FDA}"/>
              </a:ext>
            </a:extLst>
          </p:cNvPr>
          <p:cNvSpPr/>
          <p:nvPr/>
        </p:nvSpPr>
        <p:spPr>
          <a:xfrm>
            <a:off x="7924800" y="4592320"/>
            <a:ext cx="2245360" cy="208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D1836DED-B3BA-335C-ED81-E49BBC690AC4}"/>
              </a:ext>
            </a:extLst>
          </p:cNvPr>
          <p:cNvSpPr/>
          <p:nvPr/>
        </p:nvSpPr>
        <p:spPr>
          <a:xfrm>
            <a:off x="7457440" y="4450080"/>
            <a:ext cx="2245360" cy="208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F6337A91-6A9E-E459-8659-56079E055AF1}"/>
              </a:ext>
            </a:extLst>
          </p:cNvPr>
          <p:cNvSpPr/>
          <p:nvPr/>
        </p:nvSpPr>
        <p:spPr>
          <a:xfrm>
            <a:off x="7609840" y="4602480"/>
            <a:ext cx="2245360" cy="208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64E89E5E-61E5-0E0D-C106-691AA41F4940}"/>
              </a:ext>
            </a:extLst>
          </p:cNvPr>
          <p:cNvSpPr/>
          <p:nvPr/>
        </p:nvSpPr>
        <p:spPr>
          <a:xfrm>
            <a:off x="7762240" y="4754880"/>
            <a:ext cx="2245360" cy="208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xmlns="" id="{E0FA190F-9348-0B25-EEDE-1F83EB381D39}"/>
              </a:ext>
            </a:extLst>
          </p:cNvPr>
          <p:cNvSpPr/>
          <p:nvPr/>
        </p:nvSpPr>
        <p:spPr>
          <a:xfrm>
            <a:off x="7914640" y="4907280"/>
            <a:ext cx="2245360" cy="208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xmlns="" id="{B799CD7A-C060-EFF1-6958-A08C0888CE92}"/>
              </a:ext>
            </a:extLst>
          </p:cNvPr>
          <p:cNvSpPr/>
          <p:nvPr/>
        </p:nvSpPr>
        <p:spPr>
          <a:xfrm>
            <a:off x="8117840" y="4734560"/>
            <a:ext cx="2245360" cy="208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xmlns="" id="{B4BFDA67-86B4-4891-5A60-9049777B5E5B}"/>
              </a:ext>
            </a:extLst>
          </p:cNvPr>
          <p:cNvSpPr txBox="1"/>
          <p:nvPr/>
        </p:nvSpPr>
        <p:spPr>
          <a:xfrm>
            <a:off x="101600" y="751840"/>
            <a:ext cx="1300480" cy="646331"/>
          </a:xfrm>
          <a:prstGeom prst="rect">
            <a:avLst/>
          </a:prstGeom>
          <a:solidFill>
            <a:schemeClr val="bg1"/>
          </a:solidFill>
        </p:spPr>
        <p:txBody>
          <a:bodyPr wrap="square" rtlCol="0">
            <a:spAutoFit/>
          </a:bodyPr>
          <a:lstStyle/>
          <a:p>
            <a:r>
              <a:rPr lang="en-GB" dirty="0"/>
              <a:t>Maximum overlap</a:t>
            </a:r>
            <a:endParaRPr lang="en-IN" dirty="0"/>
          </a:p>
        </p:txBody>
      </p:sp>
    </p:spTree>
    <p:extLst>
      <p:ext uri="{BB962C8B-B14F-4D97-AF65-F5344CB8AC3E}">
        <p14:creationId xmlns:p14="http://schemas.microsoft.com/office/powerpoint/2010/main" xmlns="" val="288375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0E045151-5736-9766-CD6A-C45031A0BCD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1699" y="6079828"/>
            <a:ext cx="399261" cy="26001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4DF22A9D-6095-27B7-98A3-7E6C45A3AE2E}"/>
              </a:ext>
            </a:extLst>
          </p:cNvPr>
          <p:cNvSpPr>
            <a:spLocks noGrp="1"/>
          </p:cNvSpPr>
          <p:nvPr>
            <p:ph type="title"/>
          </p:nvPr>
        </p:nvSpPr>
        <p:spPr>
          <a:xfrm>
            <a:off x="1223797" y="-63084"/>
            <a:ext cx="6316027" cy="1291576"/>
          </a:xfrm>
          <a:noFill/>
        </p:spPr>
        <p:txBody>
          <a:bodyPr/>
          <a:lstStyle/>
          <a:p>
            <a:r>
              <a:rPr lang="en-GB" dirty="0" err="1">
                <a:solidFill>
                  <a:schemeClr val="bg2"/>
                </a:solidFill>
              </a:rPr>
              <a:t>Ssd</a:t>
            </a:r>
            <a:r>
              <a:rPr lang="en-GB" dirty="0">
                <a:solidFill>
                  <a:schemeClr val="bg2"/>
                </a:solidFill>
              </a:rPr>
              <a:t> </a:t>
            </a:r>
            <a:r>
              <a:rPr lang="en-GB" dirty="0" err="1">
                <a:solidFill>
                  <a:schemeClr val="bg2"/>
                </a:solidFill>
              </a:rPr>
              <a:t>mobilenet</a:t>
            </a:r>
            <a:r>
              <a:rPr lang="en-GB" dirty="0">
                <a:solidFill>
                  <a:schemeClr val="bg2"/>
                </a:solidFill>
              </a:rPr>
              <a:t> architecture-</a:t>
            </a:r>
            <a:endParaRPr lang="en-IN" dirty="0">
              <a:solidFill>
                <a:schemeClr val="bg2"/>
              </a:solidFill>
            </a:endParaRPr>
          </a:p>
        </p:txBody>
      </p:sp>
      <p:sp>
        <p:nvSpPr>
          <p:cNvPr id="3" name="Content Placeholder 2">
            <a:extLst>
              <a:ext uri="{FF2B5EF4-FFF2-40B4-BE49-F238E27FC236}">
                <a16:creationId xmlns:a16="http://schemas.microsoft.com/office/drawing/2014/main" xmlns="" id="{CCC77309-AD7E-0B0E-F29B-B6B130A46363}"/>
              </a:ext>
            </a:extLst>
          </p:cNvPr>
          <p:cNvSpPr>
            <a:spLocks noGrp="1"/>
          </p:cNvSpPr>
          <p:nvPr>
            <p:ph idx="1"/>
          </p:nvPr>
        </p:nvSpPr>
        <p:spPr/>
        <p:txBody>
          <a:bodyPr/>
          <a:lstStyle/>
          <a:p>
            <a:endParaRPr lang="en-IN" dirty="0"/>
          </a:p>
        </p:txBody>
      </p:sp>
      <p:pic>
        <p:nvPicPr>
          <p:cNvPr id="1026" name="Picture 2" descr="See the source image">
            <a:extLst>
              <a:ext uri="{FF2B5EF4-FFF2-40B4-BE49-F238E27FC236}">
                <a16:creationId xmlns:a16="http://schemas.microsoft.com/office/drawing/2014/main" xmlns="" id="{F632D6DB-1976-9A7D-0435-CEC80D28B79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2082800"/>
            <a:ext cx="12192000" cy="47752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6C60E4BC-F396-55D4-5410-5E97F9463703}"/>
              </a:ext>
            </a:extLst>
          </p:cNvPr>
          <p:cNvSpPr txBox="1"/>
          <p:nvPr/>
        </p:nvSpPr>
        <p:spPr>
          <a:xfrm>
            <a:off x="1223797" y="1013130"/>
            <a:ext cx="9906000" cy="923330"/>
          </a:xfrm>
          <a:prstGeom prst="rect">
            <a:avLst/>
          </a:prstGeom>
          <a:noFill/>
        </p:spPr>
        <p:txBody>
          <a:bodyPr wrap="square" rtlCol="0">
            <a:spAutoFit/>
          </a:bodyPr>
          <a:lstStyle/>
          <a:p>
            <a:r>
              <a:rPr lang="en-GB" b="0" i="0" dirty="0">
                <a:solidFill>
                  <a:srgbClr val="292929"/>
                </a:solidFill>
                <a:effectLst/>
                <a:latin typeface="source-serif-pro"/>
              </a:rPr>
              <a:t>The SSD architecture is a single convolution network that learns to predict bounding box locations and classify these locations in one pass. Hence, SSD can be trained end-to-end. The SSD network consists of base architecture (</a:t>
            </a:r>
            <a:r>
              <a:rPr lang="en-GB" b="0" i="0" dirty="0" err="1">
                <a:solidFill>
                  <a:srgbClr val="292929"/>
                </a:solidFill>
                <a:effectLst/>
                <a:latin typeface="source-serif-pro"/>
              </a:rPr>
              <a:t>MobileNet</a:t>
            </a:r>
            <a:r>
              <a:rPr lang="en-GB" b="0" i="0" dirty="0">
                <a:solidFill>
                  <a:srgbClr val="292929"/>
                </a:solidFill>
                <a:effectLst/>
                <a:latin typeface="source-serif-pro"/>
              </a:rPr>
              <a:t> in this case) followed by several convolution layers:</a:t>
            </a:r>
            <a:endParaRPr lang="en-IN" dirty="0"/>
          </a:p>
        </p:txBody>
      </p:sp>
    </p:spTree>
    <p:extLst>
      <p:ext uri="{BB962C8B-B14F-4D97-AF65-F5344CB8AC3E}">
        <p14:creationId xmlns:p14="http://schemas.microsoft.com/office/powerpoint/2010/main" xmlns="" val="2626036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A45ADCE0-4052-26EC-EF22-06EEB500D4F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8418" y="2454965"/>
            <a:ext cx="6440556" cy="337516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43616188-9058-C6AF-7B62-50CBFE0389FE}"/>
              </a:ext>
            </a:extLst>
          </p:cNvPr>
          <p:cNvSpPr txBox="1"/>
          <p:nvPr/>
        </p:nvSpPr>
        <p:spPr>
          <a:xfrm>
            <a:off x="981488" y="177685"/>
            <a:ext cx="10239787" cy="1477328"/>
          </a:xfrm>
          <a:prstGeom prst="rect">
            <a:avLst/>
          </a:prstGeom>
          <a:noFill/>
        </p:spPr>
        <p:txBody>
          <a:bodyPr wrap="square">
            <a:spAutoFit/>
          </a:bodyPr>
          <a:lstStyle/>
          <a:p>
            <a:pPr algn="l"/>
            <a:r>
              <a:rPr lang="en-GB" b="0" i="0" dirty="0">
                <a:solidFill>
                  <a:srgbClr val="292929"/>
                </a:solidFill>
                <a:effectLst/>
                <a:latin typeface="source-serif-pro"/>
              </a:rPr>
              <a:t>the </a:t>
            </a:r>
            <a:r>
              <a:rPr lang="en-GB" b="0" i="0" dirty="0" err="1">
                <a:solidFill>
                  <a:srgbClr val="292929"/>
                </a:solidFill>
                <a:effectLst/>
                <a:latin typeface="source-serif-pro"/>
              </a:rPr>
              <a:t>MobileNet</a:t>
            </a:r>
            <a:r>
              <a:rPr lang="en-GB" b="0" i="0" dirty="0">
                <a:solidFill>
                  <a:srgbClr val="292929"/>
                </a:solidFill>
                <a:effectLst/>
                <a:latin typeface="source-serif-pro"/>
              </a:rPr>
              <a:t> model is designed to be used in mobile applications, and it is TensorFlow’s first mobile computer vision model.</a:t>
            </a:r>
          </a:p>
          <a:p>
            <a:pPr algn="l"/>
            <a:r>
              <a:rPr lang="en-GB" b="0" i="0" dirty="0" err="1">
                <a:solidFill>
                  <a:srgbClr val="292929"/>
                </a:solidFill>
                <a:effectLst/>
                <a:latin typeface="source-serif-pro"/>
              </a:rPr>
              <a:t>MobileNet</a:t>
            </a:r>
            <a:r>
              <a:rPr lang="en-GB" b="0" i="0" dirty="0">
                <a:solidFill>
                  <a:srgbClr val="292929"/>
                </a:solidFill>
                <a:effectLst/>
                <a:latin typeface="source-serif-pro"/>
              </a:rPr>
              <a:t> uses</a:t>
            </a:r>
            <a:r>
              <a:rPr lang="en-GB" i="0" dirty="0">
                <a:solidFill>
                  <a:srgbClr val="292929"/>
                </a:solidFill>
                <a:effectLst/>
                <a:latin typeface="source-serif-pro"/>
              </a:rPr>
              <a:t> </a:t>
            </a:r>
            <a:r>
              <a:rPr lang="en-GB" i="0" dirty="0" err="1">
                <a:solidFill>
                  <a:srgbClr val="292929"/>
                </a:solidFill>
                <a:effectLst/>
                <a:latin typeface="source-serif-pro"/>
              </a:rPr>
              <a:t>depthwise</a:t>
            </a:r>
            <a:r>
              <a:rPr lang="en-GB" i="0" dirty="0">
                <a:solidFill>
                  <a:srgbClr val="292929"/>
                </a:solidFill>
                <a:effectLst/>
                <a:latin typeface="source-serif-pro"/>
              </a:rPr>
              <a:t> separable convolutions</a:t>
            </a:r>
            <a:r>
              <a:rPr lang="en-GB" b="1" i="0" dirty="0">
                <a:solidFill>
                  <a:srgbClr val="292929"/>
                </a:solidFill>
                <a:effectLst/>
                <a:latin typeface="source-serif-pro"/>
              </a:rPr>
              <a:t>. </a:t>
            </a:r>
            <a:r>
              <a:rPr lang="en-GB" b="0" i="0" dirty="0">
                <a:solidFill>
                  <a:srgbClr val="292929"/>
                </a:solidFill>
                <a:effectLst/>
                <a:latin typeface="source-serif-pro"/>
              </a:rPr>
              <a:t>It significantly </a:t>
            </a:r>
            <a:r>
              <a:rPr lang="en-GB" b="1" i="0" dirty="0">
                <a:solidFill>
                  <a:srgbClr val="292929"/>
                </a:solidFill>
                <a:effectLst/>
                <a:latin typeface="source-serif-pro"/>
              </a:rPr>
              <a:t>reduces the number of parameters</a:t>
            </a:r>
            <a:r>
              <a:rPr lang="en-GB" b="0" i="0" dirty="0">
                <a:solidFill>
                  <a:srgbClr val="292929"/>
                </a:solidFill>
                <a:effectLst/>
                <a:latin typeface="source-serif-pro"/>
              </a:rPr>
              <a:t> when compared to the network with regular convolutions with the same depth in the nets. This results in lightweight deep neural networks.</a:t>
            </a:r>
          </a:p>
        </p:txBody>
      </p:sp>
      <p:pic>
        <p:nvPicPr>
          <p:cNvPr id="3076" name="Picture 4">
            <a:extLst>
              <a:ext uri="{FF2B5EF4-FFF2-40B4-BE49-F238E27FC236}">
                <a16:creationId xmlns:a16="http://schemas.microsoft.com/office/drawing/2014/main" xmlns="" id="{550B1EC9-5BF6-A3AD-602E-9C85BBB2D1A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18244" y="1655013"/>
            <a:ext cx="5284304" cy="41751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6933A041-574A-12A2-056E-64D181C41923}"/>
              </a:ext>
            </a:extLst>
          </p:cNvPr>
          <p:cNvSpPr txBox="1"/>
          <p:nvPr/>
        </p:nvSpPr>
        <p:spPr>
          <a:xfrm>
            <a:off x="7106474" y="6530009"/>
            <a:ext cx="1990673" cy="369332"/>
          </a:xfrm>
          <a:prstGeom prst="rect">
            <a:avLst/>
          </a:prstGeom>
          <a:noFill/>
        </p:spPr>
        <p:txBody>
          <a:bodyPr wrap="none" rtlCol="0">
            <a:spAutoFit/>
          </a:bodyPr>
          <a:lstStyle/>
          <a:p>
            <a:r>
              <a:rPr lang="en-GB" dirty="0"/>
              <a:t>Batch normalization</a:t>
            </a:r>
            <a:endParaRPr lang="en-IN" dirty="0"/>
          </a:p>
        </p:txBody>
      </p:sp>
    </p:spTree>
    <p:extLst>
      <p:ext uri="{BB962C8B-B14F-4D97-AF65-F5344CB8AC3E}">
        <p14:creationId xmlns:p14="http://schemas.microsoft.com/office/powerpoint/2010/main" xmlns="" val="3433174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F8D69373-86FF-E687-1BBA-0769D2A87C7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5963" y="495300"/>
            <a:ext cx="8220075" cy="5867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33994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07A7279D-4AAA-ACE0-35B7-14295E59CF9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4395" y="1533594"/>
            <a:ext cx="4838700" cy="25812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011F4947-8E0D-4D7B-9373-09BF0EF23521}"/>
              </a:ext>
            </a:extLst>
          </p:cNvPr>
          <p:cNvSpPr txBox="1"/>
          <p:nvPr/>
        </p:nvSpPr>
        <p:spPr>
          <a:xfrm>
            <a:off x="526777" y="4179262"/>
            <a:ext cx="4966318" cy="646331"/>
          </a:xfrm>
          <a:prstGeom prst="rect">
            <a:avLst/>
          </a:prstGeom>
          <a:solidFill>
            <a:schemeClr val="bg2">
              <a:lumMod val="50000"/>
            </a:schemeClr>
          </a:solidFill>
        </p:spPr>
        <p:txBody>
          <a:bodyPr wrap="square">
            <a:spAutoFit/>
          </a:bodyPr>
          <a:lstStyle/>
          <a:p>
            <a:r>
              <a:rPr lang="en-GB" b="0" i="0" dirty="0">
                <a:solidFill>
                  <a:srgbClr val="757575"/>
                </a:solidFill>
                <a:effectLst/>
                <a:latin typeface="sohne"/>
              </a:rPr>
              <a:t>Lower resolution feature maps (right) detects larger-scale objects.</a:t>
            </a:r>
            <a:endParaRPr lang="en-IN" dirty="0"/>
          </a:p>
        </p:txBody>
      </p:sp>
      <p:sp>
        <p:nvSpPr>
          <p:cNvPr id="6" name="TextBox 5">
            <a:extLst>
              <a:ext uri="{FF2B5EF4-FFF2-40B4-BE49-F238E27FC236}">
                <a16:creationId xmlns:a16="http://schemas.microsoft.com/office/drawing/2014/main" xmlns="" id="{50F7C22F-18BD-3FE3-9C60-FB29E86DCA73}"/>
              </a:ext>
            </a:extLst>
          </p:cNvPr>
          <p:cNvSpPr txBox="1"/>
          <p:nvPr/>
        </p:nvSpPr>
        <p:spPr>
          <a:xfrm>
            <a:off x="3508513" y="606287"/>
            <a:ext cx="1984582" cy="369332"/>
          </a:xfrm>
          <a:prstGeom prst="rect">
            <a:avLst/>
          </a:prstGeom>
          <a:noFill/>
        </p:spPr>
        <p:txBody>
          <a:bodyPr wrap="square" rtlCol="0">
            <a:spAutoFit/>
          </a:bodyPr>
          <a:lstStyle/>
          <a:p>
            <a:r>
              <a:rPr lang="en-GB" dirty="0" err="1"/>
              <a:t>ssd</a:t>
            </a:r>
            <a:endParaRPr lang="en-IN" dirty="0"/>
          </a:p>
        </p:txBody>
      </p:sp>
      <p:sp>
        <p:nvSpPr>
          <p:cNvPr id="8" name="TextBox 7">
            <a:extLst>
              <a:ext uri="{FF2B5EF4-FFF2-40B4-BE49-F238E27FC236}">
                <a16:creationId xmlns:a16="http://schemas.microsoft.com/office/drawing/2014/main" xmlns="" id="{FE72208A-5E1D-A86B-4555-E5C50A9282B7}"/>
              </a:ext>
            </a:extLst>
          </p:cNvPr>
          <p:cNvSpPr txBox="1"/>
          <p:nvPr/>
        </p:nvSpPr>
        <p:spPr>
          <a:xfrm>
            <a:off x="5953534" y="-1865"/>
            <a:ext cx="6102626" cy="2031325"/>
          </a:xfrm>
          <a:prstGeom prst="rect">
            <a:avLst/>
          </a:prstGeom>
          <a:noFill/>
        </p:spPr>
        <p:txBody>
          <a:bodyPr wrap="square">
            <a:spAutoFit/>
          </a:bodyPr>
          <a:lstStyle/>
          <a:p>
            <a:r>
              <a:rPr lang="en-GB" dirty="0"/>
              <a:t>Higher-resolution feature maps are responsible for detecting small objects.</a:t>
            </a:r>
            <a:r>
              <a:rPr lang="en-GB" b="0" i="0" dirty="0">
                <a:solidFill>
                  <a:srgbClr val="292929"/>
                </a:solidFill>
                <a:effectLst/>
                <a:latin typeface="source-serif-pro"/>
              </a:rPr>
              <a:t> The first layer for object detection </a:t>
            </a:r>
            <a:r>
              <a:rPr lang="en-GB" b="0" i="1" dirty="0">
                <a:solidFill>
                  <a:srgbClr val="292929"/>
                </a:solidFill>
                <a:effectLst/>
                <a:latin typeface="source-serif-pro"/>
              </a:rPr>
              <a:t>conv4_3</a:t>
            </a:r>
            <a:r>
              <a:rPr lang="en-GB" b="0" i="0" dirty="0">
                <a:solidFill>
                  <a:srgbClr val="292929"/>
                </a:solidFill>
                <a:effectLst/>
                <a:latin typeface="source-serif-pro"/>
              </a:rPr>
              <a:t> has a spatial dimension of 38 × 38, a pretty large reduction from the input image. Hence, SSD usually performs badly for small objects comparing with other detection methods. If it is a problem, we can mitigate it by using images with higher resolution.</a:t>
            </a:r>
            <a:endParaRPr lang="en-IN" dirty="0"/>
          </a:p>
        </p:txBody>
      </p:sp>
      <p:sp>
        <p:nvSpPr>
          <p:cNvPr id="10" name="TextBox 9">
            <a:extLst>
              <a:ext uri="{FF2B5EF4-FFF2-40B4-BE49-F238E27FC236}">
                <a16:creationId xmlns:a16="http://schemas.microsoft.com/office/drawing/2014/main" xmlns="" id="{A39DDCB1-43E6-57CA-D6D1-2E779C4EAF2D}"/>
              </a:ext>
            </a:extLst>
          </p:cNvPr>
          <p:cNvSpPr txBox="1"/>
          <p:nvPr/>
        </p:nvSpPr>
        <p:spPr>
          <a:xfrm>
            <a:off x="6033047" y="2061366"/>
            <a:ext cx="6102626" cy="4524315"/>
          </a:xfrm>
          <a:prstGeom prst="rect">
            <a:avLst/>
          </a:prstGeom>
          <a:noFill/>
        </p:spPr>
        <p:txBody>
          <a:bodyPr wrap="square">
            <a:spAutoFit/>
          </a:bodyPr>
          <a:lstStyle/>
          <a:p>
            <a:r>
              <a:rPr lang="en-GB" b="0" i="0" dirty="0">
                <a:solidFill>
                  <a:srgbClr val="292929"/>
                </a:solidFill>
                <a:effectLst/>
                <a:latin typeface="source-serif-pro"/>
              </a:rPr>
              <a:t>The biggest drawback of the SSD framework is the fact that its performance is directly proportional to object sizes meaning that it doesn’t fare too well on object categories with small sizes as compared to other approaches such as the family of R-CNNs [</a:t>
            </a:r>
            <a:r>
              <a:rPr lang="en-GB" b="0" i="0" u="sng" dirty="0">
                <a:effectLst/>
                <a:latin typeface="source-serif-pro"/>
                <a:hlinkClick r:id="rId3"/>
              </a:rPr>
              <a:t>1</a:t>
            </a:r>
            <a:r>
              <a:rPr lang="en-GB" b="0" i="0" dirty="0">
                <a:solidFill>
                  <a:srgbClr val="292929"/>
                </a:solidFill>
                <a:effectLst/>
                <a:latin typeface="source-serif-pro"/>
              </a:rPr>
              <a:t>,</a:t>
            </a:r>
            <a:r>
              <a:rPr lang="en-GB" b="0" i="0" u="sng" dirty="0">
                <a:effectLst/>
                <a:latin typeface="source-serif-pro"/>
                <a:hlinkClick r:id="rId4"/>
              </a:rPr>
              <a:t>2</a:t>
            </a:r>
            <a:r>
              <a:rPr lang="en-GB" b="0" i="0" dirty="0">
                <a:solidFill>
                  <a:srgbClr val="292929"/>
                </a:solidFill>
                <a:effectLst/>
                <a:latin typeface="source-serif-pro"/>
              </a:rPr>
              <a:t>]. This is because small objects may not contain any useful information in the top layers of the network that can be fruitfully used for detection. Therefore, data augmentation techniques are commonly used to randomly crop and resize certain parts of the image to help the network more easily identify and learn features for small object categories. Moreover, this is also why increasing the input resolutions of the images from 300x300 to 512x512 provides better results on both the MS COCO and Pascal VOC datasets [</a:t>
            </a:r>
            <a:r>
              <a:rPr lang="en-GB" b="0" i="0" u="sng" dirty="0">
                <a:effectLst/>
                <a:latin typeface="source-serif-pro"/>
                <a:hlinkClick r:id="rId3"/>
              </a:rPr>
              <a:t>1</a:t>
            </a:r>
            <a:r>
              <a:rPr lang="en-GB" b="0" i="0" dirty="0">
                <a:solidFill>
                  <a:srgbClr val="292929"/>
                </a:solidFill>
                <a:effectLst/>
                <a:latin typeface="source-serif-pro"/>
              </a:rPr>
              <a:t>]. Therefore, in our work, we conduct experiments that highlight the difference in the performance of networks trained using data augmentation and without.</a:t>
            </a:r>
            <a:endParaRPr lang="en-IN" dirty="0"/>
          </a:p>
        </p:txBody>
      </p:sp>
    </p:spTree>
    <p:extLst>
      <p:ext uri="{BB962C8B-B14F-4D97-AF65-F5344CB8AC3E}">
        <p14:creationId xmlns:p14="http://schemas.microsoft.com/office/powerpoint/2010/main" xmlns="" val="2337969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51B98AF-0543-FBB3-0746-EA355E03C8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39"/>
            <a:ext cx="12192000" cy="6858000"/>
          </a:xfrm>
          <a:prstGeom prst="rect">
            <a:avLst/>
          </a:prstGeom>
        </p:spPr>
      </p:pic>
    </p:spTree>
    <p:extLst>
      <p:ext uri="{BB962C8B-B14F-4D97-AF65-F5344CB8AC3E}">
        <p14:creationId xmlns:p14="http://schemas.microsoft.com/office/powerpoint/2010/main" xmlns="" val="3061998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1C65C-1771-DD8E-513A-07FAF13145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6FE00BD7-E878-AF21-A864-22931D859E0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xmlns="" id="{1673ACB8-386D-1A8D-7751-AEA3CEEAE915}"/>
              </a:ext>
            </a:extLst>
          </p:cNvPr>
          <p:cNvSpPr txBox="1"/>
          <p:nvPr/>
        </p:nvSpPr>
        <p:spPr>
          <a:xfrm>
            <a:off x="7335078" y="1252330"/>
            <a:ext cx="4234070" cy="1754326"/>
          </a:xfrm>
          <a:prstGeom prst="rect">
            <a:avLst/>
          </a:prstGeom>
          <a:solidFill>
            <a:srgbClr val="FFFF00"/>
          </a:solidFill>
        </p:spPr>
        <p:txBody>
          <a:bodyPr wrap="square" rtlCol="0">
            <a:spAutoFit/>
          </a:bodyPr>
          <a:lstStyle/>
          <a:p>
            <a:r>
              <a:rPr lang="en-GB" b="0" i="0" dirty="0">
                <a:solidFill>
                  <a:srgbClr val="292929"/>
                </a:solidFill>
                <a:effectLst/>
                <a:latin typeface="source-serif-pro"/>
              </a:rPr>
              <a:t>Freezing is the process to identify and save all of required things(graph, weights etc) in a single file that you can easily use. Frozen graphs are commonly used for inference in TensorFlow and are stepping stones for inference for other frameworks.</a:t>
            </a:r>
            <a:endParaRPr lang="en-IN" dirty="0"/>
          </a:p>
        </p:txBody>
      </p:sp>
      <p:sp>
        <p:nvSpPr>
          <p:cNvPr id="8" name="TextBox 7">
            <a:extLst>
              <a:ext uri="{FF2B5EF4-FFF2-40B4-BE49-F238E27FC236}">
                <a16:creationId xmlns:a16="http://schemas.microsoft.com/office/drawing/2014/main" xmlns="" id="{5A30BA8A-8F7D-D796-E428-6A2249380074}"/>
              </a:ext>
            </a:extLst>
          </p:cNvPr>
          <p:cNvSpPr txBox="1"/>
          <p:nvPr/>
        </p:nvSpPr>
        <p:spPr>
          <a:xfrm>
            <a:off x="7272953" y="868882"/>
            <a:ext cx="2884832" cy="369332"/>
          </a:xfrm>
          <a:prstGeom prst="rect">
            <a:avLst/>
          </a:prstGeom>
          <a:solidFill>
            <a:srgbClr val="FFFF00"/>
          </a:solidFill>
        </p:spPr>
        <p:txBody>
          <a:bodyPr wrap="square">
            <a:spAutoFit/>
          </a:bodyPr>
          <a:lstStyle/>
          <a:p>
            <a:r>
              <a:rPr lang="en-IN" b="1" i="0" dirty="0">
                <a:solidFill>
                  <a:srgbClr val="292929"/>
                </a:solidFill>
                <a:effectLst/>
                <a:latin typeface="source-serif-pro"/>
              </a:rPr>
              <a:t>‘</a:t>
            </a:r>
            <a:r>
              <a:rPr lang="en-IN" b="1" i="0" dirty="0" err="1">
                <a:solidFill>
                  <a:srgbClr val="292929"/>
                </a:solidFill>
                <a:effectLst/>
                <a:latin typeface="source-serif-pro"/>
              </a:rPr>
              <a:t>frozen_inference_graph.pb</a:t>
            </a:r>
            <a:r>
              <a:rPr lang="en-IN" b="1" i="0" dirty="0">
                <a:solidFill>
                  <a:srgbClr val="292929"/>
                </a:solidFill>
                <a:effectLst/>
                <a:latin typeface="source-serif-pro"/>
              </a:rPr>
              <a:t>’</a:t>
            </a:r>
            <a:endParaRPr lang="en-IN" dirty="0"/>
          </a:p>
        </p:txBody>
      </p:sp>
    </p:spTree>
    <p:extLst>
      <p:ext uri="{BB962C8B-B14F-4D97-AF65-F5344CB8AC3E}">
        <p14:creationId xmlns:p14="http://schemas.microsoft.com/office/powerpoint/2010/main" xmlns="" val="916525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7F600B-3180-7429-6E3A-023407C4A608}"/>
              </a:ext>
            </a:extLst>
          </p:cNvPr>
          <p:cNvSpPr>
            <a:spLocks noGrp="1"/>
          </p:cNvSpPr>
          <p:nvPr>
            <p:ph type="title"/>
          </p:nvPr>
        </p:nvSpPr>
        <p:spPr>
          <a:xfrm>
            <a:off x="1141413" y="618518"/>
            <a:ext cx="9905998" cy="1051662"/>
          </a:xfrm>
        </p:spPr>
        <p:txBody>
          <a:bodyPr/>
          <a:lstStyle/>
          <a:p>
            <a:r>
              <a:rPr lang="en-GB" dirty="0">
                <a:solidFill>
                  <a:schemeClr val="bg2">
                    <a:lumMod val="50000"/>
                  </a:schemeClr>
                </a:solidFill>
              </a:rPr>
              <a:t>TECHNOLOGY USED-</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xmlns="" id="{BB2D9703-6C50-EAAE-E799-F444BFDED040}"/>
              </a:ext>
            </a:extLst>
          </p:cNvPr>
          <p:cNvSpPr>
            <a:spLocks noGrp="1"/>
          </p:cNvSpPr>
          <p:nvPr>
            <p:ph idx="1"/>
          </p:nvPr>
        </p:nvSpPr>
        <p:spPr>
          <a:xfrm>
            <a:off x="1141412" y="1782147"/>
            <a:ext cx="9905999" cy="3517641"/>
          </a:xfrm>
        </p:spPr>
        <p:txBody>
          <a:bodyPr>
            <a:normAutofit fontScale="85000" lnSpcReduction="20000"/>
          </a:bodyPr>
          <a:lstStyle/>
          <a:p>
            <a:r>
              <a:rPr lang="en-GB" dirty="0"/>
              <a:t>MACHINE LEARNING(SSD)</a:t>
            </a:r>
          </a:p>
          <a:p>
            <a:r>
              <a:rPr lang="en-GB" dirty="0"/>
              <a:t>SSD-SINGLE SHOT MULTIBOX DETECTOR(CNN)</a:t>
            </a:r>
          </a:p>
          <a:p>
            <a:r>
              <a:rPr lang="en-GB" dirty="0" err="1"/>
              <a:t>Mobilenet</a:t>
            </a:r>
            <a:r>
              <a:rPr lang="en-GB" dirty="0"/>
              <a:t>(</a:t>
            </a:r>
            <a:r>
              <a:rPr lang="en-GB" dirty="0" err="1"/>
              <a:t>cocodataset</a:t>
            </a:r>
            <a:r>
              <a:rPr lang="en-GB" dirty="0"/>
              <a:t>)</a:t>
            </a:r>
          </a:p>
          <a:p>
            <a:r>
              <a:rPr lang="en-GB" dirty="0"/>
              <a:t>Programming language- PYTHON</a:t>
            </a:r>
          </a:p>
          <a:p>
            <a:r>
              <a:rPr lang="en-GB" dirty="0"/>
              <a:t>PYTHON MODULES-OPENCV, MATPLOTLIB.PLOT,OS</a:t>
            </a:r>
          </a:p>
          <a:p>
            <a:r>
              <a:rPr lang="en-GB" dirty="0"/>
              <a:t>API-</a:t>
            </a:r>
            <a:r>
              <a:rPr lang="en-GB" dirty="0" err="1"/>
              <a:t>gTTs</a:t>
            </a:r>
            <a:r>
              <a:rPr lang="en-GB" dirty="0"/>
              <a:t>(google text to speech)</a:t>
            </a:r>
          </a:p>
          <a:p>
            <a:r>
              <a:rPr lang="en-GB" dirty="0"/>
              <a:t>IDE(Integrated development environment)-PYCHARM(we can also implement it on </a:t>
            </a:r>
            <a:r>
              <a:rPr lang="en-GB" dirty="0" err="1"/>
              <a:t>jupyternotebook</a:t>
            </a:r>
            <a:r>
              <a:rPr lang="en-GB" dirty="0"/>
              <a:t>, </a:t>
            </a:r>
            <a:r>
              <a:rPr lang="en-GB" dirty="0" err="1"/>
              <a:t>spyder</a:t>
            </a:r>
            <a:r>
              <a:rPr lang="en-GB" dirty="0"/>
              <a:t> etc.)</a:t>
            </a:r>
          </a:p>
          <a:p>
            <a:pPr marL="0" indent="0">
              <a:buNone/>
            </a:pPr>
            <a:endParaRPr lang="en-GB" dirty="0"/>
          </a:p>
          <a:p>
            <a:endParaRPr lang="en-GB" dirty="0"/>
          </a:p>
          <a:p>
            <a:endParaRPr lang="en-IN" dirty="0"/>
          </a:p>
        </p:txBody>
      </p:sp>
      <p:pic>
        <p:nvPicPr>
          <p:cNvPr id="4" name="Picture 2" descr="Cloud TTS Options: Google Text to Speech | Global eLearning">
            <a:extLst>
              <a:ext uri="{FF2B5EF4-FFF2-40B4-BE49-F238E27FC236}">
                <a16:creationId xmlns:a16="http://schemas.microsoft.com/office/drawing/2014/main" xmlns="" id="{0E04795C-B592-7654-A73F-79C2C518058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95627" y="3890617"/>
            <a:ext cx="1878494" cy="60527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5">
            <a:extLst>
              <a:ext uri="{FF2B5EF4-FFF2-40B4-BE49-F238E27FC236}">
                <a16:creationId xmlns:a16="http://schemas.microsoft.com/office/drawing/2014/main" xmlns="" id="{7843DC56-90F9-86B9-1EE4-7501B3D5CCEE}"/>
              </a:ext>
            </a:extLst>
          </p:cNvPr>
          <p:cNvSpPr>
            <a:spLocks noChangeArrowheads="1"/>
          </p:cNvSpPr>
          <p:nvPr/>
        </p:nvSpPr>
        <p:spPr bwMode="auto">
          <a:xfrm>
            <a:off x="4016664" y="2753912"/>
            <a:ext cx="3478697" cy="276999"/>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A8759"/>
                </a:solidFill>
                <a:effectLst/>
                <a:latin typeface="JetBrains Mono"/>
              </a:rPr>
              <a:t>ssd_mobilenet_v3_large_coco_2020_01_14.pbtxt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30648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704BA-A828-E175-C5A7-48641A05CD33}"/>
              </a:ext>
            </a:extLst>
          </p:cNvPr>
          <p:cNvSpPr>
            <a:spLocks noGrp="1"/>
          </p:cNvSpPr>
          <p:nvPr>
            <p:ph type="title"/>
          </p:nvPr>
        </p:nvSpPr>
        <p:spPr>
          <a:xfrm>
            <a:off x="1361659" y="78294"/>
            <a:ext cx="9481932" cy="1061390"/>
          </a:xfrm>
        </p:spPr>
        <p:txBody>
          <a:bodyPr>
            <a:normAutofit fontScale="90000"/>
          </a:bodyPr>
          <a:lstStyle/>
          <a:p>
            <a:r>
              <a:rPr lang="en-GB" b="1" dirty="0">
                <a:solidFill>
                  <a:schemeClr val="bg1"/>
                </a:solidFill>
              </a:rPr>
              <a:t>Source code- (capture image using web cam )</a:t>
            </a:r>
            <a:endParaRPr lang="en-IN" b="1" dirty="0">
              <a:solidFill>
                <a:schemeClr val="bg1"/>
              </a:solidFill>
            </a:endParaRPr>
          </a:p>
        </p:txBody>
      </p:sp>
      <p:pic>
        <p:nvPicPr>
          <p:cNvPr id="7" name="Content Placeholder 6">
            <a:extLst>
              <a:ext uri="{FF2B5EF4-FFF2-40B4-BE49-F238E27FC236}">
                <a16:creationId xmlns:a16="http://schemas.microsoft.com/office/drawing/2014/main" xmlns="" id="{A8945356-3185-4CD2-0A23-5BEEB6479F64}"/>
              </a:ext>
            </a:extLst>
          </p:cNvPr>
          <p:cNvPicPr>
            <a:picLocks noGrp="1" noChangeAspect="1"/>
          </p:cNvPicPr>
          <p:nvPr>
            <p:ph idx="1"/>
          </p:nvPr>
        </p:nvPicPr>
        <p:blipFill rotWithShape="1">
          <a:blip r:embed="rId2"/>
          <a:srcRect b="1076"/>
          <a:stretch/>
        </p:blipFill>
        <p:spPr>
          <a:xfrm>
            <a:off x="665922" y="974035"/>
            <a:ext cx="10992678" cy="5883965"/>
          </a:xfrm>
        </p:spPr>
      </p:pic>
    </p:spTree>
    <p:extLst>
      <p:ext uri="{BB962C8B-B14F-4D97-AF65-F5344CB8AC3E}">
        <p14:creationId xmlns:p14="http://schemas.microsoft.com/office/powerpoint/2010/main" xmlns="" val="3270192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56592-BC39-4EAF-CE72-6A90B8CD501E}"/>
              </a:ext>
            </a:extLst>
          </p:cNvPr>
          <p:cNvSpPr>
            <a:spLocks noGrp="1"/>
          </p:cNvSpPr>
          <p:nvPr>
            <p:ph type="title"/>
          </p:nvPr>
        </p:nvSpPr>
        <p:spPr>
          <a:xfrm>
            <a:off x="1191108" y="12234"/>
            <a:ext cx="9905998" cy="1518391"/>
          </a:xfrm>
        </p:spPr>
        <p:txBody>
          <a:bodyPr>
            <a:normAutofit/>
          </a:bodyPr>
          <a:lstStyle/>
          <a:p>
            <a:r>
              <a:rPr lang="en-GB" dirty="0">
                <a:solidFill>
                  <a:schemeClr val="bg1"/>
                </a:solidFill>
              </a:rPr>
              <a:t>SOURCE CODE-TEXT TO SPEECH (</a:t>
            </a:r>
            <a:r>
              <a:rPr lang="en-GB" dirty="0" err="1">
                <a:solidFill>
                  <a:schemeClr val="bg1"/>
                </a:solidFill>
              </a:rPr>
              <a:t>gtTs</a:t>
            </a:r>
            <a:r>
              <a:rPr lang="en-GB" dirty="0">
                <a:solidFill>
                  <a:schemeClr val="bg1"/>
                </a:solidFill>
              </a:rPr>
              <a:t> API)</a:t>
            </a:r>
            <a:r>
              <a:rPr lang="en-IN" dirty="0">
                <a:solidFill>
                  <a:schemeClr val="bg1"/>
                </a:solidFill>
              </a:rPr>
              <a:t/>
            </a:r>
            <a:br>
              <a:rPr lang="en-IN" dirty="0">
                <a:solidFill>
                  <a:schemeClr val="bg1"/>
                </a:solidFill>
              </a:rPr>
            </a:br>
            <a:endParaRPr lang="en-IN" dirty="0">
              <a:solidFill>
                <a:schemeClr val="bg1"/>
              </a:solidFill>
            </a:endParaRPr>
          </a:p>
        </p:txBody>
      </p:sp>
      <p:pic>
        <p:nvPicPr>
          <p:cNvPr id="5" name="Content Placeholder 4">
            <a:extLst>
              <a:ext uri="{FF2B5EF4-FFF2-40B4-BE49-F238E27FC236}">
                <a16:creationId xmlns:a16="http://schemas.microsoft.com/office/drawing/2014/main" xmlns="" id="{A1F7E20F-9EE8-B432-7281-F429D0F9940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54764" y="874643"/>
            <a:ext cx="10455965" cy="5764696"/>
          </a:xfrm>
        </p:spPr>
      </p:pic>
    </p:spTree>
    <p:extLst>
      <p:ext uri="{BB962C8B-B14F-4D97-AF65-F5344CB8AC3E}">
        <p14:creationId xmlns:p14="http://schemas.microsoft.com/office/powerpoint/2010/main" xmlns="" val="2512546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ee the source image">
            <a:extLst>
              <a:ext uri="{FF2B5EF4-FFF2-40B4-BE49-F238E27FC236}">
                <a16:creationId xmlns:a16="http://schemas.microsoft.com/office/drawing/2014/main" xmlns="" id="{76D11B56-7C93-FDEC-1F8A-050E17E78B08}"/>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2577" t="762" r="21647" b="12302"/>
          <a:stretch/>
        </p:blipFill>
        <p:spPr bwMode="auto">
          <a:xfrm>
            <a:off x="9551504" y="1"/>
            <a:ext cx="2640496" cy="189654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7558E34E-2C34-D935-B49E-EA04E4AB7F46}"/>
              </a:ext>
            </a:extLst>
          </p:cNvPr>
          <p:cNvSpPr>
            <a:spLocks noGrp="1"/>
          </p:cNvSpPr>
          <p:nvPr>
            <p:ph type="ctrTitle"/>
          </p:nvPr>
        </p:nvSpPr>
        <p:spPr>
          <a:xfrm>
            <a:off x="4050459" y="170637"/>
            <a:ext cx="4219576" cy="1005017"/>
          </a:xfrm>
        </p:spPr>
        <p:txBody>
          <a:bodyPr>
            <a:normAutofit/>
          </a:bodyPr>
          <a:lstStyle/>
          <a:p>
            <a:r>
              <a:rPr lang="en-GB" dirty="0">
                <a:solidFill>
                  <a:schemeClr val="bg2">
                    <a:lumMod val="50000"/>
                  </a:schemeClr>
                </a:solidFill>
              </a:rPr>
              <a:t>INTRODUCTION</a:t>
            </a:r>
            <a:endParaRPr lang="en-IN" dirty="0">
              <a:solidFill>
                <a:schemeClr val="bg2">
                  <a:lumMod val="50000"/>
                </a:schemeClr>
              </a:solidFill>
            </a:endParaRPr>
          </a:p>
        </p:txBody>
      </p:sp>
      <p:sp>
        <p:nvSpPr>
          <p:cNvPr id="3" name="Subtitle 2">
            <a:extLst>
              <a:ext uri="{FF2B5EF4-FFF2-40B4-BE49-F238E27FC236}">
                <a16:creationId xmlns:a16="http://schemas.microsoft.com/office/drawing/2014/main" xmlns="" id="{A1646EFC-7E77-078C-9525-9647AECC428D}"/>
              </a:ext>
            </a:extLst>
          </p:cNvPr>
          <p:cNvSpPr>
            <a:spLocks noGrp="1"/>
          </p:cNvSpPr>
          <p:nvPr>
            <p:ph type="subTitle" idx="1"/>
          </p:nvPr>
        </p:nvSpPr>
        <p:spPr>
          <a:xfrm>
            <a:off x="1339715" y="1896548"/>
            <a:ext cx="8791575" cy="3363167"/>
          </a:xfrm>
        </p:spPr>
        <p:txBody>
          <a:bodyPr>
            <a:normAutofit fontScale="92500" lnSpcReduction="10000"/>
          </a:bodyPr>
          <a:lstStyle/>
          <a:p>
            <a:r>
              <a:rPr lang="en-GB" dirty="0">
                <a:solidFill>
                  <a:schemeClr val="bg1">
                    <a:lumMod val="95000"/>
                    <a:lumOff val="5000"/>
                  </a:schemeClr>
                </a:solidFill>
              </a:rPr>
              <a:t>THIS PROJECT IS AN ATTEMPT at DEVELOPING A SOFTWARE SYSTEM TO ASSIST BLIND PERSON USING SOME MODERN COMPUTER VISION TECHNOLOGIES.</a:t>
            </a:r>
          </a:p>
          <a:p>
            <a:r>
              <a:rPr lang="en-GB" dirty="0">
                <a:solidFill>
                  <a:schemeClr val="bg1">
                    <a:lumMod val="95000"/>
                    <a:lumOff val="5000"/>
                  </a:schemeClr>
                </a:solidFill>
              </a:rPr>
              <a:t>WE ARE TRYING TO MAKE A COMPLETE SET OF SOFTWARE WHICH DEAL WITH THE IDENTIFICATION AND RECOGNITION OF THE OBJECT AND PROVIDES THE VOICE FEEDBACK OF THE OUTPUT IN EFFIECIENT MANNER WITH  OBJECTIVE OF </a:t>
            </a:r>
            <a:r>
              <a:rPr lang="en-GB" dirty="0" err="1">
                <a:solidFill>
                  <a:schemeClr val="bg1">
                    <a:lumMod val="95000"/>
                    <a:lumOff val="5000"/>
                  </a:schemeClr>
                </a:solidFill>
              </a:rPr>
              <a:t>ASSISTINg</a:t>
            </a:r>
            <a:r>
              <a:rPr lang="en-GB" dirty="0">
                <a:solidFill>
                  <a:schemeClr val="bg1">
                    <a:lumMod val="95000"/>
                    <a:lumOff val="5000"/>
                  </a:schemeClr>
                </a:solidFill>
              </a:rPr>
              <a:t> THE BLIND PERSON.</a:t>
            </a:r>
          </a:p>
          <a:p>
            <a:r>
              <a:rPr lang="en-GB" dirty="0">
                <a:solidFill>
                  <a:schemeClr val="bg1">
                    <a:lumMod val="95000"/>
                    <a:lumOff val="5000"/>
                  </a:schemeClr>
                </a:solidFill>
              </a:rPr>
              <a:t>FURTHER WE CAN ALSO ENHANCE THIS SYSTEM AS A SENSOR BASED SYSTEM IN WHICH A SENSOR SENSE THE OBJECT AND CALCULATE THE DISTANCE BETWEEN THE OBJECTS or DISTANCE BETWEEN THE SUBJECT-OBJECT.</a:t>
            </a:r>
          </a:p>
        </p:txBody>
      </p:sp>
      <p:sp>
        <p:nvSpPr>
          <p:cNvPr id="4" name="AutoShape 4" descr="See the source image">
            <a:extLst>
              <a:ext uri="{FF2B5EF4-FFF2-40B4-BE49-F238E27FC236}">
                <a16:creationId xmlns:a16="http://schemas.microsoft.com/office/drawing/2014/main" xmlns="" id="{0D6BC8D7-7716-2FFD-3808-BCB7682774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710089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7D234-7288-279B-0F25-50FBCB051711}"/>
              </a:ext>
            </a:extLst>
          </p:cNvPr>
          <p:cNvSpPr>
            <a:spLocks noGrp="1"/>
          </p:cNvSpPr>
          <p:nvPr>
            <p:ph type="title"/>
          </p:nvPr>
        </p:nvSpPr>
        <p:spPr/>
        <p:txBody>
          <a:bodyPr/>
          <a:lstStyle/>
          <a:p>
            <a:r>
              <a:rPr lang="en-GB" b="1" dirty="0">
                <a:solidFill>
                  <a:schemeClr val="bg2">
                    <a:lumMod val="50000"/>
                  </a:schemeClr>
                </a:solidFill>
              </a:rPr>
              <a:t>APPLICATIONS-</a:t>
            </a:r>
            <a:endParaRPr lang="en-IN" b="1" dirty="0">
              <a:solidFill>
                <a:schemeClr val="bg2">
                  <a:lumMod val="50000"/>
                </a:schemeClr>
              </a:solidFill>
            </a:endParaRPr>
          </a:p>
        </p:txBody>
      </p:sp>
      <p:sp>
        <p:nvSpPr>
          <p:cNvPr id="3" name="Content Placeholder 2">
            <a:extLst>
              <a:ext uri="{FF2B5EF4-FFF2-40B4-BE49-F238E27FC236}">
                <a16:creationId xmlns:a16="http://schemas.microsoft.com/office/drawing/2014/main" xmlns="" id="{D6ADCE59-097C-FD7D-6DDE-6189B2F15910}"/>
              </a:ext>
            </a:extLst>
          </p:cNvPr>
          <p:cNvSpPr>
            <a:spLocks noGrp="1"/>
          </p:cNvSpPr>
          <p:nvPr>
            <p:ph idx="1"/>
          </p:nvPr>
        </p:nvSpPr>
        <p:spPr/>
        <p:txBody>
          <a:bodyPr/>
          <a:lstStyle/>
          <a:p>
            <a:r>
              <a:rPr lang="en-GB" dirty="0"/>
              <a:t>FIRST AND FOR MOST USE AS A BLIND ASSISTANCE SYSTEM.</a:t>
            </a:r>
          </a:p>
          <a:p>
            <a:r>
              <a:rPr lang="en-GB" dirty="0"/>
              <a:t>INDUSTRY USE- MINES WHERE LOW VISIBILITY.(NIGHT VISION CAMERA)</a:t>
            </a:r>
          </a:p>
          <a:p>
            <a:r>
              <a:rPr lang="en-GB" dirty="0"/>
              <a:t>IN DISASTER MANAGEMENT.</a:t>
            </a:r>
          </a:p>
          <a:p>
            <a:r>
              <a:rPr lang="en-GB" dirty="0"/>
              <a:t>SECURITY AND SURVELLANCE-BOMB DETECTION ETC.</a:t>
            </a:r>
          </a:p>
          <a:p>
            <a:r>
              <a:rPr lang="en-GB" dirty="0"/>
              <a:t>AS A WARNING SYSTEM.</a:t>
            </a:r>
            <a:endParaRPr lang="en-IN" dirty="0"/>
          </a:p>
        </p:txBody>
      </p:sp>
    </p:spTree>
    <p:extLst>
      <p:ext uri="{BB962C8B-B14F-4D97-AF65-F5344CB8AC3E}">
        <p14:creationId xmlns:p14="http://schemas.microsoft.com/office/powerpoint/2010/main" xmlns="" val="98897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3D1B6-E627-F479-8D33-BE551ACA6C92}"/>
              </a:ext>
            </a:extLst>
          </p:cNvPr>
          <p:cNvSpPr>
            <a:spLocks noGrp="1"/>
          </p:cNvSpPr>
          <p:nvPr>
            <p:ph type="title"/>
          </p:nvPr>
        </p:nvSpPr>
        <p:spPr/>
        <p:txBody>
          <a:bodyPr/>
          <a:lstStyle/>
          <a:p>
            <a:r>
              <a:rPr lang="en-GB" b="1" dirty="0">
                <a:solidFill>
                  <a:schemeClr val="bg2">
                    <a:lumMod val="50000"/>
                  </a:schemeClr>
                </a:solidFill>
              </a:rPr>
              <a:t>LIMITATIONS-</a:t>
            </a:r>
            <a:endParaRPr lang="en-IN" b="1" dirty="0">
              <a:solidFill>
                <a:schemeClr val="bg2">
                  <a:lumMod val="50000"/>
                </a:schemeClr>
              </a:solidFill>
            </a:endParaRPr>
          </a:p>
        </p:txBody>
      </p:sp>
      <p:sp>
        <p:nvSpPr>
          <p:cNvPr id="3" name="Content Placeholder 2">
            <a:extLst>
              <a:ext uri="{FF2B5EF4-FFF2-40B4-BE49-F238E27FC236}">
                <a16:creationId xmlns:a16="http://schemas.microsoft.com/office/drawing/2014/main" xmlns="" id="{31C8FD78-1698-5CD6-2CE1-E298A450DAC1}"/>
              </a:ext>
            </a:extLst>
          </p:cNvPr>
          <p:cNvSpPr>
            <a:spLocks noGrp="1"/>
          </p:cNvSpPr>
          <p:nvPr>
            <p:ph idx="1"/>
          </p:nvPr>
        </p:nvSpPr>
        <p:spPr>
          <a:xfrm>
            <a:off x="972449" y="1851950"/>
            <a:ext cx="9905999" cy="3217008"/>
          </a:xfrm>
        </p:spPr>
        <p:txBody>
          <a:bodyPr>
            <a:normAutofit lnSpcReduction="10000"/>
          </a:bodyPr>
          <a:lstStyle/>
          <a:p>
            <a:pPr marL="0" indent="0">
              <a:buNone/>
            </a:pPr>
            <a:endParaRPr lang="en-GB" dirty="0"/>
          </a:p>
          <a:p>
            <a:r>
              <a:rPr lang="en-GB" dirty="0"/>
              <a:t>Unable to calculate the distance between the different object available.</a:t>
            </a:r>
          </a:p>
          <a:p>
            <a:r>
              <a:rPr lang="en-GB" dirty="0"/>
              <a:t>Only detect </a:t>
            </a:r>
            <a:r>
              <a:rPr lang="en-GB" dirty="0" err="1"/>
              <a:t>limitate</a:t>
            </a:r>
            <a:r>
              <a:rPr lang="en-GB" dirty="0"/>
              <a:t> items or object which are available in the machine learned dataset. (</a:t>
            </a:r>
            <a:r>
              <a:rPr lang="en-GB" dirty="0" err="1"/>
              <a:t>Lable</a:t>
            </a:r>
            <a:r>
              <a:rPr lang="en-GB" dirty="0"/>
              <a:t> text file)</a:t>
            </a:r>
          </a:p>
          <a:p>
            <a:r>
              <a:rPr lang="en-GB" dirty="0"/>
              <a:t>For video format currently this project is not working.</a:t>
            </a:r>
          </a:p>
          <a:p>
            <a:r>
              <a:rPr lang="en-GB" dirty="0"/>
              <a:t>ACCURACY/precision IS MAIN CONCERN.</a:t>
            </a:r>
          </a:p>
          <a:p>
            <a:pPr marL="0" indent="0">
              <a:buNone/>
            </a:pPr>
            <a:endParaRPr lang="en-GB" dirty="0"/>
          </a:p>
          <a:p>
            <a:pPr marL="0" indent="0">
              <a:buNone/>
            </a:pPr>
            <a:endParaRPr lang="en-GB" dirty="0"/>
          </a:p>
          <a:p>
            <a:endParaRPr lang="en-GB" dirty="0"/>
          </a:p>
          <a:p>
            <a:endParaRPr lang="en-IN" dirty="0"/>
          </a:p>
        </p:txBody>
      </p:sp>
    </p:spTree>
    <p:extLst>
      <p:ext uri="{BB962C8B-B14F-4D97-AF65-F5344CB8AC3E}">
        <p14:creationId xmlns:p14="http://schemas.microsoft.com/office/powerpoint/2010/main" xmlns="" val="949040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D37E4-D230-DB8F-B1EC-6EA406FCB397}"/>
              </a:ext>
            </a:extLst>
          </p:cNvPr>
          <p:cNvSpPr>
            <a:spLocks noGrp="1"/>
          </p:cNvSpPr>
          <p:nvPr>
            <p:ph type="title"/>
          </p:nvPr>
        </p:nvSpPr>
        <p:spPr/>
        <p:txBody>
          <a:bodyPr/>
          <a:lstStyle/>
          <a:p>
            <a:r>
              <a:rPr lang="en-GB" b="1" dirty="0">
                <a:solidFill>
                  <a:schemeClr val="bg2">
                    <a:lumMod val="50000"/>
                  </a:schemeClr>
                </a:solidFill>
              </a:rPr>
              <a:t>FUTURE SCOPE-</a:t>
            </a:r>
            <a:endParaRPr lang="en-IN" b="1" dirty="0">
              <a:solidFill>
                <a:schemeClr val="bg2">
                  <a:lumMod val="50000"/>
                </a:schemeClr>
              </a:solidFill>
            </a:endParaRPr>
          </a:p>
        </p:txBody>
      </p:sp>
      <p:sp>
        <p:nvSpPr>
          <p:cNvPr id="3" name="Content Placeholder 2">
            <a:extLst>
              <a:ext uri="{FF2B5EF4-FFF2-40B4-BE49-F238E27FC236}">
                <a16:creationId xmlns:a16="http://schemas.microsoft.com/office/drawing/2014/main" xmlns="" id="{13990854-4D66-970F-AD27-C24441289533}"/>
              </a:ext>
            </a:extLst>
          </p:cNvPr>
          <p:cNvSpPr>
            <a:spLocks noGrp="1"/>
          </p:cNvSpPr>
          <p:nvPr>
            <p:ph idx="1"/>
          </p:nvPr>
        </p:nvSpPr>
        <p:spPr/>
        <p:txBody>
          <a:bodyPr/>
          <a:lstStyle/>
          <a:p>
            <a:r>
              <a:rPr lang="en-GB" dirty="0"/>
              <a:t>It seems like real time but for us what we want to make complete real time project which can detect the objects in real time in video format</a:t>
            </a:r>
          </a:p>
          <a:p>
            <a:r>
              <a:rPr lang="en-GB" dirty="0"/>
              <a:t>Sensor based system </a:t>
            </a:r>
          </a:p>
          <a:p>
            <a:r>
              <a:rPr lang="en-GB" dirty="0"/>
              <a:t>In addition we can implement this project with virtual assistant.</a:t>
            </a:r>
            <a:endParaRPr lang="en-IN" dirty="0"/>
          </a:p>
          <a:p>
            <a:pPr marL="0" indent="0">
              <a:buNone/>
            </a:pPr>
            <a:endParaRPr lang="en-GB" dirty="0"/>
          </a:p>
        </p:txBody>
      </p:sp>
    </p:spTree>
    <p:extLst>
      <p:ext uri="{BB962C8B-B14F-4D97-AF65-F5344CB8AC3E}">
        <p14:creationId xmlns:p14="http://schemas.microsoft.com/office/powerpoint/2010/main" xmlns="" val="2240670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45999-4C28-2509-E5CF-75776E8488E9}"/>
              </a:ext>
            </a:extLst>
          </p:cNvPr>
          <p:cNvSpPr>
            <a:spLocks noGrp="1"/>
          </p:cNvSpPr>
          <p:nvPr>
            <p:ph type="title"/>
          </p:nvPr>
        </p:nvSpPr>
        <p:spPr/>
        <p:txBody>
          <a:bodyPr/>
          <a:lstStyle/>
          <a:p>
            <a:r>
              <a:rPr lang="en-GB" dirty="0">
                <a:solidFill>
                  <a:schemeClr val="bg2">
                    <a:lumMod val="50000"/>
                  </a:schemeClr>
                </a:solidFill>
              </a:rPr>
              <a:t>RESULT-</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xmlns="" id="{AF55449B-ECB1-9A63-504C-171895A930F4}"/>
              </a:ext>
            </a:extLst>
          </p:cNvPr>
          <p:cNvSpPr>
            <a:spLocks noGrp="1"/>
          </p:cNvSpPr>
          <p:nvPr>
            <p:ph idx="1"/>
          </p:nvPr>
        </p:nvSpPr>
        <p:spPr>
          <a:xfrm>
            <a:off x="1141412" y="2249487"/>
            <a:ext cx="9905999" cy="1905070"/>
          </a:xfrm>
        </p:spPr>
        <p:txBody>
          <a:bodyPr>
            <a:noAutofit/>
          </a:bodyPr>
          <a:lstStyle/>
          <a:p>
            <a:r>
              <a:rPr lang="en-GB" sz="2800" dirty="0"/>
              <a:t>This can detect and recognise the various categories of obstacles that may be faced while walking, objects of daily use and appliance, different types of vehicles, etc. and also provide the voice feedback of the detected/recognised object as the output.</a:t>
            </a:r>
          </a:p>
          <a:p>
            <a:r>
              <a:rPr lang="en-IN" sz="2800" dirty="0"/>
              <a:t>This application is intended to help people with a visual </a:t>
            </a:r>
            <a:r>
              <a:rPr lang="en-IN" sz="2800" dirty="0" err="1"/>
              <a:t>impairement</a:t>
            </a:r>
            <a:r>
              <a:rPr lang="en-IN" sz="2800" dirty="0"/>
              <a:t> to find more precisely where objects are located through the proposed system.</a:t>
            </a:r>
          </a:p>
        </p:txBody>
      </p:sp>
    </p:spTree>
    <p:extLst>
      <p:ext uri="{BB962C8B-B14F-4D97-AF65-F5344CB8AC3E}">
        <p14:creationId xmlns:p14="http://schemas.microsoft.com/office/powerpoint/2010/main" xmlns="" val="4286872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51B98AF-0543-FBB3-0746-EA355E03C8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39"/>
            <a:ext cx="12192000" cy="6858000"/>
          </a:xfrm>
          <a:prstGeom prst="rect">
            <a:avLst/>
          </a:prstGeom>
        </p:spPr>
      </p:pic>
    </p:spTree>
    <p:extLst>
      <p:ext uri="{BB962C8B-B14F-4D97-AF65-F5344CB8AC3E}">
        <p14:creationId xmlns:p14="http://schemas.microsoft.com/office/powerpoint/2010/main" xmlns="" val="2345416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741A0-ED74-D64F-200A-566DE99989DA}"/>
              </a:ext>
            </a:extLst>
          </p:cNvPr>
          <p:cNvSpPr>
            <a:spLocks noGrp="1"/>
          </p:cNvSpPr>
          <p:nvPr>
            <p:ph type="title"/>
          </p:nvPr>
        </p:nvSpPr>
        <p:spPr/>
        <p:txBody>
          <a:bodyPr/>
          <a:lstStyle/>
          <a:p>
            <a:r>
              <a:rPr lang="en-GB" dirty="0">
                <a:solidFill>
                  <a:schemeClr val="bg2">
                    <a:lumMod val="50000"/>
                  </a:schemeClr>
                </a:solidFill>
              </a:rPr>
              <a:t>CONCLUSION-</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xmlns="" id="{6C1A43AB-DA0A-BB17-72E1-0901EAC3C767}"/>
              </a:ext>
            </a:extLst>
          </p:cNvPr>
          <p:cNvSpPr>
            <a:spLocks noGrp="1"/>
          </p:cNvSpPr>
          <p:nvPr>
            <p:ph idx="1"/>
          </p:nvPr>
        </p:nvSpPr>
        <p:spPr/>
        <p:txBody>
          <a:bodyPr>
            <a:normAutofit fontScale="85000" lnSpcReduction="10000"/>
          </a:bodyPr>
          <a:lstStyle/>
          <a:p>
            <a:r>
              <a:rPr lang="en-GB" dirty="0"/>
              <a:t>This study can be used widely to provide the blind with privacy and convenience in everyday life. Also, it is expected to be applied to industrial areas where diminished visibility occurs, such as coal mines and sea beds, to greatly help production and industrial development in extreme environments. The study aims to enable people with visual impairment to live more independently. People with visual impairment will be able to overcome some threats that they may come across in their day to day life that may be either while reading a book or traveling through the city by making efficient use of the application and its associative voice feedback. Therefore, it will help to prevent possible accidents. The mobile devices can be carried easily and the camera of the device can be used to detect object from the surroundings and give output in audio format. Thus, helping visually impaired people to ‘See Through the Ears.</a:t>
            </a:r>
            <a:endParaRPr lang="en-IN" dirty="0"/>
          </a:p>
        </p:txBody>
      </p:sp>
    </p:spTree>
    <p:extLst>
      <p:ext uri="{BB962C8B-B14F-4D97-AF65-F5344CB8AC3E}">
        <p14:creationId xmlns:p14="http://schemas.microsoft.com/office/powerpoint/2010/main" xmlns="" val="105073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FEEDD-FA5D-2CD7-D234-649EC7865354}"/>
              </a:ext>
            </a:extLst>
          </p:cNvPr>
          <p:cNvSpPr>
            <a:spLocks noGrp="1"/>
          </p:cNvSpPr>
          <p:nvPr>
            <p:ph type="title"/>
          </p:nvPr>
        </p:nvSpPr>
        <p:spPr>
          <a:xfrm>
            <a:off x="2224777" y="2584171"/>
            <a:ext cx="9905998" cy="1520687"/>
          </a:xfrm>
        </p:spPr>
        <p:txBody>
          <a:bodyPr>
            <a:normAutofit/>
          </a:bodyPr>
          <a:lstStyle/>
          <a:p>
            <a:r>
              <a:rPr lang="en-GB" sz="9600" dirty="0"/>
              <a:t>THANK YOU </a:t>
            </a:r>
            <a:endParaRPr lang="en-IN" sz="9600" dirty="0"/>
          </a:p>
        </p:txBody>
      </p:sp>
    </p:spTree>
    <p:extLst>
      <p:ext uri="{BB962C8B-B14F-4D97-AF65-F5344CB8AC3E}">
        <p14:creationId xmlns:p14="http://schemas.microsoft.com/office/powerpoint/2010/main" xmlns="" val="3949213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5F294B-0791-E7CA-A700-0F001C8C87BC}"/>
              </a:ext>
            </a:extLst>
          </p:cNvPr>
          <p:cNvSpPr>
            <a:spLocks noGrp="1"/>
          </p:cNvSpPr>
          <p:nvPr>
            <p:ph idx="1"/>
          </p:nvPr>
        </p:nvSpPr>
        <p:spPr/>
        <p:txBody>
          <a:bodyPr/>
          <a:lstStyle/>
          <a:p>
            <a:pPr marL="0" indent="0">
              <a:buNone/>
            </a:pPr>
            <a:r>
              <a:rPr lang="en-GB" dirty="0"/>
              <a:t>SSD(Single Shot </a:t>
            </a:r>
            <a:r>
              <a:rPr lang="en-GB" dirty="0" err="1"/>
              <a:t>Multibox</a:t>
            </a:r>
            <a:r>
              <a:rPr lang="en-GB" dirty="0"/>
              <a:t> Detector)-algorithm in object detection.</a:t>
            </a:r>
          </a:p>
          <a:p>
            <a:pPr marL="0" indent="0">
              <a:buNone/>
            </a:pPr>
            <a:r>
              <a:rPr lang="en-GB" dirty="0"/>
              <a:t>Faster than faster RCNN</a:t>
            </a:r>
          </a:p>
          <a:p>
            <a:pPr marL="0" indent="0">
              <a:buNone/>
            </a:pPr>
            <a:r>
              <a:rPr lang="en-GB" dirty="0"/>
              <a:t>It is trained over </a:t>
            </a:r>
            <a:r>
              <a:rPr lang="en-GB" dirty="0" err="1"/>
              <a:t>Cocodataset</a:t>
            </a:r>
            <a:endParaRPr lang="en-GB" dirty="0"/>
          </a:p>
          <a:p>
            <a:pPr marL="0" indent="0">
              <a:buNone/>
            </a:pPr>
            <a:r>
              <a:rPr lang="en-GB" dirty="0" err="1"/>
              <a:t>Tensorflow</a:t>
            </a:r>
            <a:r>
              <a:rPr lang="en-GB" dirty="0"/>
              <a:t> </a:t>
            </a:r>
            <a:r>
              <a:rPr lang="en-GB" dirty="0" err="1"/>
              <a:t>api</a:t>
            </a:r>
            <a:r>
              <a:rPr lang="en-GB" dirty="0"/>
              <a:t> for object detection</a:t>
            </a:r>
          </a:p>
          <a:p>
            <a:pPr marL="0" indent="0">
              <a:buNone/>
            </a:pPr>
            <a:endParaRPr lang="en-IN" i="1" dirty="0"/>
          </a:p>
        </p:txBody>
      </p:sp>
    </p:spTree>
    <p:extLst>
      <p:ext uri="{BB962C8B-B14F-4D97-AF65-F5344CB8AC3E}">
        <p14:creationId xmlns:p14="http://schemas.microsoft.com/office/powerpoint/2010/main" xmlns="" val="705738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a:extLst>
              <a:ext uri="{FF2B5EF4-FFF2-40B4-BE49-F238E27FC236}">
                <a16:creationId xmlns:a16="http://schemas.microsoft.com/office/drawing/2014/main" xmlns="" id="{58C4C29A-1235-D796-8639-9E6FF0B7DA7C}"/>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2639" t="2957" r="22419" b="15182"/>
          <a:stretch/>
        </p:blipFill>
        <p:spPr bwMode="auto">
          <a:xfrm>
            <a:off x="188842" y="924339"/>
            <a:ext cx="6440558" cy="4919870"/>
          </a:xfrm>
          <a:prstGeom prst="rect">
            <a:avLst/>
          </a:prstGeom>
          <a:noFill/>
          <a:extLst>
            <a:ext uri="{909E8E84-426E-40DD-AFC4-6F175D3DCCD1}">
              <a14:hiddenFill xmlns:a14="http://schemas.microsoft.com/office/drawing/2010/main" xmlns="">
                <a:solidFill>
                  <a:srgbClr val="FFFFFF"/>
                </a:solidFill>
              </a14:hiddenFill>
            </a:ext>
          </a:extLst>
        </p:spPr>
      </p:pic>
      <p:pic>
        <p:nvPicPr>
          <p:cNvPr id="4102" name="Picture 6" descr="Image result for stick with camera for blind ">
            <a:extLst>
              <a:ext uri="{FF2B5EF4-FFF2-40B4-BE49-F238E27FC236}">
                <a16:creationId xmlns:a16="http://schemas.microsoft.com/office/drawing/2014/main" xmlns="" id="{F0F727F9-A71A-20D0-1949-C7E282B1660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82652" y="-11575"/>
            <a:ext cx="5030514" cy="658537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6A08012B-872D-24F9-0BC2-0DD5A0D8EADD}"/>
              </a:ext>
            </a:extLst>
          </p:cNvPr>
          <p:cNvSpPr txBox="1"/>
          <p:nvPr/>
        </p:nvSpPr>
        <p:spPr>
          <a:xfrm>
            <a:off x="8617226" y="3279913"/>
            <a:ext cx="1023731" cy="369332"/>
          </a:xfrm>
          <a:prstGeom prst="rect">
            <a:avLst/>
          </a:prstGeom>
          <a:solidFill>
            <a:schemeClr val="accent2"/>
          </a:solidFill>
        </p:spPr>
        <p:txBody>
          <a:bodyPr wrap="square" rtlCol="0">
            <a:spAutoFit/>
          </a:bodyPr>
          <a:lstStyle/>
          <a:p>
            <a:r>
              <a:rPr lang="en-GB" dirty="0"/>
              <a:t>camera</a:t>
            </a:r>
            <a:endParaRPr lang="en-IN" dirty="0"/>
          </a:p>
        </p:txBody>
      </p:sp>
      <p:pic>
        <p:nvPicPr>
          <p:cNvPr id="4108" name="Picture 12" descr="Image result for earbuds">
            <a:extLst>
              <a:ext uri="{FF2B5EF4-FFF2-40B4-BE49-F238E27FC236}">
                <a16:creationId xmlns:a16="http://schemas.microsoft.com/office/drawing/2014/main" xmlns="" id="{56D889EA-5984-6D65-A8E2-F33ED67E1F0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982652" y="-11574"/>
            <a:ext cx="2101713" cy="273023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D515E6B0-4137-6F77-3712-13DB679EFF47}"/>
              </a:ext>
            </a:extLst>
          </p:cNvPr>
          <p:cNvSpPr txBox="1"/>
          <p:nvPr/>
        </p:nvSpPr>
        <p:spPr>
          <a:xfrm>
            <a:off x="7663067" y="2743204"/>
            <a:ext cx="934871" cy="369332"/>
          </a:xfrm>
          <a:prstGeom prst="rect">
            <a:avLst/>
          </a:prstGeom>
          <a:solidFill>
            <a:schemeClr val="accent2"/>
          </a:solidFill>
        </p:spPr>
        <p:txBody>
          <a:bodyPr wrap="none" rtlCol="0">
            <a:spAutoFit/>
          </a:bodyPr>
          <a:lstStyle/>
          <a:p>
            <a:r>
              <a:rPr lang="en-GB" dirty="0"/>
              <a:t>earbuds</a:t>
            </a:r>
            <a:endParaRPr lang="en-IN" dirty="0"/>
          </a:p>
        </p:txBody>
      </p:sp>
    </p:spTree>
    <p:extLst>
      <p:ext uri="{BB962C8B-B14F-4D97-AF65-F5344CB8AC3E}">
        <p14:creationId xmlns:p14="http://schemas.microsoft.com/office/powerpoint/2010/main" xmlns="" val="237761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xmlns="" id="{975C5C8F-CD53-A723-EBC7-00C8FB94505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36468" y="29819"/>
            <a:ext cx="5349875"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7E8C9FD3-2BEB-CCE7-0146-B25B0EA61EF3}"/>
              </a:ext>
            </a:extLst>
          </p:cNvPr>
          <p:cNvSpPr>
            <a:spLocks noGrp="1"/>
          </p:cNvSpPr>
          <p:nvPr>
            <p:ph type="title"/>
          </p:nvPr>
        </p:nvSpPr>
        <p:spPr>
          <a:xfrm>
            <a:off x="1037384" y="817295"/>
            <a:ext cx="3997117" cy="743143"/>
          </a:xfrm>
        </p:spPr>
        <p:txBody>
          <a:bodyPr/>
          <a:lstStyle/>
          <a:p>
            <a:r>
              <a:rPr lang="en-GB" dirty="0">
                <a:solidFill>
                  <a:schemeClr val="bg1">
                    <a:lumMod val="95000"/>
                    <a:lumOff val="5000"/>
                  </a:schemeClr>
                </a:solidFill>
              </a:rPr>
              <a:t>PROBLEM DOMAIN-</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xmlns="" id="{72B58E51-EFE3-DB91-6772-ECC66614DBF1}"/>
              </a:ext>
            </a:extLst>
          </p:cNvPr>
          <p:cNvSpPr>
            <a:spLocks noGrp="1"/>
          </p:cNvSpPr>
          <p:nvPr>
            <p:ph idx="1"/>
          </p:nvPr>
        </p:nvSpPr>
        <p:spPr>
          <a:xfrm>
            <a:off x="564943" y="1888440"/>
            <a:ext cx="9905999" cy="3409122"/>
          </a:xfrm>
        </p:spPr>
        <p:txBody>
          <a:bodyPr>
            <a:normAutofit fontScale="85000" lnSpcReduction="20000"/>
          </a:bodyPr>
          <a:lstStyle/>
          <a:p>
            <a:pPr marL="0" indent="0">
              <a:buNone/>
            </a:pPr>
            <a:r>
              <a:rPr lang="en-GB" dirty="0"/>
              <a:t>FOR BLIND PERSON OR VISUALLY IMPAIRED PERSON IT IS DIFFICULT TO SENSE  THE OBJECTS IN THE INDOOR OR EXTERNAL ENVIRONMENT.</a:t>
            </a:r>
          </a:p>
          <a:p>
            <a:pPr marL="0" indent="0">
              <a:buNone/>
            </a:pPr>
            <a:r>
              <a:rPr lang="en-GB" dirty="0"/>
              <a:t>A PERSON CAN ASSIST THE VISUALLY IMPAIRED PERSON BUT IT ALSO HAVE LIMITATIONS, A PERSON CANNOT REMAIN WITH A BLIND PERSON ALL THE TIME IN ORDER TO ASSIST THEM IN RECOGNISING OBJECTS.</a:t>
            </a:r>
          </a:p>
          <a:p>
            <a:pPr marL="0" indent="0">
              <a:buNone/>
            </a:pPr>
            <a:r>
              <a:rPr lang="en-GB" dirty="0"/>
              <a:t>SO AS </a:t>
            </a:r>
            <a:r>
              <a:rPr lang="en-GB" dirty="0">
                <a:solidFill>
                  <a:schemeClr val="bg1">
                    <a:lumMod val="95000"/>
                    <a:lumOff val="5000"/>
                  </a:schemeClr>
                </a:solidFill>
              </a:rPr>
              <a:t>SOLUTION</a:t>
            </a:r>
            <a:r>
              <a:rPr lang="en-GB" dirty="0"/>
              <a:t> </a:t>
            </a:r>
            <a:r>
              <a:rPr lang="en-GB" dirty="0">
                <a:solidFill>
                  <a:schemeClr val="bg1">
                    <a:lumMod val="95000"/>
                    <a:lumOff val="5000"/>
                  </a:schemeClr>
                </a:solidFill>
              </a:rPr>
              <a:t>DOMAIN, </a:t>
            </a:r>
            <a:r>
              <a:rPr lang="en-GB" dirty="0"/>
              <a:t>WE CAN CREATE AN ARTIFICIAL SYSTEM TO ASSIST THE BLIND PERSON ALL THE TIME IN ORDER TO SENSE THE OBSTACLES OR OBJECTS/RECOGNISING THINGS THAT TELLS THEM THE NAME AND DISTANCE OF THINGS FROM RESPECTIVE POINT WHICH THEY FACE IN INDOOR OR EXTERNAL ENVIRONMENT USING COMPUTER VISION TECHNOLOGIES. </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xmlns="" val="2794900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29DBC-ABF1-C2A3-27FD-C5D945479C78}"/>
              </a:ext>
            </a:extLst>
          </p:cNvPr>
          <p:cNvSpPr>
            <a:spLocks noGrp="1"/>
          </p:cNvSpPr>
          <p:nvPr>
            <p:ph type="title"/>
          </p:nvPr>
        </p:nvSpPr>
        <p:spPr>
          <a:xfrm>
            <a:off x="889480" y="618518"/>
            <a:ext cx="9905998" cy="743751"/>
          </a:xfrm>
        </p:spPr>
        <p:txBody>
          <a:bodyPr/>
          <a:lstStyle/>
          <a:p>
            <a:r>
              <a:rPr lang="en-GB" dirty="0">
                <a:solidFill>
                  <a:schemeClr val="bg1"/>
                </a:solidFill>
              </a:rPr>
              <a:t>SET OF GOALS-</a:t>
            </a:r>
            <a:endParaRPr lang="en-IN" dirty="0">
              <a:solidFill>
                <a:schemeClr val="bg1"/>
              </a:solidFill>
            </a:endParaRPr>
          </a:p>
        </p:txBody>
      </p:sp>
      <p:sp>
        <p:nvSpPr>
          <p:cNvPr id="4" name="Rectangle 3">
            <a:extLst>
              <a:ext uri="{FF2B5EF4-FFF2-40B4-BE49-F238E27FC236}">
                <a16:creationId xmlns:a16="http://schemas.microsoft.com/office/drawing/2014/main" xmlns="" id="{0F1AD0F8-5955-AE08-5037-6F8D733FF1C1}"/>
              </a:ext>
            </a:extLst>
          </p:cNvPr>
          <p:cNvSpPr/>
          <p:nvPr/>
        </p:nvSpPr>
        <p:spPr>
          <a:xfrm>
            <a:off x="1306286" y="1931437"/>
            <a:ext cx="1642187" cy="117565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INPUT FROM THE WEBCAM OR USING EXISTING DATA</a:t>
            </a:r>
            <a:endParaRPr lang="en-IN" dirty="0"/>
          </a:p>
        </p:txBody>
      </p:sp>
      <p:cxnSp>
        <p:nvCxnSpPr>
          <p:cNvPr id="6" name="Straight Arrow Connector 5">
            <a:extLst>
              <a:ext uri="{FF2B5EF4-FFF2-40B4-BE49-F238E27FC236}">
                <a16:creationId xmlns:a16="http://schemas.microsoft.com/office/drawing/2014/main" xmlns="" id="{0B506B4A-3D43-89C7-50DA-AC819423F8C8}"/>
              </a:ext>
            </a:extLst>
          </p:cNvPr>
          <p:cNvCxnSpPr>
            <a:cxnSpLocks/>
          </p:cNvCxnSpPr>
          <p:nvPr/>
        </p:nvCxnSpPr>
        <p:spPr>
          <a:xfrm>
            <a:off x="3293698" y="2435290"/>
            <a:ext cx="21180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0AC98014-0AEE-97E9-B96E-3D5D998AF2E4}"/>
              </a:ext>
            </a:extLst>
          </p:cNvPr>
          <p:cNvSpPr txBox="1"/>
          <p:nvPr/>
        </p:nvSpPr>
        <p:spPr>
          <a:xfrm>
            <a:off x="3480318" y="2136711"/>
            <a:ext cx="1740733" cy="369332"/>
          </a:xfrm>
          <a:prstGeom prst="rect">
            <a:avLst/>
          </a:prstGeom>
          <a:noFill/>
        </p:spPr>
        <p:txBody>
          <a:bodyPr wrap="square" rtlCol="0">
            <a:spAutoFit/>
          </a:bodyPr>
          <a:lstStyle/>
          <a:p>
            <a:r>
              <a:rPr lang="en-GB" dirty="0"/>
              <a:t>CAPTURE IMAGE</a:t>
            </a:r>
            <a:endParaRPr lang="en-IN" dirty="0"/>
          </a:p>
        </p:txBody>
      </p:sp>
      <p:sp>
        <p:nvSpPr>
          <p:cNvPr id="10" name="Rectangle 9">
            <a:extLst>
              <a:ext uri="{FF2B5EF4-FFF2-40B4-BE49-F238E27FC236}">
                <a16:creationId xmlns:a16="http://schemas.microsoft.com/office/drawing/2014/main" xmlns="" id="{95A66CE3-27A1-BC0C-C1EA-8EA11B656DC3}"/>
              </a:ext>
            </a:extLst>
          </p:cNvPr>
          <p:cNvSpPr/>
          <p:nvPr/>
        </p:nvSpPr>
        <p:spPr>
          <a:xfrm>
            <a:off x="6550090" y="895739"/>
            <a:ext cx="1670179" cy="8957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STORE THE CAPTURED IMAGE </a:t>
            </a:r>
            <a:endParaRPr lang="en-IN" dirty="0"/>
          </a:p>
        </p:txBody>
      </p:sp>
      <p:sp>
        <p:nvSpPr>
          <p:cNvPr id="12" name="Rectangle 11">
            <a:extLst>
              <a:ext uri="{FF2B5EF4-FFF2-40B4-BE49-F238E27FC236}">
                <a16:creationId xmlns:a16="http://schemas.microsoft.com/office/drawing/2014/main" xmlns="" id="{B7A6DF4D-A6EA-C70C-9869-02F50BE35862}"/>
              </a:ext>
            </a:extLst>
          </p:cNvPr>
          <p:cNvSpPr/>
          <p:nvPr/>
        </p:nvSpPr>
        <p:spPr>
          <a:xfrm>
            <a:off x="6503436" y="2130490"/>
            <a:ext cx="1828800" cy="8739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PREPROCESSING</a:t>
            </a:r>
          </a:p>
          <a:p>
            <a:pPr algn="ctr"/>
            <a:r>
              <a:rPr lang="en-GB" dirty="0"/>
              <a:t>OF THE IMAGE </a:t>
            </a:r>
          </a:p>
          <a:p>
            <a:pPr algn="ctr"/>
            <a:endParaRPr lang="en-IN" dirty="0"/>
          </a:p>
        </p:txBody>
      </p:sp>
      <p:sp>
        <p:nvSpPr>
          <p:cNvPr id="13" name="Rectangle 12">
            <a:extLst>
              <a:ext uri="{FF2B5EF4-FFF2-40B4-BE49-F238E27FC236}">
                <a16:creationId xmlns:a16="http://schemas.microsoft.com/office/drawing/2014/main" xmlns="" id="{A7935E08-9A2F-9446-7CA1-101CD644F5DF}"/>
              </a:ext>
            </a:extLst>
          </p:cNvPr>
          <p:cNvSpPr/>
          <p:nvPr/>
        </p:nvSpPr>
        <p:spPr>
          <a:xfrm>
            <a:off x="5853403" y="3268826"/>
            <a:ext cx="3299927" cy="8957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INDETIFY OR DETECT THE OBJECTS FROM THE CAPTURED OR EXISTING IMAGE</a:t>
            </a:r>
            <a:endParaRPr lang="en-IN" dirty="0"/>
          </a:p>
        </p:txBody>
      </p:sp>
      <p:sp>
        <p:nvSpPr>
          <p:cNvPr id="14" name="Rectangle 13">
            <a:extLst>
              <a:ext uri="{FF2B5EF4-FFF2-40B4-BE49-F238E27FC236}">
                <a16:creationId xmlns:a16="http://schemas.microsoft.com/office/drawing/2014/main" xmlns="" id="{CB665719-9C0B-E7DD-A882-067CD79A3D11}"/>
              </a:ext>
            </a:extLst>
          </p:cNvPr>
          <p:cNvSpPr/>
          <p:nvPr/>
        </p:nvSpPr>
        <p:spPr>
          <a:xfrm>
            <a:off x="5853403" y="4444486"/>
            <a:ext cx="3299927" cy="8957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GENERATE AN VOICE FEEDBACK FOR THE IDENTIFIED OBJECT  </a:t>
            </a:r>
            <a:endParaRPr lang="en-IN" dirty="0"/>
          </a:p>
        </p:txBody>
      </p:sp>
      <p:sp>
        <p:nvSpPr>
          <p:cNvPr id="17" name="Rectangle 16">
            <a:extLst>
              <a:ext uri="{FF2B5EF4-FFF2-40B4-BE49-F238E27FC236}">
                <a16:creationId xmlns:a16="http://schemas.microsoft.com/office/drawing/2014/main" xmlns="" id="{8519748D-E519-6F26-5670-C522DC406418}"/>
              </a:ext>
            </a:extLst>
          </p:cNvPr>
          <p:cNvSpPr/>
          <p:nvPr/>
        </p:nvSpPr>
        <p:spPr>
          <a:xfrm>
            <a:off x="1337387" y="4693298"/>
            <a:ext cx="1642187" cy="4105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VOICE OUTPUT</a:t>
            </a:r>
            <a:endParaRPr lang="en-IN" dirty="0"/>
          </a:p>
        </p:txBody>
      </p:sp>
      <p:cxnSp>
        <p:nvCxnSpPr>
          <p:cNvPr id="18" name="Straight Arrow Connector 17">
            <a:extLst>
              <a:ext uri="{FF2B5EF4-FFF2-40B4-BE49-F238E27FC236}">
                <a16:creationId xmlns:a16="http://schemas.microsoft.com/office/drawing/2014/main" xmlns="" id="{CECA14EF-3F37-A3C5-DA24-22CDA2FBAC68}"/>
              </a:ext>
            </a:extLst>
          </p:cNvPr>
          <p:cNvCxnSpPr>
            <a:cxnSpLocks/>
          </p:cNvCxnSpPr>
          <p:nvPr/>
        </p:nvCxnSpPr>
        <p:spPr>
          <a:xfrm flipH="1">
            <a:off x="3290600" y="4939005"/>
            <a:ext cx="2121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xmlns="" id="{266F300F-20C9-8D26-8EC3-3DCD29C9E63E}"/>
              </a:ext>
            </a:extLst>
          </p:cNvPr>
          <p:cNvCxnSpPr>
            <a:cxnSpLocks/>
          </p:cNvCxnSpPr>
          <p:nvPr/>
        </p:nvCxnSpPr>
        <p:spPr>
          <a:xfrm>
            <a:off x="5477069" y="373224"/>
            <a:ext cx="400283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xmlns="" id="{90091C64-597C-9D82-557F-F045B20BEC00}"/>
              </a:ext>
            </a:extLst>
          </p:cNvPr>
          <p:cNvCxnSpPr>
            <a:cxnSpLocks/>
          </p:cNvCxnSpPr>
          <p:nvPr/>
        </p:nvCxnSpPr>
        <p:spPr>
          <a:xfrm>
            <a:off x="926845" y="1505340"/>
            <a:ext cx="236375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xmlns="" id="{5525E055-652D-36F3-D617-9EE726883103}"/>
              </a:ext>
            </a:extLst>
          </p:cNvPr>
          <p:cNvCxnSpPr>
            <a:cxnSpLocks/>
          </p:cNvCxnSpPr>
          <p:nvPr/>
        </p:nvCxnSpPr>
        <p:spPr>
          <a:xfrm>
            <a:off x="926844" y="1533328"/>
            <a:ext cx="1" cy="433562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xmlns="" id="{E9E235B3-72DB-2085-60C7-76C870398C1C}"/>
              </a:ext>
            </a:extLst>
          </p:cNvPr>
          <p:cNvCxnSpPr>
            <a:cxnSpLocks/>
          </p:cNvCxnSpPr>
          <p:nvPr/>
        </p:nvCxnSpPr>
        <p:spPr>
          <a:xfrm flipV="1">
            <a:off x="917513" y="5868955"/>
            <a:ext cx="2373087" cy="124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xmlns="" id="{2F0DA90C-8E32-CADD-E3EB-68D4DF800389}"/>
              </a:ext>
            </a:extLst>
          </p:cNvPr>
          <p:cNvCxnSpPr>
            <a:cxnSpLocks/>
          </p:cNvCxnSpPr>
          <p:nvPr/>
        </p:nvCxnSpPr>
        <p:spPr>
          <a:xfrm>
            <a:off x="3290600" y="1536440"/>
            <a:ext cx="1" cy="433562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xmlns="" id="{40F482C9-7731-64CA-F350-C1D4142353F7}"/>
              </a:ext>
            </a:extLst>
          </p:cNvPr>
          <p:cNvCxnSpPr>
            <a:cxnSpLocks/>
          </p:cNvCxnSpPr>
          <p:nvPr/>
        </p:nvCxnSpPr>
        <p:spPr>
          <a:xfrm>
            <a:off x="5407671" y="373224"/>
            <a:ext cx="19637" cy="56481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xmlns="" id="{E3C36120-86C7-DC2C-6356-24B12685BCA3}"/>
              </a:ext>
            </a:extLst>
          </p:cNvPr>
          <p:cNvCxnSpPr>
            <a:cxnSpLocks/>
          </p:cNvCxnSpPr>
          <p:nvPr/>
        </p:nvCxnSpPr>
        <p:spPr>
          <a:xfrm>
            <a:off x="9413611" y="357673"/>
            <a:ext cx="19637" cy="56481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xmlns="" id="{2A36F908-211A-AC5A-3766-20EC74C7DEE5}"/>
              </a:ext>
            </a:extLst>
          </p:cNvPr>
          <p:cNvCxnSpPr>
            <a:cxnSpLocks/>
          </p:cNvCxnSpPr>
          <p:nvPr/>
        </p:nvCxnSpPr>
        <p:spPr>
          <a:xfrm>
            <a:off x="5424195" y="6049341"/>
            <a:ext cx="400283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xmlns="" id="{04611407-BEED-B9A5-369D-06D391B185A3}"/>
              </a:ext>
            </a:extLst>
          </p:cNvPr>
          <p:cNvSpPr txBox="1"/>
          <p:nvPr/>
        </p:nvSpPr>
        <p:spPr>
          <a:xfrm>
            <a:off x="7184571" y="6074228"/>
            <a:ext cx="917431" cy="369332"/>
          </a:xfrm>
          <a:prstGeom prst="rect">
            <a:avLst/>
          </a:prstGeom>
          <a:noFill/>
        </p:spPr>
        <p:txBody>
          <a:bodyPr wrap="none" rtlCol="0">
            <a:spAutoFit/>
          </a:bodyPr>
          <a:lstStyle/>
          <a:p>
            <a:r>
              <a:rPr lang="en-GB" dirty="0"/>
              <a:t>LAPTOP</a:t>
            </a:r>
            <a:endParaRPr lang="en-IN" dirty="0"/>
          </a:p>
        </p:txBody>
      </p:sp>
      <p:sp>
        <p:nvSpPr>
          <p:cNvPr id="46" name="TextBox 45">
            <a:extLst>
              <a:ext uri="{FF2B5EF4-FFF2-40B4-BE49-F238E27FC236}">
                <a16:creationId xmlns:a16="http://schemas.microsoft.com/office/drawing/2014/main" xmlns="" id="{7BCE3013-E8AE-3C0C-41A6-C9EA22718323}"/>
              </a:ext>
            </a:extLst>
          </p:cNvPr>
          <p:cNvSpPr txBox="1"/>
          <p:nvPr/>
        </p:nvSpPr>
        <p:spPr>
          <a:xfrm>
            <a:off x="914400" y="1222302"/>
            <a:ext cx="3312364" cy="369332"/>
          </a:xfrm>
          <a:prstGeom prst="rect">
            <a:avLst/>
          </a:prstGeom>
          <a:noFill/>
        </p:spPr>
        <p:txBody>
          <a:bodyPr wrap="square" rtlCol="0">
            <a:spAutoFit/>
          </a:bodyPr>
          <a:lstStyle/>
          <a:p>
            <a:r>
              <a:rPr lang="en-GB" dirty="0"/>
              <a:t>SUBJECT/BLIND PERSON</a:t>
            </a:r>
            <a:endParaRPr lang="en-IN" dirty="0"/>
          </a:p>
        </p:txBody>
      </p:sp>
      <p:sp>
        <p:nvSpPr>
          <p:cNvPr id="3" name="TextBox 2">
            <a:extLst>
              <a:ext uri="{FF2B5EF4-FFF2-40B4-BE49-F238E27FC236}">
                <a16:creationId xmlns:a16="http://schemas.microsoft.com/office/drawing/2014/main" xmlns="" id="{411E776A-17A2-DB4B-AF42-C9AEC7DB073B}"/>
              </a:ext>
            </a:extLst>
          </p:cNvPr>
          <p:cNvSpPr txBox="1"/>
          <p:nvPr/>
        </p:nvSpPr>
        <p:spPr>
          <a:xfrm>
            <a:off x="10277057" y="1872068"/>
            <a:ext cx="1918494" cy="2862322"/>
          </a:xfrm>
          <a:prstGeom prst="rect">
            <a:avLst/>
          </a:prstGeom>
          <a:noFill/>
        </p:spPr>
        <p:txBody>
          <a:bodyPr wrap="square" rtlCol="0">
            <a:spAutoFit/>
          </a:bodyPr>
          <a:lstStyle/>
          <a:p>
            <a:r>
              <a:rPr lang="en-GB" dirty="0"/>
              <a:t>IT CAN ALSO BE TREATED AS THE STAGES OF IMPLEMENTATION AS IT SUGGEST THE FLOW DIAGRAM IN ASCENDING MANNER OF IMPLEMENTATION.</a:t>
            </a:r>
            <a:endParaRPr lang="en-IN" dirty="0"/>
          </a:p>
        </p:txBody>
      </p:sp>
      <p:cxnSp>
        <p:nvCxnSpPr>
          <p:cNvPr id="7" name="Straight Arrow Connector 6">
            <a:extLst>
              <a:ext uri="{FF2B5EF4-FFF2-40B4-BE49-F238E27FC236}">
                <a16:creationId xmlns:a16="http://schemas.microsoft.com/office/drawing/2014/main" xmlns="" id="{844EA158-0F11-8482-9738-CA902E57E616}"/>
              </a:ext>
            </a:extLst>
          </p:cNvPr>
          <p:cNvCxnSpPr/>
          <p:nvPr/>
        </p:nvCxnSpPr>
        <p:spPr>
          <a:xfrm>
            <a:off x="9907929" y="400484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03186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4C7C7-BC31-0064-EE1E-B2A9B194AF11}"/>
              </a:ext>
            </a:extLst>
          </p:cNvPr>
          <p:cNvSpPr>
            <a:spLocks noGrp="1"/>
          </p:cNvSpPr>
          <p:nvPr>
            <p:ph type="title"/>
          </p:nvPr>
        </p:nvSpPr>
        <p:spPr>
          <a:xfrm>
            <a:off x="1141413" y="618518"/>
            <a:ext cx="4954587" cy="763021"/>
          </a:xfrm>
        </p:spPr>
        <p:txBody>
          <a:bodyPr/>
          <a:lstStyle/>
          <a:p>
            <a:r>
              <a:rPr lang="en-GB" dirty="0">
                <a:solidFill>
                  <a:schemeClr val="bg1"/>
                </a:solidFill>
              </a:rPr>
              <a:t>SYSTEM REQUIREMENTS-</a:t>
            </a:r>
            <a:endParaRPr lang="en-IN" dirty="0">
              <a:solidFill>
                <a:schemeClr val="bg1"/>
              </a:solidFill>
            </a:endParaRPr>
          </a:p>
        </p:txBody>
      </p:sp>
      <p:sp>
        <p:nvSpPr>
          <p:cNvPr id="3" name="Content Placeholder 2">
            <a:extLst>
              <a:ext uri="{FF2B5EF4-FFF2-40B4-BE49-F238E27FC236}">
                <a16:creationId xmlns:a16="http://schemas.microsoft.com/office/drawing/2014/main" xmlns="" id="{2EC87054-4273-8582-E2B8-9E5F6DFC5798}"/>
              </a:ext>
            </a:extLst>
          </p:cNvPr>
          <p:cNvSpPr>
            <a:spLocks noGrp="1"/>
          </p:cNvSpPr>
          <p:nvPr>
            <p:ph idx="1"/>
          </p:nvPr>
        </p:nvSpPr>
        <p:spPr>
          <a:xfrm>
            <a:off x="974036" y="1414602"/>
            <a:ext cx="11217964" cy="2421904"/>
          </a:xfrm>
        </p:spPr>
        <p:txBody>
          <a:bodyPr>
            <a:normAutofit fontScale="92500" lnSpcReduction="10000"/>
          </a:bodyPr>
          <a:lstStyle/>
          <a:p>
            <a:r>
              <a:rPr lang="en-GB" b="1" dirty="0">
                <a:solidFill>
                  <a:schemeClr val="bg1"/>
                </a:solidFill>
              </a:rPr>
              <a:t>HARDWARE REQUIREMENT-</a:t>
            </a:r>
          </a:p>
          <a:p>
            <a:r>
              <a:rPr lang="en-GB" dirty="0"/>
              <a:t>A SMART DEVICE WITH CAMERA FEATURE(AS IN OUR CASE WE ARE USING WEBCAM)-ALSO USE CAP-CAMERA,BUTTON CAMERA, SPECTACLE CAMERA</a:t>
            </a:r>
          </a:p>
          <a:p>
            <a:r>
              <a:rPr lang="en-GB" dirty="0"/>
              <a:t>SPEAKER </a:t>
            </a:r>
          </a:p>
          <a:p>
            <a:r>
              <a:rPr lang="en-GB" dirty="0"/>
              <a:t>SENSOR(FOR SENSOR BASED SYSTEM USING CANE STICKS ETC.)</a:t>
            </a:r>
            <a:endParaRPr lang="en-IN" dirty="0"/>
          </a:p>
        </p:txBody>
      </p:sp>
      <p:sp>
        <p:nvSpPr>
          <p:cNvPr id="4" name="TextBox 3">
            <a:extLst>
              <a:ext uri="{FF2B5EF4-FFF2-40B4-BE49-F238E27FC236}">
                <a16:creationId xmlns:a16="http://schemas.microsoft.com/office/drawing/2014/main" xmlns="" id="{9B471647-C3C2-02A5-1E3E-3FD44ED6A7D7}"/>
              </a:ext>
            </a:extLst>
          </p:cNvPr>
          <p:cNvSpPr txBox="1"/>
          <p:nvPr/>
        </p:nvSpPr>
        <p:spPr>
          <a:xfrm>
            <a:off x="974036" y="4094922"/>
            <a:ext cx="11223376"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bg1"/>
                </a:solidFill>
              </a:rPr>
              <a:t>SOFTWARE REQUIREMENT-</a:t>
            </a:r>
          </a:p>
          <a:p>
            <a:pPr marL="342900" indent="-342900">
              <a:buFont typeface="Arial" panose="020B0604020202020204" pitchFamily="34" charset="0"/>
              <a:buChar char="•"/>
            </a:pPr>
            <a:r>
              <a:rPr lang="en-GB" sz="2400" dirty="0"/>
              <a:t>IDE(INTEGRATED DEVELOPMENT ENVIRONMENT),OPENCV,MACHINE LEARNED DATSETS</a:t>
            </a:r>
          </a:p>
          <a:p>
            <a:pPr marL="342900" indent="-342900">
              <a:buFont typeface="Arial" panose="020B0604020202020204" pitchFamily="34" charset="0"/>
              <a:buChar char="•"/>
            </a:pPr>
            <a:r>
              <a:rPr lang="en-GB" sz="2400" dirty="0"/>
              <a:t>PYTHON PROGRAMMING LANGUAGE,PYTHON MODULES(OPENCV,MATPLOLIB,OS ETC)</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xmlns="" val="1121063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52DB39-0061-A498-B208-EA909C37560F}"/>
              </a:ext>
            </a:extLst>
          </p:cNvPr>
          <p:cNvSpPr>
            <a:spLocks noGrp="1"/>
          </p:cNvSpPr>
          <p:nvPr>
            <p:ph type="title"/>
          </p:nvPr>
        </p:nvSpPr>
        <p:spPr>
          <a:xfrm>
            <a:off x="1272209" y="0"/>
            <a:ext cx="2908073" cy="930364"/>
          </a:xfrm>
        </p:spPr>
        <p:txBody>
          <a:bodyPr>
            <a:normAutofit/>
          </a:bodyPr>
          <a:lstStyle/>
          <a:p>
            <a:r>
              <a:rPr lang="en-GB" dirty="0">
                <a:solidFill>
                  <a:schemeClr val="bg1"/>
                </a:solidFill>
              </a:rPr>
              <a:t>OVERVIEW-</a:t>
            </a:r>
            <a:endParaRPr lang="en-IN" dirty="0">
              <a:solidFill>
                <a:schemeClr val="bg1"/>
              </a:solidFill>
            </a:endParaRPr>
          </a:p>
        </p:txBody>
      </p:sp>
      <p:pic>
        <p:nvPicPr>
          <p:cNvPr id="5" name="Picture 4">
            <a:extLst>
              <a:ext uri="{FF2B5EF4-FFF2-40B4-BE49-F238E27FC236}">
                <a16:creationId xmlns:a16="http://schemas.microsoft.com/office/drawing/2014/main" xmlns="" id="{E5288920-A012-03C2-D873-3FBD5C99E480}"/>
              </a:ext>
            </a:extLst>
          </p:cNvPr>
          <p:cNvPicPr>
            <a:picLocks noGrp="1"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12065" y="6858000"/>
            <a:ext cx="1794013" cy="8397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0F80E22A-ACC2-584D-8F62-7FC292197204}"/>
              </a:ext>
            </a:extLst>
          </p:cNvPr>
          <p:cNvSpPr txBox="1"/>
          <p:nvPr/>
        </p:nvSpPr>
        <p:spPr>
          <a:xfrm>
            <a:off x="1003854" y="2425147"/>
            <a:ext cx="1679713" cy="369332"/>
          </a:xfrm>
          <a:prstGeom prst="rect">
            <a:avLst/>
          </a:prstGeom>
          <a:solidFill>
            <a:schemeClr val="tx1"/>
          </a:solidFill>
        </p:spPr>
        <p:txBody>
          <a:bodyPr wrap="square" rtlCol="0">
            <a:spAutoFit/>
          </a:bodyPr>
          <a:lstStyle/>
          <a:p>
            <a:r>
              <a:rPr lang="en-GB" dirty="0">
                <a:solidFill>
                  <a:schemeClr val="bg1"/>
                </a:solidFill>
              </a:rPr>
              <a:t>TRAINING DATA</a:t>
            </a:r>
            <a:endParaRPr lang="en-IN" dirty="0">
              <a:solidFill>
                <a:schemeClr val="bg1"/>
              </a:solidFill>
            </a:endParaRPr>
          </a:p>
        </p:txBody>
      </p:sp>
      <p:sp>
        <p:nvSpPr>
          <p:cNvPr id="4" name="TextBox 3">
            <a:extLst>
              <a:ext uri="{FF2B5EF4-FFF2-40B4-BE49-F238E27FC236}">
                <a16:creationId xmlns:a16="http://schemas.microsoft.com/office/drawing/2014/main" xmlns="" id="{B64C0039-C47C-7BB1-C1EA-2F2294C68768}"/>
              </a:ext>
            </a:extLst>
          </p:cNvPr>
          <p:cNvSpPr txBox="1"/>
          <p:nvPr/>
        </p:nvSpPr>
        <p:spPr>
          <a:xfrm>
            <a:off x="3975652" y="930364"/>
            <a:ext cx="2723321" cy="923330"/>
          </a:xfrm>
          <a:prstGeom prst="rect">
            <a:avLst/>
          </a:prstGeom>
          <a:solidFill>
            <a:schemeClr val="tx1"/>
          </a:solidFill>
        </p:spPr>
        <p:txBody>
          <a:bodyPr wrap="square" rtlCol="0">
            <a:spAutoFit/>
          </a:bodyPr>
          <a:lstStyle/>
          <a:p>
            <a:r>
              <a:rPr lang="en-GB" dirty="0">
                <a:solidFill>
                  <a:schemeClr val="bg1"/>
                </a:solidFill>
              </a:rPr>
              <a:t>          ALGORITHM</a:t>
            </a:r>
          </a:p>
          <a:p>
            <a:r>
              <a:rPr lang="en-GB" dirty="0">
                <a:solidFill>
                  <a:schemeClr val="bg1"/>
                </a:solidFill>
              </a:rPr>
              <a:t>                  +</a:t>
            </a:r>
          </a:p>
          <a:p>
            <a:r>
              <a:rPr lang="en-GB" dirty="0">
                <a:solidFill>
                  <a:schemeClr val="bg1"/>
                </a:solidFill>
              </a:rPr>
              <a:t>NETWORK ARCHITECTURE</a:t>
            </a:r>
            <a:endParaRPr lang="en-IN" dirty="0">
              <a:solidFill>
                <a:schemeClr val="bg1"/>
              </a:solidFill>
            </a:endParaRPr>
          </a:p>
        </p:txBody>
      </p:sp>
      <p:sp>
        <p:nvSpPr>
          <p:cNvPr id="6" name="TextBox 5">
            <a:extLst>
              <a:ext uri="{FF2B5EF4-FFF2-40B4-BE49-F238E27FC236}">
                <a16:creationId xmlns:a16="http://schemas.microsoft.com/office/drawing/2014/main" xmlns="" id="{6753E442-B1EC-1B0B-DF4E-2C391C5F88B7}"/>
              </a:ext>
            </a:extLst>
          </p:cNvPr>
          <p:cNvSpPr txBox="1"/>
          <p:nvPr/>
        </p:nvSpPr>
        <p:spPr>
          <a:xfrm>
            <a:off x="4283774" y="1878205"/>
            <a:ext cx="2097157" cy="646331"/>
          </a:xfrm>
          <a:prstGeom prst="rect">
            <a:avLst/>
          </a:prstGeom>
          <a:solidFill>
            <a:schemeClr val="tx1"/>
          </a:solidFill>
        </p:spPr>
        <p:txBody>
          <a:bodyPr wrap="square" rtlCol="0">
            <a:spAutoFit/>
          </a:bodyPr>
          <a:lstStyle/>
          <a:p>
            <a:r>
              <a:rPr lang="en-GB" dirty="0">
                <a:solidFill>
                  <a:schemeClr val="bg1"/>
                </a:solidFill>
              </a:rPr>
              <a:t>CNN(CONVOLUTIN NEURAL NETWORK)</a:t>
            </a:r>
            <a:endParaRPr lang="en-IN" dirty="0">
              <a:solidFill>
                <a:schemeClr val="bg1"/>
              </a:solidFill>
            </a:endParaRPr>
          </a:p>
        </p:txBody>
      </p:sp>
      <p:sp>
        <p:nvSpPr>
          <p:cNvPr id="8" name="TextBox 7">
            <a:extLst>
              <a:ext uri="{FF2B5EF4-FFF2-40B4-BE49-F238E27FC236}">
                <a16:creationId xmlns:a16="http://schemas.microsoft.com/office/drawing/2014/main" xmlns="" id="{A269E0F4-1209-EC43-C79E-C97137B8C7A2}"/>
              </a:ext>
            </a:extLst>
          </p:cNvPr>
          <p:cNvSpPr txBox="1"/>
          <p:nvPr/>
        </p:nvSpPr>
        <p:spPr>
          <a:xfrm>
            <a:off x="4661462" y="5903834"/>
            <a:ext cx="1341783" cy="369332"/>
          </a:xfrm>
          <a:prstGeom prst="rect">
            <a:avLst/>
          </a:prstGeom>
          <a:solidFill>
            <a:schemeClr val="tx1"/>
          </a:solidFill>
        </p:spPr>
        <p:txBody>
          <a:bodyPr wrap="square" rtlCol="0">
            <a:spAutoFit/>
          </a:bodyPr>
          <a:lstStyle/>
          <a:p>
            <a:r>
              <a:rPr lang="en-GB" dirty="0">
                <a:solidFill>
                  <a:schemeClr val="bg1"/>
                </a:solidFill>
              </a:rPr>
              <a:t>INPUT DATA</a:t>
            </a:r>
            <a:endParaRPr lang="en-IN" dirty="0">
              <a:solidFill>
                <a:schemeClr val="bg1"/>
              </a:solidFill>
            </a:endParaRPr>
          </a:p>
        </p:txBody>
      </p:sp>
      <p:sp>
        <p:nvSpPr>
          <p:cNvPr id="9" name="TextBox 8">
            <a:extLst>
              <a:ext uri="{FF2B5EF4-FFF2-40B4-BE49-F238E27FC236}">
                <a16:creationId xmlns:a16="http://schemas.microsoft.com/office/drawing/2014/main" xmlns="" id="{01730CC0-2C1A-97BD-5F8E-89169F21D0F5}"/>
              </a:ext>
            </a:extLst>
          </p:cNvPr>
          <p:cNvSpPr txBox="1"/>
          <p:nvPr/>
        </p:nvSpPr>
        <p:spPr>
          <a:xfrm>
            <a:off x="7822095" y="834891"/>
            <a:ext cx="1878495" cy="923330"/>
          </a:xfrm>
          <a:prstGeom prst="rect">
            <a:avLst/>
          </a:prstGeom>
          <a:solidFill>
            <a:schemeClr val="tx1"/>
          </a:solidFill>
        </p:spPr>
        <p:txBody>
          <a:bodyPr wrap="square" rtlCol="0">
            <a:spAutoFit/>
          </a:bodyPr>
          <a:lstStyle/>
          <a:p>
            <a:r>
              <a:rPr lang="en-GB" dirty="0">
                <a:solidFill>
                  <a:schemeClr val="bg1"/>
                </a:solidFill>
              </a:rPr>
              <a:t>API(APPLICATION PROGRAMMING INTERFACE)</a:t>
            </a:r>
            <a:endParaRPr lang="en-IN" dirty="0">
              <a:solidFill>
                <a:schemeClr val="bg1"/>
              </a:solidFill>
            </a:endParaRPr>
          </a:p>
        </p:txBody>
      </p:sp>
      <p:pic>
        <p:nvPicPr>
          <p:cNvPr id="2050" name="Picture 2" descr="Cloud TTS Options: Google Text to Speech | Global eLearning">
            <a:extLst>
              <a:ext uri="{FF2B5EF4-FFF2-40B4-BE49-F238E27FC236}">
                <a16:creationId xmlns:a16="http://schemas.microsoft.com/office/drawing/2014/main" xmlns="" id="{125F2FFB-205B-32AD-08A6-30B63249EDC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22095" y="1779106"/>
            <a:ext cx="1878494" cy="92333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a:extLst>
              <a:ext uri="{FF2B5EF4-FFF2-40B4-BE49-F238E27FC236}">
                <a16:creationId xmlns:a16="http://schemas.microsoft.com/office/drawing/2014/main" xmlns="" id="{D6466FDB-259B-35F0-4953-8D47F6DFA4F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409582" y="2524536"/>
            <a:ext cx="1326666" cy="1071562"/>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A8548AEF-793C-8312-C914-B3D6E523E8DA}"/>
              </a:ext>
            </a:extLst>
          </p:cNvPr>
          <p:cNvSpPr txBox="1"/>
          <p:nvPr/>
        </p:nvSpPr>
        <p:spPr>
          <a:xfrm>
            <a:off x="10406271" y="3647663"/>
            <a:ext cx="1669774" cy="646331"/>
          </a:xfrm>
          <a:prstGeom prst="rect">
            <a:avLst/>
          </a:prstGeom>
          <a:solidFill>
            <a:schemeClr val="tx1"/>
          </a:solidFill>
        </p:spPr>
        <p:txBody>
          <a:bodyPr wrap="square" rtlCol="0">
            <a:spAutoFit/>
          </a:bodyPr>
          <a:lstStyle/>
          <a:p>
            <a:r>
              <a:rPr lang="en-GB" dirty="0">
                <a:solidFill>
                  <a:schemeClr val="bg1"/>
                </a:solidFill>
              </a:rPr>
              <a:t>OUTPUT</a:t>
            </a:r>
            <a:r>
              <a:rPr lang="en-IN" dirty="0">
                <a:solidFill>
                  <a:schemeClr val="bg1"/>
                </a:solidFill>
              </a:rPr>
              <a:t>-VOICE FEEDBACK</a:t>
            </a:r>
            <a:endParaRPr lang="en-GB" dirty="0">
              <a:solidFill>
                <a:schemeClr val="bg1"/>
              </a:solidFill>
            </a:endParaRPr>
          </a:p>
        </p:txBody>
      </p:sp>
      <p:sp>
        <p:nvSpPr>
          <p:cNvPr id="11" name="Rectangle 5">
            <a:extLst>
              <a:ext uri="{FF2B5EF4-FFF2-40B4-BE49-F238E27FC236}">
                <a16:creationId xmlns:a16="http://schemas.microsoft.com/office/drawing/2014/main" xmlns="" id="{4DC85221-E718-1955-DDA6-3B3B39291438}"/>
              </a:ext>
            </a:extLst>
          </p:cNvPr>
          <p:cNvSpPr>
            <a:spLocks noChangeArrowheads="1"/>
          </p:cNvSpPr>
          <p:nvPr/>
        </p:nvSpPr>
        <p:spPr bwMode="auto">
          <a:xfrm>
            <a:off x="139147" y="2823361"/>
            <a:ext cx="3478697" cy="276999"/>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A8759"/>
                </a:solidFill>
                <a:effectLst/>
                <a:latin typeface="JetBrains Mono"/>
              </a:rPr>
              <a:t>ssd_mobilenet_v3_large_coco_2020_01_14.pbtxt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20" name="Straight Arrow Connector 19">
            <a:extLst>
              <a:ext uri="{FF2B5EF4-FFF2-40B4-BE49-F238E27FC236}">
                <a16:creationId xmlns:a16="http://schemas.microsoft.com/office/drawing/2014/main" xmlns="" id="{A8F711D6-81B9-0CFF-7B52-D5FF4503A884}"/>
              </a:ext>
            </a:extLst>
          </p:cNvPr>
          <p:cNvCxnSpPr>
            <a:stCxn id="8" idx="0"/>
            <a:endCxn id="6" idx="2"/>
          </p:cNvCxnSpPr>
          <p:nvPr/>
        </p:nvCxnSpPr>
        <p:spPr>
          <a:xfrm flipH="1" flipV="1">
            <a:off x="5332353" y="2524536"/>
            <a:ext cx="1" cy="3379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xmlns="" id="{CA3F0709-4718-7A91-C97C-E5C962E074F7}"/>
              </a:ext>
            </a:extLst>
          </p:cNvPr>
          <p:cNvCxnSpPr>
            <a:cxnSpLocks/>
          </p:cNvCxnSpPr>
          <p:nvPr/>
        </p:nvCxnSpPr>
        <p:spPr>
          <a:xfrm>
            <a:off x="6003245" y="2524536"/>
            <a:ext cx="0" cy="300162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C70CE5E3-42FF-C656-C9DA-EE9BD7040127}"/>
              </a:ext>
            </a:extLst>
          </p:cNvPr>
          <p:cNvCxnSpPr/>
          <p:nvPr/>
        </p:nvCxnSpPr>
        <p:spPr>
          <a:xfrm>
            <a:off x="6042989" y="5526157"/>
            <a:ext cx="19083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xmlns="" id="{3F5E04CD-2972-7AE3-70C3-E007A1D604C4}"/>
              </a:ext>
            </a:extLst>
          </p:cNvPr>
          <p:cNvSpPr/>
          <p:nvPr/>
        </p:nvSpPr>
        <p:spPr>
          <a:xfrm>
            <a:off x="8140148" y="4691270"/>
            <a:ext cx="3240147" cy="1888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xmlns="" id="{6AB8C06D-79FF-529B-8EDF-95AE98956D27}"/>
              </a:ext>
            </a:extLst>
          </p:cNvPr>
          <p:cNvSpPr/>
          <p:nvPr/>
        </p:nvSpPr>
        <p:spPr>
          <a:xfrm>
            <a:off x="8652031" y="5060602"/>
            <a:ext cx="949169" cy="12905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50000"/>
                  </a:schemeClr>
                </a:solidFill>
              </a:rPr>
              <a:t>OBJECT1</a:t>
            </a:r>
            <a:endParaRPr lang="en-IN" sz="1600" dirty="0">
              <a:solidFill>
                <a:schemeClr val="bg2">
                  <a:lumMod val="50000"/>
                </a:schemeClr>
              </a:solidFill>
            </a:endParaRPr>
          </a:p>
        </p:txBody>
      </p:sp>
      <p:sp>
        <p:nvSpPr>
          <p:cNvPr id="33" name="TextBox 32">
            <a:extLst>
              <a:ext uri="{FF2B5EF4-FFF2-40B4-BE49-F238E27FC236}">
                <a16:creationId xmlns:a16="http://schemas.microsoft.com/office/drawing/2014/main" xmlns="" id="{55CCE8C9-00A4-8870-9040-64FBD1576F63}"/>
              </a:ext>
            </a:extLst>
          </p:cNvPr>
          <p:cNvSpPr txBox="1"/>
          <p:nvPr/>
        </p:nvSpPr>
        <p:spPr>
          <a:xfrm>
            <a:off x="8668415" y="4727773"/>
            <a:ext cx="952655" cy="307777"/>
          </a:xfrm>
          <a:prstGeom prst="rect">
            <a:avLst/>
          </a:prstGeom>
          <a:solidFill>
            <a:schemeClr val="tx1"/>
          </a:solidFill>
        </p:spPr>
        <p:txBody>
          <a:bodyPr wrap="square" rtlCol="0">
            <a:spAutoFit/>
          </a:bodyPr>
          <a:lstStyle/>
          <a:p>
            <a:r>
              <a:rPr lang="en-GB" sz="1400" dirty="0">
                <a:solidFill>
                  <a:schemeClr val="bg2">
                    <a:lumMod val="50000"/>
                  </a:schemeClr>
                </a:solidFill>
              </a:rPr>
              <a:t>NAME 1</a:t>
            </a:r>
            <a:endParaRPr lang="en-IN" sz="1400" dirty="0">
              <a:solidFill>
                <a:schemeClr val="bg2">
                  <a:lumMod val="50000"/>
                </a:schemeClr>
              </a:solidFill>
            </a:endParaRPr>
          </a:p>
        </p:txBody>
      </p:sp>
      <p:sp>
        <p:nvSpPr>
          <p:cNvPr id="34" name="Rectangle 33">
            <a:extLst>
              <a:ext uri="{FF2B5EF4-FFF2-40B4-BE49-F238E27FC236}">
                <a16:creationId xmlns:a16="http://schemas.microsoft.com/office/drawing/2014/main" xmlns="" id="{7C7A1FA1-0722-41C8-4D49-07721DA489F4}"/>
              </a:ext>
            </a:extLst>
          </p:cNvPr>
          <p:cNvSpPr/>
          <p:nvPr/>
        </p:nvSpPr>
        <p:spPr>
          <a:xfrm>
            <a:off x="10136276" y="5053978"/>
            <a:ext cx="949169" cy="12905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50000"/>
                  </a:schemeClr>
                </a:solidFill>
              </a:rPr>
              <a:t>OBJECT2</a:t>
            </a:r>
            <a:endParaRPr lang="en-IN" sz="1600" dirty="0">
              <a:solidFill>
                <a:schemeClr val="bg2">
                  <a:lumMod val="50000"/>
                </a:schemeClr>
              </a:solidFill>
            </a:endParaRPr>
          </a:p>
        </p:txBody>
      </p:sp>
      <p:sp>
        <p:nvSpPr>
          <p:cNvPr id="35" name="TextBox 34">
            <a:extLst>
              <a:ext uri="{FF2B5EF4-FFF2-40B4-BE49-F238E27FC236}">
                <a16:creationId xmlns:a16="http://schemas.microsoft.com/office/drawing/2014/main" xmlns="" id="{185E65FF-67D7-CF34-2DB4-5ABFF990066A}"/>
              </a:ext>
            </a:extLst>
          </p:cNvPr>
          <p:cNvSpPr txBox="1"/>
          <p:nvPr/>
        </p:nvSpPr>
        <p:spPr>
          <a:xfrm>
            <a:off x="10132783" y="4711208"/>
            <a:ext cx="952655" cy="307777"/>
          </a:xfrm>
          <a:prstGeom prst="rect">
            <a:avLst/>
          </a:prstGeom>
          <a:solidFill>
            <a:schemeClr val="tx1"/>
          </a:solidFill>
        </p:spPr>
        <p:txBody>
          <a:bodyPr wrap="square" rtlCol="0">
            <a:spAutoFit/>
          </a:bodyPr>
          <a:lstStyle/>
          <a:p>
            <a:r>
              <a:rPr lang="en-GB" sz="1400" dirty="0">
                <a:solidFill>
                  <a:schemeClr val="bg2">
                    <a:lumMod val="50000"/>
                  </a:schemeClr>
                </a:solidFill>
              </a:rPr>
              <a:t>NAME 2</a:t>
            </a:r>
            <a:endParaRPr lang="en-IN" sz="1400" dirty="0">
              <a:solidFill>
                <a:schemeClr val="bg2">
                  <a:lumMod val="50000"/>
                </a:schemeClr>
              </a:solidFill>
            </a:endParaRPr>
          </a:p>
        </p:txBody>
      </p:sp>
      <p:cxnSp>
        <p:nvCxnSpPr>
          <p:cNvPr id="38" name="Straight Arrow Connector 37">
            <a:extLst>
              <a:ext uri="{FF2B5EF4-FFF2-40B4-BE49-F238E27FC236}">
                <a16:creationId xmlns:a16="http://schemas.microsoft.com/office/drawing/2014/main" xmlns="" id="{9EACA883-0E91-47EC-5694-2C8AA4DA39E7}"/>
              </a:ext>
            </a:extLst>
          </p:cNvPr>
          <p:cNvCxnSpPr>
            <a:cxnSpLocks/>
          </p:cNvCxnSpPr>
          <p:nvPr/>
        </p:nvCxnSpPr>
        <p:spPr>
          <a:xfrm>
            <a:off x="6698973" y="1580322"/>
            <a:ext cx="1123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xmlns="" id="{B6849D84-0A11-E344-E45D-7001EE310F44}"/>
              </a:ext>
            </a:extLst>
          </p:cNvPr>
          <p:cNvCxnSpPr>
            <a:cxnSpLocks/>
          </p:cNvCxnSpPr>
          <p:nvPr/>
        </p:nvCxnSpPr>
        <p:spPr>
          <a:xfrm>
            <a:off x="9266579" y="3233530"/>
            <a:ext cx="1123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BFF51329-A271-6D49-4812-B6E511D56950}"/>
              </a:ext>
            </a:extLst>
          </p:cNvPr>
          <p:cNvCxnSpPr/>
          <p:nvPr/>
        </p:nvCxnSpPr>
        <p:spPr>
          <a:xfrm>
            <a:off x="9273207" y="2702436"/>
            <a:ext cx="0" cy="517842"/>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xmlns="" id="{4049544C-D2A6-8A9E-7BE8-076DB9E9F9B8}"/>
              </a:ext>
            </a:extLst>
          </p:cNvPr>
          <p:cNvSpPr txBox="1"/>
          <p:nvPr/>
        </p:nvSpPr>
        <p:spPr>
          <a:xfrm>
            <a:off x="9700593" y="1243975"/>
            <a:ext cx="1669774" cy="646331"/>
          </a:xfrm>
          <a:prstGeom prst="rect">
            <a:avLst/>
          </a:prstGeom>
          <a:solidFill>
            <a:schemeClr val="tx1"/>
          </a:solidFill>
        </p:spPr>
        <p:txBody>
          <a:bodyPr wrap="square" rtlCol="0">
            <a:spAutoFit/>
          </a:bodyPr>
          <a:lstStyle/>
          <a:p>
            <a:r>
              <a:rPr lang="en-GB" dirty="0" err="1">
                <a:solidFill>
                  <a:schemeClr val="bg2">
                    <a:lumMod val="50000"/>
                  </a:schemeClr>
                </a:solidFill>
              </a:rPr>
              <a:t>gTTs</a:t>
            </a:r>
            <a:r>
              <a:rPr lang="en-GB" dirty="0">
                <a:solidFill>
                  <a:schemeClr val="bg2">
                    <a:lumMod val="50000"/>
                  </a:schemeClr>
                </a:solidFill>
              </a:rPr>
              <a:t>(Google Text to Speech)</a:t>
            </a:r>
            <a:endParaRPr lang="en-IN" dirty="0">
              <a:solidFill>
                <a:schemeClr val="bg2">
                  <a:lumMod val="50000"/>
                </a:schemeClr>
              </a:solidFill>
            </a:endParaRPr>
          </a:p>
        </p:txBody>
      </p:sp>
      <p:sp>
        <p:nvSpPr>
          <p:cNvPr id="7" name="Rectangle 6">
            <a:extLst>
              <a:ext uri="{FF2B5EF4-FFF2-40B4-BE49-F238E27FC236}">
                <a16:creationId xmlns:a16="http://schemas.microsoft.com/office/drawing/2014/main" xmlns="" id="{9FF43536-FC9A-643F-3770-2CFF06E928E7}"/>
              </a:ext>
            </a:extLst>
          </p:cNvPr>
          <p:cNvSpPr/>
          <p:nvPr/>
        </p:nvSpPr>
        <p:spPr>
          <a:xfrm>
            <a:off x="1162878" y="4025349"/>
            <a:ext cx="1545554" cy="5383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Lable.txt file</a:t>
            </a:r>
            <a:endParaRPr lang="en-IN" dirty="0">
              <a:solidFill>
                <a:schemeClr val="bg1"/>
              </a:solidFill>
            </a:endParaRPr>
          </a:p>
        </p:txBody>
      </p:sp>
    </p:spTree>
    <p:extLst>
      <p:ext uri="{BB962C8B-B14F-4D97-AF65-F5344CB8AC3E}">
        <p14:creationId xmlns:p14="http://schemas.microsoft.com/office/powerpoint/2010/main" xmlns="" val="2388035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xmlns="" id="{F3E28DB7-C5D3-5F97-C996-0CBFE11AFB94}"/>
              </a:ext>
            </a:extLst>
          </p:cNvPr>
          <p:cNvSpPr>
            <a:spLocks noChangeArrowheads="1"/>
          </p:cNvSpPr>
          <p:nvPr/>
        </p:nvSpPr>
        <p:spPr bwMode="auto">
          <a:xfrm>
            <a:off x="1590261" y="840802"/>
            <a:ext cx="8607287" cy="584775"/>
          </a:xfrm>
          <a:prstGeom prst="rect">
            <a:avLst/>
          </a:prstGeom>
          <a:solidFill>
            <a:srgbClr val="2B2B2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A8759"/>
                </a:solidFill>
                <a:effectLst/>
                <a:latin typeface="JetBrains Mono"/>
              </a:rPr>
              <a:t>ssd_mobilenet_v3_large_coco_2020_01_14.pbtxt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xmlns="" id="{6646B531-86E0-4F63-DF99-7ACE99DA8B96}"/>
              </a:ext>
            </a:extLst>
          </p:cNvPr>
          <p:cNvSpPr/>
          <p:nvPr/>
        </p:nvSpPr>
        <p:spPr>
          <a:xfrm>
            <a:off x="3796748" y="347870"/>
            <a:ext cx="3955774" cy="4770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TRAINING DATASET MODEL USED FOR OBJECT DETECTION</a:t>
            </a:r>
            <a:endParaRPr lang="en-IN" dirty="0">
              <a:solidFill>
                <a:schemeClr val="bg1"/>
              </a:solidFill>
            </a:endParaRPr>
          </a:p>
        </p:txBody>
      </p:sp>
      <p:sp>
        <p:nvSpPr>
          <p:cNvPr id="2" name="Rectangle 1">
            <a:extLst>
              <a:ext uri="{FF2B5EF4-FFF2-40B4-BE49-F238E27FC236}">
                <a16:creationId xmlns:a16="http://schemas.microsoft.com/office/drawing/2014/main" xmlns="" id="{F87C21E9-C558-958B-C397-2329B6C9455D}"/>
              </a:ext>
            </a:extLst>
          </p:cNvPr>
          <p:cNvSpPr/>
          <p:nvPr/>
        </p:nvSpPr>
        <p:spPr>
          <a:xfrm>
            <a:off x="874643" y="1898374"/>
            <a:ext cx="2286000" cy="9442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SSD(Single Shot/stage </a:t>
            </a:r>
            <a:r>
              <a:rPr lang="en-GB" dirty="0" err="1">
                <a:solidFill>
                  <a:schemeClr val="bg1"/>
                </a:solidFill>
              </a:rPr>
              <a:t>multibox</a:t>
            </a:r>
            <a:r>
              <a:rPr lang="en-GB" dirty="0">
                <a:solidFill>
                  <a:schemeClr val="bg1"/>
                </a:solidFill>
              </a:rPr>
              <a:t> detector)</a:t>
            </a:r>
            <a:endParaRPr lang="en-IN" dirty="0">
              <a:solidFill>
                <a:schemeClr val="bg1"/>
              </a:solidFill>
            </a:endParaRPr>
          </a:p>
        </p:txBody>
      </p:sp>
      <p:sp>
        <p:nvSpPr>
          <p:cNvPr id="3" name="Rectangle 2">
            <a:extLst>
              <a:ext uri="{FF2B5EF4-FFF2-40B4-BE49-F238E27FC236}">
                <a16:creationId xmlns:a16="http://schemas.microsoft.com/office/drawing/2014/main" xmlns="" id="{F582C08D-37E3-38A2-2019-98E283A06344}"/>
              </a:ext>
            </a:extLst>
          </p:cNvPr>
          <p:cNvSpPr/>
          <p:nvPr/>
        </p:nvSpPr>
        <p:spPr>
          <a:xfrm>
            <a:off x="3730485" y="1931505"/>
            <a:ext cx="1411356" cy="9110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bg1"/>
                </a:solidFill>
              </a:rPr>
              <a:t>mobilenet</a:t>
            </a:r>
            <a:endParaRPr lang="en-IN" dirty="0">
              <a:solidFill>
                <a:schemeClr val="bg1"/>
              </a:solidFill>
            </a:endParaRPr>
          </a:p>
        </p:txBody>
      </p:sp>
      <p:sp>
        <p:nvSpPr>
          <p:cNvPr id="4" name="Rectangle 3">
            <a:extLst>
              <a:ext uri="{FF2B5EF4-FFF2-40B4-BE49-F238E27FC236}">
                <a16:creationId xmlns:a16="http://schemas.microsoft.com/office/drawing/2014/main" xmlns="" id="{9BCC4200-B60E-40AC-10FF-AFE4EACA3B95}"/>
              </a:ext>
            </a:extLst>
          </p:cNvPr>
          <p:cNvSpPr/>
          <p:nvPr/>
        </p:nvSpPr>
        <p:spPr>
          <a:xfrm>
            <a:off x="6096000" y="1931504"/>
            <a:ext cx="2166727" cy="10899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Coco (Common object in context)</a:t>
            </a:r>
          </a:p>
          <a:p>
            <a:pPr algn="ctr"/>
            <a:r>
              <a:rPr lang="en-GB" dirty="0">
                <a:solidFill>
                  <a:schemeClr val="bg1"/>
                </a:solidFill>
              </a:rPr>
              <a:t>Dataset for computer vision</a:t>
            </a:r>
            <a:endParaRPr lang="en-IN" dirty="0">
              <a:solidFill>
                <a:schemeClr val="bg1"/>
              </a:solidFill>
            </a:endParaRPr>
          </a:p>
        </p:txBody>
      </p:sp>
      <p:pic>
        <p:nvPicPr>
          <p:cNvPr id="1026" name="Picture 2">
            <a:extLst>
              <a:ext uri="{FF2B5EF4-FFF2-40B4-BE49-F238E27FC236}">
                <a16:creationId xmlns:a16="http://schemas.microsoft.com/office/drawing/2014/main" xmlns="" id="{F99C107B-74D6-688C-8427-6D8FC744271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1434" y="2890113"/>
            <a:ext cx="3107017" cy="195024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7977E8EE-6A83-5C2A-A34B-3F41A250ED81}"/>
              </a:ext>
            </a:extLst>
          </p:cNvPr>
          <p:cNvSpPr txBox="1"/>
          <p:nvPr/>
        </p:nvSpPr>
        <p:spPr>
          <a:xfrm>
            <a:off x="854765" y="5784577"/>
            <a:ext cx="2013885" cy="369332"/>
          </a:xfrm>
          <a:prstGeom prst="rect">
            <a:avLst/>
          </a:prstGeom>
          <a:noFill/>
        </p:spPr>
        <p:txBody>
          <a:bodyPr wrap="none" rtlCol="0">
            <a:spAutoFit/>
          </a:bodyPr>
          <a:lstStyle/>
          <a:p>
            <a:r>
              <a:rPr lang="en-GB" dirty="0"/>
              <a:t>Larger scale objects</a:t>
            </a:r>
            <a:endParaRPr lang="en-IN" dirty="0"/>
          </a:p>
        </p:txBody>
      </p:sp>
      <p:sp>
        <p:nvSpPr>
          <p:cNvPr id="9" name="Plus Sign 8">
            <a:extLst>
              <a:ext uri="{FF2B5EF4-FFF2-40B4-BE49-F238E27FC236}">
                <a16:creationId xmlns:a16="http://schemas.microsoft.com/office/drawing/2014/main" xmlns="" id="{3C74ABBC-BB30-EDE8-F0C0-335B85348D44}"/>
              </a:ext>
            </a:extLst>
          </p:cNvPr>
          <p:cNvSpPr/>
          <p:nvPr/>
        </p:nvSpPr>
        <p:spPr>
          <a:xfrm>
            <a:off x="3289852" y="2286000"/>
            <a:ext cx="440633" cy="42738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BC123419-4ADF-B014-3FE4-CB062889FB19}"/>
              </a:ext>
            </a:extLst>
          </p:cNvPr>
          <p:cNvSpPr txBox="1"/>
          <p:nvPr/>
        </p:nvSpPr>
        <p:spPr>
          <a:xfrm>
            <a:off x="6573073" y="3667537"/>
            <a:ext cx="1308655" cy="369332"/>
          </a:xfrm>
          <a:prstGeom prst="rect">
            <a:avLst/>
          </a:prstGeom>
          <a:noFill/>
        </p:spPr>
        <p:txBody>
          <a:bodyPr wrap="square" rtlCol="0">
            <a:spAutoFit/>
          </a:bodyPr>
          <a:lstStyle/>
          <a:p>
            <a:r>
              <a:rPr lang="en-GB" dirty="0" err="1"/>
              <a:t>Lable</a:t>
            </a:r>
            <a:r>
              <a:rPr lang="en-GB" dirty="0"/>
              <a:t> text</a:t>
            </a:r>
            <a:endParaRPr lang="en-IN" dirty="0"/>
          </a:p>
        </p:txBody>
      </p:sp>
      <p:sp>
        <p:nvSpPr>
          <p:cNvPr id="11" name="TextBox 10">
            <a:extLst>
              <a:ext uri="{FF2B5EF4-FFF2-40B4-BE49-F238E27FC236}">
                <a16:creationId xmlns:a16="http://schemas.microsoft.com/office/drawing/2014/main" xmlns="" id="{2A22D33A-DA12-2201-B73F-5BA499FDD517}"/>
              </a:ext>
            </a:extLst>
          </p:cNvPr>
          <p:cNvSpPr txBox="1"/>
          <p:nvPr/>
        </p:nvSpPr>
        <p:spPr>
          <a:xfrm>
            <a:off x="1123119" y="6102631"/>
            <a:ext cx="1242392" cy="369332"/>
          </a:xfrm>
          <a:prstGeom prst="rect">
            <a:avLst/>
          </a:prstGeom>
          <a:noFill/>
        </p:spPr>
        <p:txBody>
          <a:bodyPr wrap="square" rtlCol="0">
            <a:spAutoFit/>
          </a:bodyPr>
          <a:lstStyle/>
          <a:p>
            <a:r>
              <a:rPr lang="en-GB" dirty="0"/>
              <a:t>framework</a:t>
            </a:r>
            <a:endParaRPr lang="en-IN" dirty="0"/>
          </a:p>
        </p:txBody>
      </p:sp>
      <p:sp>
        <p:nvSpPr>
          <p:cNvPr id="12" name="TextBox 11">
            <a:extLst>
              <a:ext uri="{FF2B5EF4-FFF2-40B4-BE49-F238E27FC236}">
                <a16:creationId xmlns:a16="http://schemas.microsoft.com/office/drawing/2014/main" xmlns="" id="{4936BEAD-6E42-9170-A98F-5614DEAFE360}"/>
              </a:ext>
            </a:extLst>
          </p:cNvPr>
          <p:cNvSpPr txBox="1"/>
          <p:nvPr/>
        </p:nvSpPr>
        <p:spPr>
          <a:xfrm>
            <a:off x="3892823" y="6263827"/>
            <a:ext cx="1553821" cy="646331"/>
          </a:xfrm>
          <a:prstGeom prst="rect">
            <a:avLst/>
          </a:prstGeom>
          <a:noFill/>
        </p:spPr>
        <p:txBody>
          <a:bodyPr wrap="square" rtlCol="0">
            <a:spAutoFit/>
          </a:bodyPr>
          <a:lstStyle/>
          <a:p>
            <a:r>
              <a:rPr lang="en-GB" dirty="0"/>
              <a:t>Network model</a:t>
            </a:r>
            <a:endParaRPr lang="en-IN" dirty="0"/>
          </a:p>
        </p:txBody>
      </p:sp>
      <p:sp>
        <p:nvSpPr>
          <p:cNvPr id="13" name="TextBox 12">
            <a:extLst>
              <a:ext uri="{FF2B5EF4-FFF2-40B4-BE49-F238E27FC236}">
                <a16:creationId xmlns:a16="http://schemas.microsoft.com/office/drawing/2014/main" xmlns="" id="{1C18CA82-FB83-9B04-E657-CAF20C76B5B1}"/>
              </a:ext>
            </a:extLst>
          </p:cNvPr>
          <p:cNvSpPr txBox="1"/>
          <p:nvPr/>
        </p:nvSpPr>
        <p:spPr>
          <a:xfrm>
            <a:off x="9037977" y="1928190"/>
            <a:ext cx="2166727" cy="3693319"/>
          </a:xfrm>
          <a:prstGeom prst="rect">
            <a:avLst/>
          </a:prstGeom>
          <a:noFill/>
        </p:spPr>
        <p:txBody>
          <a:bodyPr wrap="square" rtlCol="0">
            <a:spAutoFit/>
          </a:bodyPr>
          <a:lstStyle/>
          <a:p>
            <a:r>
              <a:rPr lang="en-GB" b="0" i="0">
                <a:solidFill>
                  <a:srgbClr val="292929"/>
                </a:solidFill>
                <a:effectLst/>
                <a:latin typeface="source-serif-pro"/>
              </a:rPr>
              <a:t>The mobilenet-ssd model is a Single-Shot multibox Detection (SSD) network, intended to perform object detection. In simple words this file is a pre-trained Tensorflow model and has already been trained on the COCO dataset.</a:t>
            </a:r>
            <a:endParaRPr lang="en-IN" dirty="0"/>
          </a:p>
        </p:txBody>
      </p:sp>
    </p:spTree>
    <p:extLst>
      <p:ext uri="{BB962C8B-B14F-4D97-AF65-F5344CB8AC3E}">
        <p14:creationId xmlns:p14="http://schemas.microsoft.com/office/powerpoint/2010/main" xmlns="" val="3594643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93656-237B-6260-A636-31E5FE1040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BEEDF8E-C5E0-640C-E449-70EF42080F7B}"/>
              </a:ext>
            </a:extLst>
          </p:cNvPr>
          <p:cNvSpPr>
            <a:spLocks noGrp="1"/>
          </p:cNvSpPr>
          <p:nvPr>
            <p:ph idx="1"/>
          </p:nvPr>
        </p:nvSpPr>
        <p:spPr/>
        <p:txBody>
          <a:bodyPr/>
          <a:lstStyle/>
          <a:p>
            <a:endParaRPr lang="en-IN"/>
          </a:p>
        </p:txBody>
      </p:sp>
      <p:pic>
        <p:nvPicPr>
          <p:cNvPr id="4" name="Picture 2">
            <a:extLst>
              <a:ext uri="{FF2B5EF4-FFF2-40B4-BE49-F238E27FC236}">
                <a16:creationId xmlns:a16="http://schemas.microsoft.com/office/drawing/2014/main" xmlns="" id="{C136E0D7-0171-8EFB-6932-3D4C03B865E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1434" y="233680"/>
            <a:ext cx="11272566" cy="6005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95238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1867</TotalTime>
  <Words>1218</Words>
  <Application>Microsoft Office PowerPoint</Application>
  <PresentationFormat>Custom</PresentationFormat>
  <Paragraphs>115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Circuit</vt:lpstr>
      <vt:lpstr>OBJECT DETECTION AND  RECOGNITION  (FOR BLIND ASSISTANCE ) SYSTEM </vt:lpstr>
      <vt:lpstr>INTRODUCTION</vt:lpstr>
      <vt:lpstr>Slide 3</vt:lpstr>
      <vt:lpstr>PROBLEM DOMAIN-</vt:lpstr>
      <vt:lpstr>SET OF GOALS-</vt:lpstr>
      <vt:lpstr>SYSTEM REQUIREMENTS-</vt:lpstr>
      <vt:lpstr>OVERVIEW-</vt:lpstr>
      <vt:lpstr>Slide 8</vt:lpstr>
      <vt:lpstr>Slide 9</vt:lpstr>
      <vt:lpstr>Slide 10</vt:lpstr>
      <vt:lpstr>Ssd mobilenet architecture-</vt:lpstr>
      <vt:lpstr>Slide 12</vt:lpstr>
      <vt:lpstr>Slide 13</vt:lpstr>
      <vt:lpstr>Slide 14</vt:lpstr>
      <vt:lpstr>Slide 15</vt:lpstr>
      <vt:lpstr>Slide 16</vt:lpstr>
      <vt:lpstr>TECHNOLOGY USED-</vt:lpstr>
      <vt:lpstr>Source code- (capture image using web cam )</vt:lpstr>
      <vt:lpstr>SOURCE CODE-TEXT TO SPEECH (gtTs API) </vt:lpstr>
      <vt:lpstr>APPLICATIONS-</vt:lpstr>
      <vt:lpstr>LIMITATIONS-</vt:lpstr>
      <vt:lpstr>FUTURE SCOPE-</vt:lpstr>
      <vt:lpstr>RESULT-</vt:lpstr>
      <vt:lpstr>Slide 24</vt:lpstr>
      <vt:lpstr>CONCLUSION-</vt:lpstr>
      <vt:lpstr>THANK YOU </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AND  RECOGNITION  (FOR BLIND ASSISTANCE ) SYSTEM </dc:title>
  <dc:creator>KRISHNA GOPAL PRAJAPATI</dc:creator>
  <cp:lastModifiedBy>Windows7</cp:lastModifiedBy>
  <cp:revision>31</cp:revision>
  <dcterms:created xsi:type="dcterms:W3CDTF">2022-12-09T01:20:03Z</dcterms:created>
  <dcterms:modified xsi:type="dcterms:W3CDTF">2005-12-31T20:48:58Z</dcterms:modified>
</cp:coreProperties>
</file>