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84" r:id="rId5"/>
    <p:sldId id="285" r:id="rId6"/>
    <p:sldId id="286" r:id="rId7"/>
    <p:sldId id="299" r:id="rId8"/>
    <p:sldId id="300" r:id="rId9"/>
    <p:sldId id="301" r:id="rId10"/>
    <p:sldId id="287" r:id="rId11"/>
    <p:sldId id="288" r:id="rId12"/>
    <p:sldId id="289" r:id="rId13"/>
    <p:sldId id="290" r:id="rId14"/>
    <p:sldId id="291" r:id="rId15"/>
    <p:sldId id="292" r:id="rId16"/>
    <p:sldId id="293" r:id="rId17"/>
    <p:sldId id="294" r:id="rId18"/>
    <p:sldId id="298" r:id="rId19"/>
    <p:sldId id="302" r:id="rId20"/>
    <p:sldId id="295" r:id="rId21"/>
    <p:sldId id="296" r:id="rId22"/>
    <p:sldId id="259" r:id="rId23"/>
    <p:sldId id="262" r:id="rId24"/>
    <p:sldId id="263" r:id="rId25"/>
    <p:sldId id="264" r:id="rId26"/>
    <p:sldId id="266" r:id="rId27"/>
    <p:sldId id="267" r:id="rId28"/>
    <p:sldId id="268" r:id="rId29"/>
    <p:sldId id="269" r:id="rId30"/>
    <p:sldId id="270" r:id="rId31"/>
    <p:sldId id="271" r:id="rId32"/>
    <p:sldId id="272" r:id="rId33"/>
    <p:sldId id="277" r:id="rId34"/>
    <p:sldId id="273" r:id="rId35"/>
    <p:sldId id="274" r:id="rId36"/>
    <p:sldId id="281" r:id="rId37"/>
    <p:sldId id="282" r:id="rId38"/>
    <p:sldId id="276" r:id="rId39"/>
    <p:sldId id="279" r:id="rId40"/>
    <p:sldId id="280" r:id="rId41"/>
    <p:sldId id="278"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1"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E424E40-4BCB-4DC5-88DF-E8B795716DB9}" type="datetimeFigureOut">
              <a:rPr lang="en-US" smtClean="0"/>
              <a:pPr/>
              <a:t>6/24/2022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457DE1D-086F-49CB-94E2-B1E4A816187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24E40-4BCB-4DC5-88DF-E8B795716DB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24E40-4BCB-4DC5-88DF-E8B795716DB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24E40-4BCB-4DC5-88DF-E8B795716DB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7"/>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424E40-4BCB-4DC5-88DF-E8B795716DB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6"/>
            <a:ext cx="762000" cy="365125"/>
          </a:xfrm>
        </p:spPr>
        <p:txBody>
          <a:bodyPr/>
          <a:lstStyle/>
          <a:p>
            <a:fld id="{A457DE1D-086F-49CB-94E2-B1E4A81618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1"/>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1"/>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424E40-4BCB-4DC5-88DF-E8B795716DB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535113"/>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535113"/>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362201"/>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362201"/>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424E40-4BCB-4DC5-88DF-E8B795716DB9}"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24E40-4BCB-4DC5-88DF-E8B795716DB9}"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24E40-4BCB-4DC5-88DF-E8B795716DB9}"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524001"/>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1"/>
            <a:ext cx="5111751"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424E40-4BCB-4DC5-88DF-E8B795716DB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424E40-4BCB-4DC5-88DF-E8B795716DB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7DE1D-086F-49CB-94E2-B1E4A81618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6"/>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E424E40-4BCB-4DC5-88DF-E8B795716DB9}" type="datetimeFigureOut">
              <a:rPr lang="en-US" smtClean="0"/>
              <a:pPr/>
              <a:t>6/24/2022</a:t>
            </a:fld>
            <a:endParaRPr lang="en-US"/>
          </a:p>
        </p:txBody>
      </p:sp>
      <p:sp>
        <p:nvSpPr>
          <p:cNvPr id="3" name="Footer Placeholder 2"/>
          <p:cNvSpPr>
            <a:spLocks noGrp="1"/>
          </p:cNvSpPr>
          <p:nvPr>
            <p:ph type="ftr" sz="quarter" idx="3"/>
          </p:nvPr>
        </p:nvSpPr>
        <p:spPr>
          <a:xfrm>
            <a:off x="3124200" y="6416676"/>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6"/>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457DE1D-086F-49CB-94E2-B1E4A816187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533400"/>
            <a:ext cx="8229600" cy="838200"/>
          </a:xfrm>
          <a:solidFill>
            <a:schemeClr val="bg2">
              <a:lumMod val="60000"/>
              <a:lumOff val="40000"/>
            </a:schemeClr>
          </a:solidFill>
        </p:spPr>
        <p:txBody>
          <a:bodyPr>
            <a:normAutofit/>
          </a:bodyPr>
          <a:lstStyle/>
          <a:p>
            <a:r>
              <a:rPr lang="en-US" sz="2800" dirty="0" smtClean="0">
                <a:solidFill>
                  <a:schemeClr val="bg1"/>
                </a:solidFill>
                <a:latin typeface="Century" pitchFamily="18" charset="0"/>
              </a:rPr>
              <a:t>PRESENTATION  ON  PROJECT  </a:t>
            </a:r>
            <a:endParaRPr lang="en-US" sz="2800" dirty="0">
              <a:solidFill>
                <a:schemeClr val="bg1"/>
              </a:solidFill>
              <a:latin typeface="Century" pitchFamily="18" charset="0"/>
            </a:endParaRPr>
          </a:p>
        </p:txBody>
      </p:sp>
      <p:sp>
        <p:nvSpPr>
          <p:cNvPr id="3" name="Subtitle 2"/>
          <p:cNvSpPr>
            <a:spLocks noGrp="1"/>
          </p:cNvSpPr>
          <p:nvPr>
            <p:ph type="subTitle" idx="1"/>
          </p:nvPr>
        </p:nvSpPr>
        <p:spPr>
          <a:xfrm>
            <a:off x="1371600" y="2057400"/>
            <a:ext cx="6400800" cy="3026898"/>
          </a:xfrm>
        </p:spPr>
        <p:txBody>
          <a:bodyPr>
            <a:normAutofit/>
          </a:bodyPr>
          <a:lstStyle/>
          <a:p>
            <a:r>
              <a:rPr lang="en-US" sz="2000" dirty="0" smtClean="0">
                <a:solidFill>
                  <a:srgbClr val="7030A0"/>
                </a:solidFill>
                <a:latin typeface="Century" pitchFamily="18" charset="0"/>
              </a:rPr>
              <a:t>ATTENDANCE  MANAGEMENT  SYSTEM  BY  FACIAL RECOGNIZATION</a:t>
            </a:r>
            <a:endParaRPr lang="en-US" sz="2000" dirty="0">
              <a:solidFill>
                <a:srgbClr val="7030A0"/>
              </a:solidFill>
              <a:latin typeface="Century" pitchFamily="18" charset="0"/>
            </a:endParaRPr>
          </a:p>
        </p:txBody>
      </p:sp>
      <p:pic>
        <p:nvPicPr>
          <p:cNvPr id="4" name="Picture 3" descr="RGPV.PNG"/>
          <p:cNvPicPr>
            <a:picLocks noChangeAspect="1"/>
          </p:cNvPicPr>
          <p:nvPr/>
        </p:nvPicPr>
        <p:blipFill>
          <a:blip r:embed="rId2" cstate="print"/>
          <a:stretch>
            <a:fillRect/>
          </a:stretch>
        </p:blipFill>
        <p:spPr>
          <a:xfrm>
            <a:off x="3538537" y="2895600"/>
            <a:ext cx="1871663" cy="1638300"/>
          </a:xfrm>
          <a:prstGeom prst="rect">
            <a:avLst/>
          </a:prstGeom>
        </p:spPr>
      </p:pic>
      <p:sp>
        <p:nvSpPr>
          <p:cNvPr id="5" name="TextBox 4"/>
          <p:cNvSpPr txBox="1"/>
          <p:nvPr/>
        </p:nvSpPr>
        <p:spPr>
          <a:xfrm>
            <a:off x="6019800" y="4724400"/>
            <a:ext cx="3124200" cy="646331"/>
          </a:xfrm>
          <a:prstGeom prst="rect">
            <a:avLst/>
          </a:prstGeom>
          <a:noFill/>
        </p:spPr>
        <p:txBody>
          <a:bodyPr wrap="square" rtlCol="0">
            <a:spAutoFit/>
          </a:bodyPr>
          <a:lstStyle/>
          <a:p>
            <a:r>
              <a:rPr lang="en-US" dirty="0" smtClean="0"/>
              <a:t>BY        :  SAKSHI RAWAT</a:t>
            </a:r>
          </a:p>
          <a:p>
            <a:r>
              <a:rPr lang="en-US" dirty="0" smtClean="0"/>
              <a:t>EN.NO: 0101CA201027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present working system</a:t>
            </a:r>
            <a:endParaRPr lang="en-US" dirty="0"/>
          </a:p>
        </p:txBody>
      </p:sp>
      <p:sp>
        <p:nvSpPr>
          <p:cNvPr id="3" name="Content Placeholder 2"/>
          <p:cNvSpPr>
            <a:spLocks noGrp="1"/>
          </p:cNvSpPr>
          <p:nvPr>
            <p:ph idx="1"/>
          </p:nvPr>
        </p:nvSpPr>
        <p:spPr/>
        <p:txBody>
          <a:bodyPr>
            <a:normAutofit/>
          </a:bodyPr>
          <a:lstStyle/>
          <a:p>
            <a:r>
              <a:rPr lang="en-US" dirty="0" smtClean="0">
                <a:solidFill>
                  <a:srgbClr val="7030A0"/>
                </a:solidFill>
                <a:latin typeface="Century" pitchFamily="18" charset="0"/>
              </a:rPr>
              <a:t>Not user friendly: </a:t>
            </a:r>
            <a:r>
              <a:rPr lang="en-US" sz="2200" dirty="0" smtClean="0">
                <a:solidFill>
                  <a:schemeClr val="bg1"/>
                </a:solidFill>
                <a:latin typeface="Century" pitchFamily="18" charset="0"/>
              </a:rPr>
              <a:t>The existing system is not user friendly because the retrieval of data is very slow  and data is not maintained efficiently</a:t>
            </a:r>
            <a:r>
              <a:rPr lang="en-US" dirty="0" smtClean="0"/>
              <a:t>.</a:t>
            </a:r>
          </a:p>
          <a:p>
            <a:r>
              <a:rPr lang="en-US" dirty="0" smtClean="0">
                <a:solidFill>
                  <a:srgbClr val="7030A0"/>
                </a:solidFill>
              </a:rPr>
              <a:t>Difficulty  in report generating</a:t>
            </a:r>
            <a:r>
              <a:rPr lang="en-US" sz="2000" dirty="0" smtClean="0">
                <a:solidFill>
                  <a:schemeClr val="bg1"/>
                </a:solidFill>
              </a:rPr>
              <a:t>: we require more calculations to generate the report so it is generated at the end of the session and the student not get a single chance to improve their attendance.</a:t>
            </a:r>
          </a:p>
          <a:p>
            <a:r>
              <a:rPr lang="en-US" dirty="0" smtClean="0">
                <a:solidFill>
                  <a:srgbClr val="7030A0"/>
                </a:solidFill>
              </a:rPr>
              <a:t>Manual control: </a:t>
            </a:r>
            <a:r>
              <a:rPr lang="en-US" sz="2000" dirty="0" smtClean="0">
                <a:solidFill>
                  <a:schemeClr val="bg1"/>
                </a:solidFill>
                <a:latin typeface="Century" pitchFamily="18" charset="0"/>
              </a:rPr>
              <a:t>All the calculations to generate</a:t>
            </a:r>
          </a:p>
          <a:p>
            <a:pPr>
              <a:buNone/>
            </a:pPr>
            <a:r>
              <a:rPr lang="en-US" sz="2000" dirty="0" smtClean="0">
                <a:solidFill>
                  <a:schemeClr val="bg1"/>
                </a:solidFill>
                <a:latin typeface="Century" pitchFamily="18" charset="0"/>
              </a:rPr>
              <a:t>    Report is done  manually so their greater chance of errors.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solidFill>
                  <a:srgbClr val="7030A0"/>
                </a:solidFill>
              </a:rPr>
              <a:t>Lots of paperwork</a:t>
            </a:r>
          </a:p>
          <a:p>
            <a:r>
              <a:rPr lang="en-US" dirty="0" smtClean="0"/>
              <a:t> </a:t>
            </a:r>
            <a:r>
              <a:rPr lang="en-US" sz="2000" dirty="0" smtClean="0">
                <a:solidFill>
                  <a:schemeClr val="bg1"/>
                </a:solidFill>
                <a:latin typeface="Century" pitchFamily="18" charset="0"/>
              </a:rPr>
              <a:t>Existing system requires lots of paper work.</a:t>
            </a:r>
          </a:p>
          <a:p>
            <a:r>
              <a:rPr lang="en-US" sz="2000" dirty="0" smtClean="0">
                <a:solidFill>
                  <a:schemeClr val="bg1"/>
                </a:solidFill>
                <a:latin typeface="Century" pitchFamily="18" charset="0"/>
              </a:rPr>
              <a:t>Loss of even a single register/record led to difficult situation because all the papers are needed to generate the reports.</a:t>
            </a:r>
          </a:p>
          <a:p>
            <a:r>
              <a:rPr lang="en-US" dirty="0" smtClean="0">
                <a:solidFill>
                  <a:srgbClr val="7030A0"/>
                </a:solidFill>
              </a:rPr>
              <a:t>Time consuming</a:t>
            </a:r>
            <a:r>
              <a:rPr lang="en-US" dirty="0" smtClean="0"/>
              <a:t>: </a:t>
            </a:r>
            <a:r>
              <a:rPr lang="en-US" sz="2000" dirty="0" smtClean="0">
                <a:solidFill>
                  <a:schemeClr val="bg1"/>
                </a:solidFill>
                <a:latin typeface="Century" pitchFamily="18" charset="0"/>
              </a:rPr>
              <a:t>every work is done Manually so we cannot generate report in the middle of the session or as per the requirement because its very time consuming. </a:t>
            </a:r>
            <a:endParaRPr lang="en-US" sz="2000" dirty="0">
              <a:solidFill>
                <a:schemeClr val="bg1"/>
              </a:solidFill>
              <a:latin typeface="Century"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the proposed system</a:t>
            </a:r>
            <a:endParaRPr lang="en-US" dirty="0"/>
          </a:p>
        </p:txBody>
      </p:sp>
      <p:sp>
        <p:nvSpPr>
          <p:cNvPr id="3" name="Content Placeholder 2"/>
          <p:cNvSpPr>
            <a:spLocks noGrp="1"/>
          </p:cNvSpPr>
          <p:nvPr>
            <p:ph idx="1"/>
          </p:nvPr>
        </p:nvSpPr>
        <p:spPr/>
        <p:txBody>
          <a:bodyPr>
            <a:normAutofit/>
          </a:bodyPr>
          <a:lstStyle/>
          <a:p>
            <a:r>
              <a:rPr lang="en-US" dirty="0" smtClean="0">
                <a:solidFill>
                  <a:srgbClr val="7030A0"/>
                </a:solidFill>
                <a:latin typeface="Century" pitchFamily="18" charset="0"/>
              </a:rPr>
              <a:t>User friendly:</a:t>
            </a:r>
          </a:p>
          <a:p>
            <a:r>
              <a:rPr lang="en-US" sz="2400" dirty="0" smtClean="0">
                <a:solidFill>
                  <a:schemeClr val="bg1"/>
                </a:solidFill>
                <a:latin typeface="Century" pitchFamily="18" charset="0"/>
              </a:rPr>
              <a:t>   </a:t>
            </a:r>
            <a:r>
              <a:rPr lang="en-US" sz="2000" dirty="0" smtClean="0">
                <a:solidFill>
                  <a:schemeClr val="bg1"/>
                </a:solidFill>
                <a:latin typeface="Century" pitchFamily="18" charset="0"/>
              </a:rPr>
              <a:t>The proposed system is user friendly because the retrieval and storing of data is fast and data is maintained efficiently .Moreover the graphical user interface provided in the proposed system. Which provides user to deal with the system very easily.</a:t>
            </a:r>
          </a:p>
          <a:p>
            <a:r>
              <a:rPr lang="en-US" sz="2400" dirty="0" smtClean="0">
                <a:solidFill>
                  <a:srgbClr val="7030A0"/>
                </a:solidFill>
                <a:latin typeface="Century" pitchFamily="18" charset="0"/>
              </a:rPr>
              <a:t>Reports are easily generated:</a:t>
            </a:r>
          </a:p>
          <a:p>
            <a:r>
              <a:rPr lang="en-US" sz="2400" dirty="0" smtClean="0">
                <a:solidFill>
                  <a:schemeClr val="bg1"/>
                </a:solidFill>
                <a:latin typeface="Century" pitchFamily="18" charset="0"/>
              </a:rPr>
              <a:t> </a:t>
            </a:r>
            <a:r>
              <a:rPr lang="en-US" sz="2000" dirty="0" smtClean="0">
                <a:solidFill>
                  <a:schemeClr val="bg1"/>
                </a:solidFill>
                <a:latin typeface="Century" pitchFamily="18" charset="0"/>
              </a:rPr>
              <a:t>reports can be easily generated in the proposed system user can generate the report as per the requirement(monthly) or in the middle of the session user can give the notice to student so he she become regular.</a:t>
            </a:r>
            <a:endParaRPr lang="en-US" sz="2000" dirty="0">
              <a:solidFill>
                <a:schemeClr val="bg1"/>
              </a:solidFill>
              <a:latin typeface="Century"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the proposed system</a:t>
            </a:r>
            <a:endParaRPr lang="en-US" dirty="0"/>
          </a:p>
        </p:txBody>
      </p:sp>
      <p:sp>
        <p:nvSpPr>
          <p:cNvPr id="3" name="Content Placeholder 2"/>
          <p:cNvSpPr>
            <a:spLocks noGrp="1"/>
          </p:cNvSpPr>
          <p:nvPr>
            <p:ph idx="1"/>
          </p:nvPr>
        </p:nvSpPr>
        <p:spPr/>
        <p:txBody>
          <a:bodyPr/>
          <a:lstStyle/>
          <a:p>
            <a:r>
              <a:rPr lang="en-US" dirty="0" smtClean="0">
                <a:solidFill>
                  <a:srgbClr val="7030A0"/>
                </a:solidFill>
              </a:rPr>
              <a:t>Very less paper work:.</a:t>
            </a:r>
          </a:p>
          <a:p>
            <a:r>
              <a:rPr lang="en-US" dirty="0" smtClean="0">
                <a:solidFill>
                  <a:schemeClr val="tx1">
                    <a:lumMod val="95000"/>
                  </a:schemeClr>
                </a:solidFill>
              </a:rPr>
              <a:t> </a:t>
            </a:r>
            <a:r>
              <a:rPr lang="en-US" sz="2000" dirty="0" smtClean="0">
                <a:solidFill>
                  <a:schemeClr val="bg1"/>
                </a:solidFill>
                <a:latin typeface="Century" pitchFamily="18" charset="0"/>
              </a:rPr>
              <a:t>the purposed system required very less paper work. All the data is feted into the computer  immediately and reports can be generated through computer</a:t>
            </a:r>
          </a:p>
          <a:p>
            <a:r>
              <a:rPr lang="en-US" sz="2000" dirty="0" smtClean="0">
                <a:solidFill>
                  <a:schemeClr val="bg1"/>
                </a:solidFill>
                <a:latin typeface="Century" pitchFamily="18" charset="0"/>
              </a:rPr>
              <a:t>Moreover work becomes very easy because there is no need to keep data on papers </a:t>
            </a:r>
            <a:r>
              <a:rPr lang="en-US" dirty="0" smtClean="0">
                <a:solidFill>
                  <a:schemeClr val="tx1">
                    <a:lumMod val="95000"/>
                  </a:schemeClr>
                </a:solidFill>
              </a:rPr>
              <a:t>.</a:t>
            </a:r>
          </a:p>
          <a:p>
            <a:endParaRPr lang="en-US" dirty="0">
              <a:solidFill>
                <a:schemeClr val="tx1">
                  <a:lumMod val="9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Tools and Technology </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dirty="0" smtClean="0">
                <a:solidFill>
                  <a:srgbClr val="7030A0"/>
                </a:solidFill>
              </a:rPr>
              <a:t>Software Requirements </a:t>
            </a:r>
          </a:p>
          <a:p>
            <a:r>
              <a:rPr lang="en-US" sz="2000" dirty="0" smtClean="0">
                <a:solidFill>
                  <a:schemeClr val="bg1"/>
                </a:solidFill>
                <a:latin typeface="Century" pitchFamily="18" charset="0"/>
              </a:rPr>
              <a:t>An operating system </a:t>
            </a:r>
          </a:p>
          <a:p>
            <a:r>
              <a:rPr lang="en-US" sz="2000" dirty="0" smtClean="0">
                <a:solidFill>
                  <a:schemeClr val="bg1"/>
                </a:solidFill>
                <a:latin typeface="Century" pitchFamily="18" charset="0"/>
              </a:rPr>
              <a:t>HTML language </a:t>
            </a:r>
          </a:p>
          <a:p>
            <a:r>
              <a:rPr lang="en-US" sz="2000" dirty="0" smtClean="0">
                <a:solidFill>
                  <a:schemeClr val="bg1"/>
                </a:solidFill>
                <a:latin typeface="Century" pitchFamily="18" charset="0"/>
              </a:rPr>
              <a:t>PYTHON language.</a:t>
            </a:r>
          </a:p>
          <a:p>
            <a:r>
              <a:rPr lang="en-US" sz="2000" dirty="0" smtClean="0">
                <a:solidFill>
                  <a:schemeClr val="bg1"/>
                </a:solidFill>
                <a:latin typeface="Century" pitchFamily="18" charset="0"/>
              </a:rPr>
              <a:t>PHP language.</a:t>
            </a:r>
          </a:p>
          <a:p>
            <a:endParaRPr lang="en-US" dirty="0" smtClean="0">
              <a:solidFill>
                <a:schemeClr val="tx1">
                  <a:lumMod val="95000"/>
                </a:schemeClr>
              </a:solidFill>
            </a:endParaRPr>
          </a:p>
          <a:p>
            <a:r>
              <a:rPr lang="en-US" dirty="0" smtClean="0">
                <a:solidFill>
                  <a:srgbClr val="7030A0"/>
                </a:solidFill>
              </a:rPr>
              <a:t>Hardware Requirements </a:t>
            </a:r>
          </a:p>
          <a:p>
            <a:r>
              <a:rPr lang="en-US" sz="2000" dirty="0" smtClean="0">
                <a:solidFill>
                  <a:schemeClr val="bg1"/>
                </a:solidFill>
                <a:latin typeface="Century" pitchFamily="18" charset="0"/>
              </a:rPr>
              <a:t>Desktop/Laptop </a:t>
            </a:r>
          </a:p>
          <a:p>
            <a:endParaRPr lang="en-US" sz="2000" dirty="0">
              <a:solidFill>
                <a:srgbClr val="7030A0"/>
              </a:solidFill>
              <a:latin typeface="Century"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solidFill>
                  <a:srgbClr val="7030A0"/>
                </a:solidFill>
              </a:rPr>
              <a:t>For Students</a:t>
            </a:r>
          </a:p>
          <a:p>
            <a:pPr>
              <a:buFont typeface="Wingdings" pitchFamily="2" charset="2"/>
              <a:buChar char="ü"/>
            </a:pPr>
            <a:r>
              <a:rPr lang="en-US" sz="2200" dirty="0" smtClean="0">
                <a:solidFill>
                  <a:schemeClr val="bg1"/>
                </a:solidFill>
                <a:latin typeface="Century" pitchFamily="18" charset="0"/>
              </a:rPr>
              <a:t>Easily see their attendance</a:t>
            </a:r>
          </a:p>
          <a:p>
            <a:pPr>
              <a:buFont typeface="Wingdings" pitchFamily="2" charset="2"/>
              <a:buChar char="ü"/>
            </a:pPr>
            <a:r>
              <a:rPr lang="en-US" sz="2200" dirty="0" smtClean="0">
                <a:solidFill>
                  <a:schemeClr val="bg1"/>
                </a:solidFill>
                <a:latin typeface="Century" pitchFamily="18" charset="0"/>
              </a:rPr>
              <a:t>Easily accessible  </a:t>
            </a:r>
          </a:p>
          <a:p>
            <a:pPr>
              <a:buFont typeface="Wingdings" pitchFamily="2" charset="2"/>
              <a:buChar char="v"/>
            </a:pPr>
            <a:r>
              <a:rPr lang="en-US" dirty="0" smtClean="0">
                <a:solidFill>
                  <a:srgbClr val="7030A0"/>
                </a:solidFill>
              </a:rPr>
              <a:t>For faculty</a:t>
            </a:r>
          </a:p>
          <a:p>
            <a:pPr>
              <a:buFont typeface="Wingdings" pitchFamily="2" charset="2"/>
              <a:buChar char="ü"/>
            </a:pPr>
            <a:r>
              <a:rPr lang="en-US" sz="2200" dirty="0" smtClean="0">
                <a:solidFill>
                  <a:schemeClr val="bg1"/>
                </a:solidFill>
                <a:latin typeface="Century" pitchFamily="18" charset="0"/>
              </a:rPr>
              <a:t>Easily to take attendance</a:t>
            </a:r>
          </a:p>
          <a:p>
            <a:pPr>
              <a:buFont typeface="Wingdings" pitchFamily="2" charset="2"/>
              <a:buChar char="ü"/>
            </a:pPr>
            <a:r>
              <a:rPr lang="en-US" sz="2200" dirty="0" smtClean="0">
                <a:solidFill>
                  <a:schemeClr val="bg1"/>
                </a:solidFill>
                <a:latin typeface="Century" pitchFamily="18" charset="0"/>
              </a:rPr>
              <a:t>Easily calculate of average attendance.</a:t>
            </a:r>
          </a:p>
          <a:p>
            <a:pPr>
              <a:buFont typeface="Wingdings" pitchFamily="2" charset="2"/>
              <a:buChar char="q"/>
            </a:pPr>
            <a:r>
              <a:rPr lang="en-US" sz="2200" dirty="0" smtClean="0">
                <a:solidFill>
                  <a:schemeClr val="bg1"/>
                </a:solidFill>
                <a:latin typeface="Century" pitchFamily="18" charset="0"/>
              </a:rPr>
              <a:t>Reducing time for calculating worked hours.</a:t>
            </a:r>
          </a:p>
          <a:p>
            <a:pPr>
              <a:buFont typeface="Wingdings" pitchFamily="2" charset="2"/>
              <a:buChar char="q"/>
            </a:pPr>
            <a:r>
              <a:rPr lang="en-US" sz="2200" dirty="0" smtClean="0">
                <a:solidFill>
                  <a:schemeClr val="bg1"/>
                </a:solidFill>
                <a:latin typeface="Century" pitchFamily="18" charset="0"/>
              </a:rPr>
              <a:t>Eliminating mistakes made during calculations.</a:t>
            </a:r>
          </a:p>
          <a:p>
            <a:pPr>
              <a:buFont typeface="Wingdings" pitchFamily="2" charset="2"/>
              <a:buChar char="q"/>
            </a:pPr>
            <a:r>
              <a:rPr lang="en-US" sz="2200" dirty="0" smtClean="0">
                <a:solidFill>
                  <a:schemeClr val="bg1"/>
                </a:solidFill>
                <a:latin typeface="Century" pitchFamily="18" charset="0"/>
              </a:rPr>
              <a:t>Reducing time need to verify attendance data.</a:t>
            </a:r>
          </a:p>
          <a:p>
            <a:pPr>
              <a:buFont typeface="Wingdings" pitchFamily="2" charset="2"/>
              <a:buChar char="q"/>
            </a:pPr>
            <a:r>
              <a:rPr lang="en-US" sz="2200" dirty="0" smtClean="0">
                <a:solidFill>
                  <a:schemeClr val="bg1"/>
                </a:solidFill>
                <a:latin typeface="Century" pitchFamily="18" charset="0"/>
              </a:rPr>
              <a:t>Reducing time for making reports and sending them to administrator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smtClean="0">
                <a:solidFill>
                  <a:schemeClr val="bg1"/>
                </a:solidFill>
                <a:latin typeface="Century" pitchFamily="18" charset="0"/>
              </a:rPr>
              <a:t>Problem related to software </a:t>
            </a:r>
          </a:p>
          <a:p>
            <a:pPr>
              <a:buFont typeface="Wingdings" pitchFamily="2" charset="2"/>
              <a:buChar char="Ø"/>
            </a:pPr>
            <a:r>
              <a:rPr lang="en-US" sz="2000" dirty="0" smtClean="0">
                <a:solidFill>
                  <a:schemeClr val="bg1"/>
                </a:solidFill>
                <a:latin typeface="Century" pitchFamily="18" charset="0"/>
              </a:rPr>
              <a:t>Internet connections </a:t>
            </a:r>
            <a:endParaRPr lang="en-US" sz="2000" dirty="0">
              <a:solidFill>
                <a:schemeClr val="bg1"/>
              </a:solidFill>
              <a:latin typeface="Century"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smtClean="0">
                <a:solidFill>
                  <a:schemeClr val="bg1"/>
                </a:solidFill>
                <a:latin typeface="Century" pitchFamily="18" charset="0"/>
              </a:rPr>
              <a:t>Manage the attendance of all student and staff at once place.</a:t>
            </a:r>
          </a:p>
          <a:p>
            <a:pPr>
              <a:buFont typeface="Wingdings" pitchFamily="2" charset="2"/>
              <a:buChar char="Ø"/>
            </a:pPr>
            <a:r>
              <a:rPr lang="en-US" sz="2000" dirty="0" smtClean="0">
                <a:solidFill>
                  <a:schemeClr val="bg1"/>
                </a:solidFill>
                <a:latin typeface="Century" pitchFamily="18" charset="0"/>
              </a:rPr>
              <a:t>Simple and easy interface for filling attendance of all staff and students.</a:t>
            </a:r>
          </a:p>
          <a:p>
            <a:pPr>
              <a:buFont typeface="Wingdings" pitchFamily="2" charset="2"/>
              <a:buChar char="Ø"/>
            </a:pPr>
            <a:r>
              <a:rPr lang="en-US" sz="2000" dirty="0" smtClean="0">
                <a:solidFill>
                  <a:schemeClr val="bg1"/>
                </a:solidFill>
                <a:latin typeface="Century" pitchFamily="18" charset="0"/>
              </a:rPr>
              <a:t>Cumulative terms, mid-term and annual attendance can be generated.</a:t>
            </a:r>
          </a:p>
          <a:p>
            <a:pPr>
              <a:buFont typeface="Wingdings" pitchFamily="2" charset="2"/>
              <a:buChar char="Ø"/>
            </a:pPr>
            <a:r>
              <a:rPr lang="en-US" sz="2000" dirty="0" smtClean="0">
                <a:solidFill>
                  <a:schemeClr val="bg1"/>
                </a:solidFill>
                <a:latin typeface="Century" pitchFamily="18" charset="0"/>
              </a:rPr>
              <a:t>The administrator can keep a note of staff attendance and keep a record of the same  </a:t>
            </a:r>
            <a:endParaRPr lang="en-US" sz="2000" dirty="0">
              <a:solidFill>
                <a:schemeClr val="bg1"/>
              </a:solidFill>
              <a:latin typeface="Century"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ace-Recognition-Attendance-System-ER-Diagram-Step-2-Table-Relationship (1).png"/>
          <p:cNvPicPr>
            <a:picLocks noChangeAspect="1"/>
          </p:cNvPicPr>
          <p:nvPr/>
        </p:nvPicPr>
        <p:blipFill>
          <a:blip r:embed="rId2" cstate="print"/>
          <a:stretch>
            <a:fillRect/>
          </a:stretch>
        </p:blipFill>
        <p:spPr>
          <a:xfrm>
            <a:off x="0" y="838200"/>
            <a:ext cx="9144000" cy="5719801"/>
          </a:xfrm>
          <a:prstGeom prst="rect">
            <a:avLst/>
          </a:prstGeom>
        </p:spPr>
      </p:pic>
      <p:sp>
        <p:nvSpPr>
          <p:cNvPr id="8" name="Title 7"/>
          <p:cNvSpPr>
            <a:spLocks noGrp="1"/>
          </p:cNvSpPr>
          <p:nvPr>
            <p:ph type="title"/>
          </p:nvPr>
        </p:nvSpPr>
        <p:spPr/>
        <p:txBody>
          <a:bodyPr/>
          <a:lstStyle/>
          <a:p>
            <a:r>
              <a:rPr lang="en-US" dirty="0" smtClean="0"/>
              <a:t>ER-</a:t>
            </a:r>
            <a:r>
              <a:rPr lang="en-US" dirty="0" err="1" smtClean="0"/>
              <a:t>digram</a:t>
            </a:r>
            <a:endParaRPr lang="en-US" dirty="0"/>
          </a:p>
        </p:txBody>
      </p:sp>
      <p:sp>
        <p:nvSpPr>
          <p:cNvPr id="9" name="Content Placeholder 8"/>
          <p:cNvSpPr>
            <a:spLocks noGrp="1"/>
          </p:cNvSpPr>
          <p:nvPr>
            <p:ph idx="1"/>
          </p:nvPr>
        </p:nvSpPr>
        <p:spPr>
          <a:xfrm>
            <a:off x="228600" y="1219200"/>
            <a:ext cx="8458200" cy="5090160"/>
          </a:xfrm>
        </p:spPr>
        <p:txBody>
          <a:bodyPr/>
          <a:lstStyle/>
          <a:p>
            <a:r>
              <a:rPr lang="en-US" dirty="0" smtClean="0"/>
              <a:t>ER Diagram of project: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4" name="image7.jpeg"/>
          <p:cNvPicPr>
            <a:picLocks noGrp="1"/>
          </p:cNvPicPr>
          <p:nvPr>
            <p:ph idx="1"/>
          </p:nvPr>
        </p:nvPicPr>
        <p:blipFill>
          <a:blip r:embed="rId2" cstate="print"/>
          <a:stretch>
            <a:fillRect/>
          </a:stretch>
        </p:blipFill>
        <p:spPr>
          <a:xfrm>
            <a:off x="2743200" y="1371600"/>
            <a:ext cx="5105400" cy="5181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Georgia" pitchFamily="18" charset="0"/>
              </a:rPr>
              <a:t>CONTENT</a:t>
            </a:r>
            <a:endParaRPr lang="en-US" sz="2800" dirty="0">
              <a:latin typeface="Georgia" pitchFamily="18" charset="0"/>
            </a:endParaRPr>
          </a:p>
        </p:txBody>
      </p:sp>
      <p:sp>
        <p:nvSpPr>
          <p:cNvPr id="3" name="Content Placeholder 2"/>
          <p:cNvSpPr>
            <a:spLocks noGrp="1"/>
          </p:cNvSpPr>
          <p:nvPr>
            <p:ph idx="1"/>
          </p:nvPr>
        </p:nvSpPr>
        <p:spPr>
          <a:xfrm>
            <a:off x="457200" y="1600200"/>
            <a:ext cx="8229600" cy="4419600"/>
          </a:xfrm>
        </p:spPr>
        <p:txBody>
          <a:bodyPr>
            <a:noAutofit/>
          </a:bodyPr>
          <a:lstStyle/>
          <a:p>
            <a:r>
              <a:rPr lang="en-US" sz="1800" b="1" dirty="0" smtClean="0"/>
              <a:t> </a:t>
            </a:r>
            <a:r>
              <a:rPr lang="en-US" sz="1800" b="1" dirty="0" smtClean="0">
                <a:solidFill>
                  <a:srgbClr val="C00000"/>
                </a:solidFill>
              </a:rPr>
              <a:t>Introduction </a:t>
            </a:r>
          </a:p>
          <a:p>
            <a:r>
              <a:rPr lang="en-US" sz="1800" b="1" dirty="0" smtClean="0">
                <a:solidFill>
                  <a:srgbClr val="C00000"/>
                </a:solidFill>
              </a:rPr>
              <a:t>Purpose</a:t>
            </a:r>
          </a:p>
          <a:p>
            <a:r>
              <a:rPr lang="en-US" sz="1800" b="1" dirty="0" smtClean="0">
                <a:solidFill>
                  <a:srgbClr val="C00000"/>
                </a:solidFill>
              </a:rPr>
              <a:t>Feasibility study</a:t>
            </a:r>
            <a:r>
              <a:rPr lang="en-US" sz="1800" b="1" dirty="0" smtClean="0">
                <a:solidFill>
                  <a:srgbClr val="C00000"/>
                </a:solidFill>
              </a:rPr>
              <a:t>.</a:t>
            </a:r>
          </a:p>
          <a:p>
            <a:r>
              <a:rPr lang="en-US" sz="1800" b="1" dirty="0" smtClean="0">
                <a:solidFill>
                  <a:srgbClr val="C00000"/>
                </a:solidFill>
              </a:rPr>
              <a:t>Technology Used.</a:t>
            </a:r>
          </a:p>
          <a:p>
            <a:r>
              <a:rPr lang="en-US" sz="1800" b="1" dirty="0" smtClean="0">
                <a:solidFill>
                  <a:srgbClr val="C00000"/>
                </a:solidFill>
              </a:rPr>
              <a:t>Methodology.</a:t>
            </a:r>
            <a:endParaRPr lang="en-US" sz="1800" b="1" dirty="0" smtClean="0">
              <a:solidFill>
                <a:srgbClr val="C00000"/>
              </a:solidFill>
            </a:endParaRPr>
          </a:p>
          <a:p>
            <a:r>
              <a:rPr lang="en-US" sz="1800" b="1" dirty="0" smtClean="0">
                <a:solidFill>
                  <a:srgbClr val="C00000"/>
                </a:solidFill>
              </a:rPr>
              <a:t>Disadvantages of manual attendance system.</a:t>
            </a:r>
          </a:p>
          <a:p>
            <a:r>
              <a:rPr lang="en-US" sz="1800" b="1" dirty="0" smtClean="0">
                <a:solidFill>
                  <a:srgbClr val="C00000"/>
                </a:solidFill>
              </a:rPr>
              <a:t>Tools and technology.</a:t>
            </a:r>
          </a:p>
          <a:p>
            <a:r>
              <a:rPr lang="en-US" sz="1800" b="1" dirty="0" smtClean="0">
                <a:solidFill>
                  <a:srgbClr val="C00000"/>
                </a:solidFill>
              </a:rPr>
              <a:t>Pros</a:t>
            </a:r>
          </a:p>
          <a:p>
            <a:r>
              <a:rPr lang="en-US" sz="1800" b="1" dirty="0" smtClean="0">
                <a:solidFill>
                  <a:srgbClr val="C00000"/>
                </a:solidFill>
              </a:rPr>
              <a:t>Cons</a:t>
            </a:r>
          </a:p>
          <a:p>
            <a:r>
              <a:rPr lang="en-US" sz="1800" b="1" dirty="0" smtClean="0">
                <a:solidFill>
                  <a:srgbClr val="C00000"/>
                </a:solidFill>
              </a:rPr>
              <a:t>Features</a:t>
            </a:r>
          </a:p>
          <a:p>
            <a:r>
              <a:rPr lang="en-US" sz="1800" b="1" dirty="0" smtClean="0">
                <a:solidFill>
                  <a:srgbClr val="C00000"/>
                </a:solidFill>
              </a:rPr>
              <a:t>ER-DIAGRAM</a:t>
            </a:r>
          </a:p>
          <a:p>
            <a:r>
              <a:rPr lang="en-US" sz="1800" b="1" dirty="0" smtClean="0">
                <a:solidFill>
                  <a:srgbClr val="C00000"/>
                </a:solidFill>
              </a:rPr>
              <a:t>Flowchart.</a:t>
            </a:r>
            <a:endParaRPr lang="en-US" sz="1800" b="1" dirty="0" smtClean="0">
              <a:solidFill>
                <a:srgbClr val="C00000"/>
              </a:solidFill>
            </a:endParaRPr>
          </a:p>
          <a:p>
            <a:r>
              <a:rPr lang="en-US" sz="1800" b="1" dirty="0" smtClean="0">
                <a:solidFill>
                  <a:srgbClr val="C00000"/>
                </a:solidFill>
              </a:rPr>
              <a:t>Motivation and challenges.</a:t>
            </a:r>
          </a:p>
          <a:p>
            <a:r>
              <a:rPr lang="en-US" sz="1800" b="1" dirty="0" smtClean="0">
                <a:solidFill>
                  <a:srgbClr val="C00000"/>
                </a:solidFill>
              </a:rPr>
              <a:t>Future Scope </a:t>
            </a:r>
          </a:p>
          <a:p>
            <a:r>
              <a:rPr lang="en-US" sz="1800" b="1" dirty="0" smtClean="0">
                <a:solidFill>
                  <a:srgbClr val="C00000"/>
                </a:solidFill>
              </a:rPr>
              <a:t>Conclusion</a:t>
            </a:r>
          </a:p>
          <a:p>
            <a:r>
              <a:rPr lang="en-US" sz="1800" b="1" dirty="0" smtClean="0">
                <a:solidFill>
                  <a:srgbClr val="C00000"/>
                </a:solidFill>
              </a:rPr>
              <a:t>References.</a:t>
            </a:r>
            <a:endParaRPr lang="en-US" sz="1800" b="1" dirty="0" smtClean="0">
              <a:solidFill>
                <a:schemeClr val="bg1"/>
              </a:solidFill>
            </a:endParaRPr>
          </a:p>
          <a:p>
            <a:r>
              <a:rPr lang="en-US" sz="1800" b="1" dirty="0" smtClean="0">
                <a:solidFill>
                  <a:schemeClr val="bg1"/>
                </a:solidFill>
              </a:rPr>
              <a:t>              </a:t>
            </a:r>
          </a:p>
          <a:p>
            <a:endParaRPr lang="en-US" sz="1800" b="1" dirty="0" smtClean="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AND CHALLENGES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solidFill>
                  <a:schemeClr val="bg1"/>
                </a:solidFill>
                <a:latin typeface="Century" pitchFamily="18" charset="0"/>
              </a:rPr>
              <a:t>In order to maintain in the record of the students for university of education wit accuracy , we will design a better attendance management system. And it is consider to be import key behind motivating this project .</a:t>
            </a:r>
          </a:p>
          <a:p>
            <a:pPr>
              <a:buFont typeface="Wingdings" pitchFamily="2" charset="2"/>
              <a:buChar char="v"/>
            </a:pPr>
            <a:r>
              <a:rPr lang="en-US" sz="2000" dirty="0" smtClean="0">
                <a:solidFill>
                  <a:schemeClr val="bg1"/>
                </a:solidFill>
                <a:latin typeface="Century" pitchFamily="18" charset="0"/>
              </a:rPr>
              <a:t>In this way, this system will remove a problems of roll calling and will save this times of teachers as well as the students.</a:t>
            </a:r>
          </a:p>
          <a:p>
            <a:pPr>
              <a:buFont typeface="Wingdings" pitchFamily="2" charset="2"/>
              <a:buChar char="v"/>
            </a:pPr>
            <a:r>
              <a:rPr lang="en-US" sz="2000" dirty="0" smtClean="0">
                <a:solidFill>
                  <a:schemeClr val="bg1"/>
                </a:solidFill>
                <a:latin typeface="Century" pitchFamily="18" charset="0"/>
              </a:rPr>
              <a:t>We can improve fingerprint identification system by decreasing the mating time.</a:t>
            </a:r>
          </a:p>
          <a:p>
            <a:pPr>
              <a:buFont typeface="Wingdings" pitchFamily="2" charset="2"/>
              <a:buChar char="v"/>
            </a:pPr>
            <a:r>
              <a:rPr lang="en-US" sz="2000" dirty="0" smtClean="0">
                <a:solidFill>
                  <a:schemeClr val="bg1"/>
                </a:solidFill>
                <a:latin typeface="Century" pitchFamily="18" charset="0"/>
              </a:rPr>
              <a:t>For it we will divide the database to one tenth</a:t>
            </a:r>
            <a:r>
              <a:rPr lang="en-US" sz="2000" dirty="0" smtClean="0">
                <a:solidFill>
                  <a:schemeClr val="bg1"/>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sz="2000" dirty="0" smtClean="0">
                <a:solidFill>
                  <a:schemeClr val="bg1"/>
                </a:solidFill>
                <a:latin typeface="Century" pitchFamily="18" charset="0"/>
              </a:rPr>
              <a:t>Free approach to enter attendance</a:t>
            </a:r>
          </a:p>
          <a:p>
            <a:pPr>
              <a:buFont typeface="Wingdings" pitchFamily="2" charset="2"/>
              <a:buChar char="v"/>
            </a:pPr>
            <a:r>
              <a:rPr lang="en-US" sz="2000" dirty="0" smtClean="0">
                <a:solidFill>
                  <a:schemeClr val="bg1"/>
                </a:solidFill>
                <a:latin typeface="Century" pitchFamily="18" charset="0"/>
              </a:rPr>
              <a:t>Free trouble to use.</a:t>
            </a:r>
          </a:p>
          <a:p>
            <a:pPr>
              <a:buFont typeface="Wingdings" pitchFamily="2" charset="2"/>
              <a:buChar char="v"/>
            </a:pPr>
            <a:r>
              <a:rPr lang="en-US" sz="2000" dirty="0" smtClean="0">
                <a:solidFill>
                  <a:schemeClr val="bg1"/>
                </a:solidFill>
                <a:latin typeface="Century" pitchFamily="18" charset="0"/>
              </a:rPr>
              <a:t>Better user interface.</a:t>
            </a:r>
          </a:p>
          <a:p>
            <a:pPr>
              <a:buFont typeface="Wingdings" pitchFamily="2" charset="2"/>
              <a:buChar char="v"/>
            </a:pPr>
            <a:r>
              <a:rPr lang="en-US" sz="2000" dirty="0" smtClean="0">
                <a:solidFill>
                  <a:schemeClr val="bg1"/>
                </a:solidFill>
                <a:latin typeface="Century" pitchFamily="18" charset="0"/>
              </a:rPr>
              <a:t>Highly reliable. </a:t>
            </a:r>
          </a:p>
          <a:p>
            <a:pPr>
              <a:buFont typeface="Wingdings" pitchFamily="2" charset="2"/>
              <a:buChar char="v"/>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face recognition Technology is?</a:t>
            </a:r>
            <a:endParaRPr lang="en-US" sz="2400" dirty="0"/>
          </a:p>
        </p:txBody>
      </p:sp>
      <p:sp>
        <p:nvSpPr>
          <p:cNvPr id="5" name="Content Placeholder 4"/>
          <p:cNvSpPr>
            <a:spLocks noGrp="1"/>
          </p:cNvSpPr>
          <p:nvPr>
            <p:ph idx="1"/>
          </p:nvPr>
        </p:nvSpPr>
        <p:spPr/>
        <p:txBody>
          <a:bodyPr>
            <a:normAutofit/>
          </a:bodyPr>
          <a:lstStyle/>
          <a:p>
            <a:pPr lvl="0"/>
            <a:r>
              <a:rPr lang="en-US" sz="2000" b="1" dirty="0" smtClean="0">
                <a:solidFill>
                  <a:schemeClr val="bg1"/>
                </a:solidFill>
                <a:latin typeface="Century" pitchFamily="18" charset="0"/>
              </a:rPr>
              <a:t>: </a:t>
            </a:r>
            <a:r>
              <a:rPr lang="en-US" sz="2000" dirty="0" smtClean="0">
                <a:solidFill>
                  <a:schemeClr val="bg1"/>
                </a:solidFill>
                <a:latin typeface="Century" pitchFamily="18" charset="0"/>
              </a:rPr>
              <a:t>The facial recognition technology can be used in recording the attendance through a high-resolution digital camera that detects and recognizes the faces of the students and the machine compares the recognized face with students’ face images stored in the database. Once the face of the student is matched with the stored image, then the attendance is marked in attendance database for further calculation. If the captured images doesn't match with the students' face present in the database then this image is stored as a new image onto the database. In this system, there are possibilities for the camera to not to capture the image properly or it may miss some of the students from capturing.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SYSTEM DESIGN</a:t>
            </a:r>
            <a:br>
              <a:rPr lang="en-US" dirty="0" smtClean="0"/>
            </a:br>
            <a:endParaRPr lang="en-US" dirty="0"/>
          </a:p>
        </p:txBody>
      </p:sp>
      <p:sp>
        <p:nvSpPr>
          <p:cNvPr id="3" name="Content Placeholder 2"/>
          <p:cNvSpPr>
            <a:spLocks noGrp="1"/>
          </p:cNvSpPr>
          <p:nvPr>
            <p:ph idx="1"/>
          </p:nvPr>
        </p:nvSpPr>
        <p:spPr/>
        <p:txBody>
          <a:bodyPr>
            <a:normAutofit/>
          </a:bodyPr>
          <a:lstStyle/>
          <a:p>
            <a:pPr lvl="0">
              <a:buNone/>
            </a:pPr>
            <a:r>
              <a:rPr lang="en-US" b="1" dirty="0" smtClean="0"/>
              <a:t> </a:t>
            </a:r>
            <a:r>
              <a:rPr lang="en-US" dirty="0" smtClean="0"/>
              <a:t>   </a:t>
            </a:r>
            <a:r>
              <a:rPr lang="en-US" sz="2000" dirty="0" smtClean="0">
                <a:solidFill>
                  <a:schemeClr val="bg1"/>
                </a:solidFill>
                <a:latin typeface="Century" pitchFamily="18" charset="0"/>
              </a:rPr>
              <a:t>The design part of the attendance monitoring system is divided into two sections which consist of the hardware and the software part. Before the software The design part can be developed, the hardware part is first completed to provide a platform for the software to work. Before the software part we need to install some libraries for effective working of the application. We install </a:t>
            </a:r>
            <a:r>
              <a:rPr lang="en-US" sz="2000" b="1" dirty="0" smtClean="0">
                <a:solidFill>
                  <a:schemeClr val="bg1"/>
                </a:solidFill>
                <a:latin typeface="Century" pitchFamily="18" charset="0"/>
              </a:rPr>
              <a:t>OpenCV </a:t>
            </a:r>
            <a:r>
              <a:rPr lang="en-US" sz="2000" dirty="0" smtClean="0">
                <a:solidFill>
                  <a:schemeClr val="bg1"/>
                </a:solidFill>
                <a:latin typeface="Century" pitchFamily="18" charset="0"/>
              </a:rPr>
              <a:t>and </a:t>
            </a:r>
            <a:r>
              <a:rPr lang="en-US" sz="2000" b="1" dirty="0" smtClean="0">
                <a:solidFill>
                  <a:schemeClr val="bg1"/>
                </a:solidFill>
                <a:latin typeface="Century" pitchFamily="18" charset="0"/>
              </a:rPr>
              <a:t> Numpy Python.</a:t>
            </a:r>
            <a:endParaRPr lang="en-US" sz="2000" dirty="0" smtClean="0">
              <a:solidFill>
                <a:schemeClr val="bg1"/>
              </a:solidFill>
              <a:latin typeface="Century"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DEVELOPMENT</a:t>
            </a:r>
            <a:endParaRPr lang="en-US" dirty="0"/>
          </a:p>
        </p:txBody>
      </p:sp>
      <p:sp>
        <p:nvSpPr>
          <p:cNvPr id="3" name="Content Placeholder 2"/>
          <p:cNvSpPr>
            <a:spLocks noGrp="1"/>
          </p:cNvSpPr>
          <p:nvPr>
            <p:ph idx="1"/>
          </p:nvPr>
        </p:nvSpPr>
        <p:spPr/>
        <p:txBody>
          <a:bodyPr/>
          <a:lstStyle/>
          <a:p>
            <a:r>
              <a:rPr lang="en-US" sz="2000" dirty="0" smtClean="0">
                <a:solidFill>
                  <a:schemeClr val="bg1"/>
                </a:solidFill>
                <a:latin typeface="Century" pitchFamily="18" charset="0"/>
              </a:rPr>
              <a:t>Camera Module with good mega pixels.</a:t>
            </a:r>
          </a:p>
          <a:p>
            <a:pPr lvl="0"/>
            <a:r>
              <a:rPr lang="en-US" sz="2000" dirty="0" smtClean="0">
                <a:solidFill>
                  <a:schemeClr val="bg1"/>
                </a:solidFill>
                <a:latin typeface="Century" pitchFamily="18" charset="0"/>
              </a:rPr>
              <a:t>Power Supply Cable</a:t>
            </a:r>
          </a:p>
          <a:p>
            <a:pPr lvl="0"/>
            <a:r>
              <a:rPr lang="en-US" sz="2000" dirty="0" smtClean="0">
                <a:solidFill>
                  <a:schemeClr val="bg1"/>
                </a:solidFill>
                <a:latin typeface="Century" pitchFamily="18" charset="0"/>
              </a:rPr>
              <a:t>16Gb Micro SD Card Class 10</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DEVELOPEMENT</a:t>
            </a:r>
            <a:endParaRPr lang="en-US" dirty="0"/>
          </a:p>
        </p:txBody>
      </p:sp>
      <p:sp>
        <p:nvSpPr>
          <p:cNvPr id="3" name="Content Placeholder 2"/>
          <p:cNvSpPr>
            <a:spLocks noGrp="1"/>
          </p:cNvSpPr>
          <p:nvPr>
            <p:ph idx="1"/>
          </p:nvPr>
        </p:nvSpPr>
        <p:spPr/>
        <p:txBody>
          <a:bodyPr>
            <a:normAutofit/>
          </a:bodyPr>
          <a:lstStyle/>
          <a:p>
            <a:pPr marL="1042416" lvl="1" indent="-457200">
              <a:buAutoNum type="arabicPeriod"/>
            </a:pPr>
            <a:r>
              <a:rPr lang="en-IN" b="1" dirty="0" smtClean="0">
                <a:solidFill>
                  <a:srgbClr val="7030A0"/>
                </a:solidFill>
                <a:latin typeface="Century" pitchFamily="18" charset="0"/>
              </a:rPr>
              <a:t>openCV</a:t>
            </a:r>
            <a:endParaRPr lang="en-US" dirty="0" smtClean="0">
              <a:solidFill>
                <a:srgbClr val="7030A0"/>
              </a:solidFill>
              <a:latin typeface="Century" pitchFamily="18" charset="0"/>
            </a:endParaRPr>
          </a:p>
          <a:p>
            <a:r>
              <a:rPr lang="en-US" sz="2000" dirty="0" smtClean="0">
                <a:solidFill>
                  <a:schemeClr val="bg1"/>
                </a:solidFill>
                <a:latin typeface="Century" pitchFamily="18" charset="0"/>
              </a:rPr>
              <a:t>The openCV  project was initially an Intel Research initiative to advance CPU-intensive applications, part of a series of projects including real-time Ray tracing and 3Ddisplay walls. The main contributors to the project included several optimization experts in Intel Russia, as well as Intel's Performance Library openCV (Open source computer vision) is a library of programming functions mainly Team.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7030A0"/>
                </a:solidFill>
              </a:rPr>
              <a:t>Numpy</a:t>
            </a:r>
            <a:endParaRPr lang="en-US" sz="2400" dirty="0">
              <a:solidFill>
                <a:srgbClr val="7030A0"/>
              </a:solidFill>
            </a:endParaRPr>
          </a:p>
        </p:txBody>
      </p:sp>
      <p:sp>
        <p:nvSpPr>
          <p:cNvPr id="3" name="Content Placeholder 2"/>
          <p:cNvSpPr>
            <a:spLocks noGrp="1"/>
          </p:cNvSpPr>
          <p:nvPr>
            <p:ph idx="1"/>
          </p:nvPr>
        </p:nvSpPr>
        <p:spPr/>
        <p:txBody>
          <a:bodyPr/>
          <a:lstStyle/>
          <a:p>
            <a:pPr>
              <a:buNone/>
            </a:pPr>
            <a:endParaRPr lang="en-US" b="1" dirty="0" smtClean="0"/>
          </a:p>
          <a:p>
            <a:r>
              <a:rPr lang="en-US" sz="2000" dirty="0" smtClean="0">
                <a:solidFill>
                  <a:schemeClr val="bg1"/>
                </a:solidFill>
                <a:latin typeface="Century" pitchFamily="18" charset="0"/>
              </a:rPr>
              <a:t>Numpy is a package that defines a multi-dimensional array object and associated fast math functions that operate on it. It also provides simple routines for linear algebra and fft and sophisticated random-number generation. numpy replaces both Numeric and numarray.</a:t>
            </a:r>
          </a:p>
          <a:p>
            <a:pPr>
              <a:buNone/>
            </a:pPr>
            <a:r>
              <a:rPr lang="en-US" dirty="0" smtClean="0"/>
              <a: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1600" b="1" dirty="0" smtClean="0"/>
              <a:t/>
            </a:r>
            <a:br>
              <a:rPr lang="en-US" sz="1600" b="1" dirty="0" smtClean="0"/>
            </a:br>
            <a:r>
              <a:rPr lang="en-IN" sz="2800" b="1" dirty="0" smtClean="0">
                <a:solidFill>
                  <a:srgbClr val="7030A0"/>
                </a:solidFill>
              </a:rPr>
              <a:t>The creation of the face database:</a:t>
            </a:r>
            <a:r>
              <a:rPr lang="en-US" sz="2800" b="1" dirty="0" smtClean="0">
                <a:solidFill>
                  <a:srgbClr val="7030A0"/>
                </a:solidFill>
              </a:rPr>
              <a:t/>
            </a:r>
            <a:br>
              <a:rPr lang="en-US" sz="2800" b="1" dirty="0" smtClean="0">
                <a:solidFill>
                  <a:srgbClr val="7030A0"/>
                </a:solidFill>
              </a:rPr>
            </a:br>
            <a:endParaRPr lang="en-US" sz="2800" dirty="0">
              <a:solidFill>
                <a:srgbClr val="7030A0"/>
              </a:solidFill>
            </a:endParaRPr>
          </a:p>
        </p:txBody>
      </p:sp>
      <p:sp>
        <p:nvSpPr>
          <p:cNvPr id="3" name="Content Placeholder 2"/>
          <p:cNvSpPr>
            <a:spLocks noGrp="1"/>
          </p:cNvSpPr>
          <p:nvPr>
            <p:ph idx="1"/>
          </p:nvPr>
        </p:nvSpPr>
        <p:spPr/>
        <p:txBody>
          <a:bodyPr>
            <a:normAutofit fontScale="85000" lnSpcReduction="20000"/>
          </a:bodyPr>
          <a:lstStyle/>
          <a:p>
            <a:pPr>
              <a:buNone/>
            </a:pPr>
            <a:endParaRPr lang="en-US" sz="1800" dirty="0" smtClean="0"/>
          </a:p>
          <a:p>
            <a:r>
              <a:rPr lang="en-US" sz="2600" dirty="0" smtClean="0">
                <a:solidFill>
                  <a:schemeClr val="bg1"/>
                </a:solidFill>
                <a:latin typeface="Century" pitchFamily="18" charset="0"/>
                <a:cs typeface="Calibri" pitchFamily="34" charset="0"/>
              </a:rPr>
              <a:t>The face database is an important step to be done before any further process can be initiated. This is because the face database acts as a comparison factor during the recognition process which will be discussed in later section. In the process above, a CSV file is created to aid the process of image Labeling because there will be more than one portrait stored for each student, thus, in order to group their portraits under the name of the same person, labels are used to distinguish them. After that, those images will be inserted into a recognizer to do its training. Since the training process is very time consuming as the face database grew larger, the training is only done right after there is a batch of new addition of Students portraits to ensure the training is done as minimum as possible.</a:t>
            </a:r>
          </a:p>
          <a:p>
            <a:endParaRPr lang="en-US" dirty="0">
              <a:latin typeface="Century" pitchFamily="18" charset="0"/>
              <a:cs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rgbClr val="7030A0"/>
                </a:solidFill>
              </a:rPr>
              <a:t>Process of Attendance marking by admin</a:t>
            </a:r>
            <a:endParaRPr lang="en-US" sz="1800" dirty="0">
              <a:solidFill>
                <a:srgbClr val="7030A0"/>
              </a:solidFill>
            </a:endParaRPr>
          </a:p>
        </p:txBody>
      </p:sp>
      <p:sp>
        <p:nvSpPr>
          <p:cNvPr id="5" name="Text Placeholder 4"/>
          <p:cNvSpPr>
            <a:spLocks noGrp="1"/>
          </p:cNvSpPr>
          <p:nvPr>
            <p:ph type="body" idx="2"/>
          </p:nvPr>
        </p:nvSpPr>
        <p:spPr/>
        <p:txBody>
          <a:bodyPr>
            <a:normAutofit lnSpcReduction="10000"/>
          </a:bodyPr>
          <a:lstStyle/>
          <a:p>
            <a:pPr marL="342900" indent="-342900">
              <a:buAutoNum type="arabicPeriod"/>
            </a:pPr>
            <a:r>
              <a:rPr lang="en-US" sz="2000" dirty="0" smtClean="0">
                <a:solidFill>
                  <a:schemeClr val="bg1"/>
                </a:solidFill>
              </a:rPr>
              <a:t>Firstly admin will  login  by their user id and password.</a:t>
            </a:r>
          </a:p>
          <a:p>
            <a:pPr marL="342900" indent="-342900">
              <a:buAutoNum type="arabicPeriod"/>
            </a:pPr>
            <a:r>
              <a:rPr lang="en-US" sz="2000" dirty="0" smtClean="0">
                <a:solidFill>
                  <a:schemeClr val="bg1"/>
                </a:solidFill>
              </a:rPr>
              <a:t>2.after login process admin can view that the attendance  is marked or not.</a:t>
            </a:r>
          </a:p>
          <a:p>
            <a:pPr marL="342900" indent="-342900">
              <a:buAutoNum type="arabicPeriod"/>
            </a:pPr>
            <a:r>
              <a:rPr lang="en-US" sz="2000" dirty="0" smtClean="0">
                <a:solidFill>
                  <a:schemeClr val="bg1"/>
                </a:solidFill>
              </a:rPr>
              <a:t>3. after the marking process the admin can view  student attendance record  in the view attendance page.</a:t>
            </a:r>
          </a:p>
          <a:p>
            <a:pPr marL="342900" indent="-342900">
              <a:buAutoNum type="arabicPeriod"/>
            </a:pPr>
            <a:r>
              <a:rPr lang="en-US" sz="2000" dirty="0" smtClean="0">
                <a:solidFill>
                  <a:schemeClr val="bg1"/>
                </a:solidFill>
              </a:rPr>
              <a:t>4.now admin can log out.</a:t>
            </a:r>
          </a:p>
        </p:txBody>
      </p:sp>
      <p:pic>
        <p:nvPicPr>
          <p:cNvPr id="7" name="Content Placeholder 6" descr="admin login.jpg"/>
          <p:cNvPicPr>
            <a:picLocks noGrp="1" noChangeAspect="1"/>
          </p:cNvPicPr>
          <p:nvPr>
            <p:ph sz="half" idx="1"/>
          </p:nvPr>
        </p:nvPicPr>
        <p:blipFill>
          <a:blip r:embed="rId2" cstate="print"/>
          <a:stretch>
            <a:fillRect/>
          </a:stretch>
        </p:blipFill>
        <p:spPr>
          <a:xfrm>
            <a:off x="3575050" y="1759361"/>
            <a:ext cx="5111750" cy="288049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Admin login page</a:t>
            </a:r>
            <a:endParaRPr lang="en-US" dirty="0"/>
          </a:p>
        </p:txBody>
      </p:sp>
      <p:pic>
        <p:nvPicPr>
          <p:cNvPr id="9" name="Content Placeholder 8" descr="admin front.jpg"/>
          <p:cNvPicPr>
            <a:picLocks noGrp="1" noChangeAspect="1"/>
          </p:cNvPicPr>
          <p:nvPr>
            <p:ph idx="1"/>
          </p:nvPr>
        </p:nvPicPr>
        <p:blipFill>
          <a:blip r:embed="rId2" cstate="print"/>
          <a:stretch>
            <a:fillRect/>
          </a:stretch>
        </p:blipFill>
        <p:spPr>
          <a:xfrm>
            <a:off x="457200" y="1635757"/>
            <a:ext cx="8229600" cy="463741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1"/>
                </a:solidFill>
                <a:latin typeface="Century" pitchFamily="18" charset="0"/>
              </a:rPr>
              <a:t>Attendance Management system is a software developed for daily Attendance in School, Colleges And Institutions.</a:t>
            </a:r>
          </a:p>
          <a:p>
            <a:r>
              <a:rPr lang="en-US" sz="2400" dirty="0" smtClean="0">
                <a:solidFill>
                  <a:schemeClr val="bg1"/>
                </a:solidFill>
                <a:latin typeface="Century" pitchFamily="18" charset="0"/>
              </a:rPr>
              <a:t>It Facilitates us to access the attendance information of a particular Student in a particular class.</a:t>
            </a:r>
          </a:p>
          <a:p>
            <a:r>
              <a:rPr lang="en-US" sz="2400" dirty="0" smtClean="0">
                <a:solidFill>
                  <a:schemeClr val="bg1"/>
                </a:solidFill>
                <a:latin typeface="Century" pitchFamily="18" charset="0"/>
              </a:rPr>
              <a:t>The information is Sorted by the operators which will be provided by the teacher for a particular class.</a:t>
            </a:r>
          </a:p>
          <a:p>
            <a:r>
              <a:rPr lang="en-US" sz="2400" dirty="0" smtClean="0">
                <a:solidFill>
                  <a:schemeClr val="bg1"/>
                </a:solidFill>
                <a:latin typeface="Century" pitchFamily="18" charset="0"/>
              </a:rPr>
              <a:t>This System will also helps in evaluating attendance eligibility criteria of a student.</a:t>
            </a:r>
            <a:endParaRPr lang="en-US" sz="2400" dirty="0">
              <a:solidFill>
                <a:schemeClr val="bg1"/>
              </a:solidFill>
              <a:latin typeface="Century"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 attendance page</a:t>
            </a:r>
            <a:endParaRPr lang="en-US" dirty="0"/>
          </a:p>
        </p:txBody>
      </p:sp>
      <p:pic>
        <p:nvPicPr>
          <p:cNvPr id="4" name="Content Placeholder 3" descr="admin mark attendance.jpg"/>
          <p:cNvPicPr>
            <a:picLocks noGrp="1" noChangeAspect="1"/>
          </p:cNvPicPr>
          <p:nvPr>
            <p:ph idx="1"/>
          </p:nvPr>
        </p:nvPicPr>
        <p:blipFill>
          <a:blip r:embed="rId2" cstate="print"/>
          <a:stretch>
            <a:fillRect/>
          </a:stretch>
        </p:blipFill>
        <p:spPr>
          <a:xfrm>
            <a:off x="457200" y="1635757"/>
            <a:ext cx="8229600" cy="463741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Attendance page</a:t>
            </a:r>
            <a:endParaRPr lang="en-US" dirty="0"/>
          </a:p>
        </p:txBody>
      </p:sp>
      <p:pic>
        <p:nvPicPr>
          <p:cNvPr id="4" name="Content Placeholder 3" descr="view attendance.jpg"/>
          <p:cNvPicPr>
            <a:picLocks noGrp="1" noChangeAspect="1"/>
          </p:cNvPicPr>
          <p:nvPr>
            <p:ph idx="1"/>
          </p:nvPr>
        </p:nvPicPr>
        <p:blipFill>
          <a:blip r:embed="rId2" cstate="print"/>
          <a:stretch>
            <a:fillRect/>
          </a:stretch>
        </p:blipFill>
        <p:spPr>
          <a:xfrm>
            <a:off x="457200" y="1638761"/>
            <a:ext cx="8229600" cy="4838239"/>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7030A0"/>
                </a:solidFill>
                <a:latin typeface="Century" pitchFamily="18" charset="0"/>
              </a:rPr>
              <a:t>Attendance marking process by user</a:t>
            </a:r>
            <a:endParaRPr lang="en-US" dirty="0">
              <a:solidFill>
                <a:srgbClr val="7030A0"/>
              </a:solidFill>
              <a:latin typeface="Century" pitchFamily="18" charset="0"/>
            </a:endParaRPr>
          </a:p>
        </p:txBody>
      </p:sp>
      <p:sp>
        <p:nvSpPr>
          <p:cNvPr id="5" name="Text Placeholder 4"/>
          <p:cNvSpPr>
            <a:spLocks noGrp="1"/>
          </p:cNvSpPr>
          <p:nvPr>
            <p:ph type="body" idx="2"/>
          </p:nvPr>
        </p:nvSpPr>
        <p:spPr/>
        <p:txBody>
          <a:bodyPr>
            <a:normAutofit/>
          </a:bodyPr>
          <a:lstStyle/>
          <a:p>
            <a:r>
              <a:rPr lang="en-US" sz="2000" dirty="0" smtClean="0">
                <a:solidFill>
                  <a:schemeClr val="bg1"/>
                </a:solidFill>
                <a:latin typeface="Century" pitchFamily="18" charset="0"/>
              </a:rPr>
              <a:t>!.   For marking attendance user have to sign up themselves with their user id and password.</a:t>
            </a:r>
          </a:p>
          <a:p>
            <a:r>
              <a:rPr lang="en-US" sz="2000" dirty="0" smtClean="0">
                <a:solidFill>
                  <a:schemeClr val="bg1"/>
                </a:solidFill>
                <a:latin typeface="Century" pitchFamily="18" charset="0"/>
              </a:rPr>
              <a:t>2.After sign up process user have to login with their user id and  password.</a:t>
            </a:r>
            <a:endParaRPr lang="en-US" sz="2000" dirty="0">
              <a:solidFill>
                <a:schemeClr val="bg1"/>
              </a:solidFill>
              <a:latin typeface="Century" pitchFamily="18" charset="0"/>
            </a:endParaRPr>
          </a:p>
        </p:txBody>
      </p:sp>
      <p:pic>
        <p:nvPicPr>
          <p:cNvPr id="7" name="Content Placeholder 6" descr="user3.jpg"/>
          <p:cNvPicPr>
            <a:picLocks noGrp="1" noChangeAspect="1"/>
          </p:cNvPicPr>
          <p:nvPr>
            <p:ph sz="half" idx="1"/>
          </p:nvPr>
        </p:nvPicPr>
        <p:blipFill>
          <a:blip r:embed="rId2" cstate="print"/>
          <a:stretch>
            <a:fillRect/>
          </a:stretch>
        </p:blipFill>
        <p:spPr>
          <a:xfrm>
            <a:off x="3575050" y="1759361"/>
            <a:ext cx="5111750" cy="288049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Users login page </a:t>
            </a:r>
            <a:endParaRPr lang="en-US" dirty="0"/>
          </a:p>
        </p:txBody>
      </p:sp>
      <p:pic>
        <p:nvPicPr>
          <p:cNvPr id="7" name="Content Placeholder 6" descr="user2.jpg"/>
          <p:cNvPicPr>
            <a:picLocks noGrp="1" noChangeAspect="1"/>
          </p:cNvPicPr>
          <p:nvPr>
            <p:ph idx="1"/>
          </p:nvPr>
        </p:nvPicPr>
        <p:blipFill>
          <a:blip r:embed="rId2" cstate="print"/>
          <a:stretch>
            <a:fillRect/>
          </a:stretch>
        </p:blipFill>
        <p:spPr>
          <a:xfrm>
            <a:off x="457200" y="1635757"/>
            <a:ext cx="8229600" cy="463741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entury" pitchFamily="18" charset="0"/>
              </a:rPr>
              <a:t>After login process</a:t>
            </a:r>
            <a:endParaRPr lang="en-US" dirty="0">
              <a:solidFill>
                <a:srgbClr val="7030A0"/>
              </a:solidFill>
              <a:latin typeface="Century" pitchFamily="18" charset="0"/>
            </a:endParaRPr>
          </a:p>
        </p:txBody>
      </p:sp>
      <p:sp>
        <p:nvSpPr>
          <p:cNvPr id="3" name="Text Placeholder 2"/>
          <p:cNvSpPr>
            <a:spLocks noGrp="1"/>
          </p:cNvSpPr>
          <p:nvPr>
            <p:ph type="body" idx="2"/>
          </p:nvPr>
        </p:nvSpPr>
        <p:spPr/>
        <p:txBody>
          <a:bodyPr>
            <a:noAutofit/>
          </a:bodyPr>
          <a:lstStyle/>
          <a:p>
            <a:r>
              <a:rPr lang="en-US" sz="2000" dirty="0" smtClean="0">
                <a:solidFill>
                  <a:schemeClr val="bg1"/>
                </a:solidFill>
                <a:latin typeface="Century" pitchFamily="18" charset="0"/>
              </a:rPr>
              <a:t>1.User will click on improve  face matching option.</a:t>
            </a:r>
          </a:p>
          <a:p>
            <a:r>
              <a:rPr lang="en-US" sz="2000" dirty="0" smtClean="0">
                <a:solidFill>
                  <a:schemeClr val="bg1"/>
                </a:solidFill>
                <a:latin typeface="Century" pitchFamily="18" charset="0"/>
              </a:rPr>
              <a:t>2.In the improve face matching process the HD camera will  capture 100 images  for particular person,</a:t>
            </a:r>
          </a:p>
          <a:p>
            <a:r>
              <a:rPr lang="en-US" sz="2000" dirty="0" smtClean="0">
                <a:solidFill>
                  <a:schemeClr val="bg1"/>
                </a:solidFill>
                <a:latin typeface="Century" pitchFamily="18" charset="0"/>
              </a:rPr>
              <a:t>3.After 100 images it will convert normal images into gray scale images.</a:t>
            </a:r>
          </a:p>
          <a:p>
            <a:r>
              <a:rPr lang="en-US" sz="2000" dirty="0" smtClean="0">
                <a:solidFill>
                  <a:schemeClr val="bg1"/>
                </a:solidFill>
                <a:latin typeface="Century" pitchFamily="18" charset="0"/>
              </a:rPr>
              <a:t>4.It will train the given datasets.</a:t>
            </a:r>
          </a:p>
        </p:txBody>
      </p:sp>
      <p:pic>
        <p:nvPicPr>
          <p:cNvPr id="11" name="Content Placeholder 10" descr="user1.jpg"/>
          <p:cNvPicPr>
            <a:picLocks noGrp="1" noChangeAspect="1"/>
          </p:cNvPicPr>
          <p:nvPr>
            <p:ph sz="half" idx="1"/>
          </p:nvPr>
        </p:nvPicPr>
        <p:blipFill>
          <a:blip r:embed="rId2" cstate="print"/>
          <a:stretch>
            <a:fillRect/>
          </a:stretch>
        </p:blipFill>
        <p:spPr>
          <a:xfrm>
            <a:off x="3575050" y="1759361"/>
            <a:ext cx="5111750" cy="288049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4294967295"/>
          </p:nvPr>
        </p:nvSpPr>
        <p:spPr>
          <a:xfrm>
            <a:off x="0" y="1600200"/>
            <a:ext cx="8229600" cy="4708525"/>
          </a:xfrm>
        </p:spPr>
        <p:txBody>
          <a:bodyPr>
            <a:normAutofit/>
          </a:bodyPr>
          <a:lstStyle/>
          <a:p>
            <a:r>
              <a:rPr lang="en-US" sz="2000" dirty="0" smtClean="0">
                <a:solidFill>
                  <a:schemeClr val="bg1"/>
                </a:solidFill>
                <a:latin typeface="Century" pitchFamily="18" charset="0"/>
              </a:rPr>
              <a:t>5.If the faces of a person in the camera matches with the given data sets by user it will mark attendance otherwise it will through an error by local host.</a:t>
            </a:r>
          </a:p>
          <a:p>
            <a:r>
              <a:rPr lang="en-US" sz="2000" dirty="0" smtClean="0">
                <a:solidFill>
                  <a:schemeClr val="bg1"/>
                </a:solidFill>
                <a:latin typeface="Century" pitchFamily="18" charset="0"/>
              </a:rPr>
              <a:t>6. for checking our camera is capturing images or not we have to check our faces folder in that folder the 100 images will be there.</a:t>
            </a:r>
          </a:p>
          <a:p>
            <a:r>
              <a:rPr lang="en-US" sz="2000" dirty="0" smtClean="0">
                <a:solidFill>
                  <a:schemeClr val="bg1"/>
                </a:solidFill>
                <a:latin typeface="Century" pitchFamily="18" charset="0"/>
              </a:rPr>
              <a:t>For checking grey scale images  we will check Gface folder.</a:t>
            </a:r>
            <a:endParaRPr lang="en-US" sz="2000" dirty="0">
              <a:solidFill>
                <a:schemeClr val="bg1"/>
              </a:solidFill>
              <a:latin typeface="Century"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Faces folder</a:t>
            </a:r>
            <a:endParaRPr lang="en-US" dirty="0"/>
          </a:p>
        </p:txBody>
      </p:sp>
      <p:pic>
        <p:nvPicPr>
          <p:cNvPr id="6" name="Content Placeholder 5" descr="Screenshot 8.jpg"/>
          <p:cNvPicPr>
            <a:picLocks noGrp="1" noChangeAspect="1"/>
          </p:cNvPicPr>
          <p:nvPr>
            <p:ph idx="1"/>
          </p:nvPr>
        </p:nvPicPr>
        <p:blipFill>
          <a:blip r:embed="rId2" cstate="print"/>
          <a:stretch>
            <a:fillRect/>
          </a:stretch>
        </p:blipFill>
        <p:spPr>
          <a:xfrm>
            <a:off x="457200" y="1635757"/>
            <a:ext cx="8229600" cy="463741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gface</a:t>
            </a:r>
            <a:endParaRPr lang="en-US" dirty="0"/>
          </a:p>
        </p:txBody>
      </p:sp>
      <p:pic>
        <p:nvPicPr>
          <p:cNvPr id="4" name="Content Placeholder 3" descr="Screenshot 6.jpg"/>
          <p:cNvPicPr>
            <a:picLocks noGrp="1" noChangeAspect="1"/>
          </p:cNvPicPr>
          <p:nvPr>
            <p:ph idx="1"/>
          </p:nvPr>
        </p:nvPicPr>
        <p:blipFill>
          <a:blip r:embed="rId2" cstate="print"/>
          <a:stretch>
            <a:fillRect/>
          </a:stretch>
        </p:blipFill>
        <p:spPr>
          <a:xfrm>
            <a:off x="457200" y="1635757"/>
            <a:ext cx="8229600" cy="463741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Marking attendance</a:t>
            </a:r>
            <a:endParaRPr lang="en-US" dirty="0">
              <a:solidFill>
                <a:srgbClr val="7030A0"/>
              </a:solidFill>
            </a:endParaRPr>
          </a:p>
        </p:txBody>
      </p:sp>
      <p:sp>
        <p:nvSpPr>
          <p:cNvPr id="8" name="Text Placeholder 7"/>
          <p:cNvSpPr>
            <a:spLocks noGrp="1"/>
          </p:cNvSpPr>
          <p:nvPr>
            <p:ph type="body" idx="2"/>
          </p:nvPr>
        </p:nvSpPr>
        <p:spPr/>
        <p:txBody>
          <a:bodyPr/>
          <a:lstStyle/>
          <a:p>
            <a:r>
              <a:rPr lang="en-US" sz="2000" dirty="0" smtClean="0"/>
              <a:t>1</a:t>
            </a:r>
            <a:r>
              <a:rPr lang="en-US" sz="2000" dirty="0" smtClean="0">
                <a:solidFill>
                  <a:schemeClr val="bg1"/>
                </a:solidFill>
                <a:latin typeface="Century" pitchFamily="18" charset="0"/>
              </a:rPr>
              <a:t>. Now user can mark their attendance in the marking attendance page.</a:t>
            </a:r>
          </a:p>
          <a:p>
            <a:r>
              <a:rPr lang="en-US" sz="2000" dirty="0" smtClean="0">
                <a:solidFill>
                  <a:schemeClr val="bg1"/>
                </a:solidFill>
                <a:latin typeface="Century" pitchFamily="18" charset="0"/>
              </a:rPr>
              <a:t> </a:t>
            </a:r>
          </a:p>
          <a:p>
            <a:endParaRPr lang="en-US" sz="2000" dirty="0"/>
          </a:p>
        </p:txBody>
      </p:sp>
      <p:sp>
        <p:nvSpPr>
          <p:cNvPr id="3" name="Content Placeholder 2"/>
          <p:cNvSpPr>
            <a:spLocks noGrp="1"/>
          </p:cNvSpPr>
          <p:nvPr>
            <p:ph sz="half" idx="1"/>
          </p:nvPr>
        </p:nvSpPr>
        <p:spPr/>
        <p:txBody>
          <a:bodyPr/>
          <a:lstStyle/>
          <a:p>
            <a:pPr>
              <a:buNone/>
            </a:pPr>
            <a:r>
              <a:rPr lang="en-US" dirty="0" smtClean="0"/>
              <a:t>Marking attendance view</a:t>
            </a:r>
          </a:p>
        </p:txBody>
      </p:sp>
      <p:pic>
        <p:nvPicPr>
          <p:cNvPr id="7" name="Picture 6" descr="marking page.jpg"/>
          <p:cNvPicPr>
            <a:picLocks noChangeAspect="1"/>
          </p:cNvPicPr>
          <p:nvPr/>
        </p:nvPicPr>
        <p:blipFill>
          <a:blip r:embed="rId2" cstate="print"/>
          <a:stretch>
            <a:fillRect/>
          </a:stretch>
        </p:blipFill>
        <p:spPr>
          <a:xfrm>
            <a:off x="3962400" y="1143000"/>
            <a:ext cx="4621352" cy="455753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Attendance marked</a:t>
            </a:r>
            <a:endParaRPr lang="en-US" dirty="0">
              <a:solidFill>
                <a:srgbClr val="7030A0"/>
              </a:solidFill>
            </a:endParaRPr>
          </a:p>
        </p:txBody>
      </p:sp>
      <p:sp>
        <p:nvSpPr>
          <p:cNvPr id="3" name="Text Placeholder 2"/>
          <p:cNvSpPr>
            <a:spLocks noGrp="1"/>
          </p:cNvSpPr>
          <p:nvPr>
            <p:ph type="body" idx="2"/>
          </p:nvPr>
        </p:nvSpPr>
        <p:spPr/>
        <p:txBody>
          <a:bodyPr>
            <a:normAutofit/>
          </a:bodyPr>
          <a:lstStyle/>
          <a:p>
            <a:r>
              <a:rPr lang="en-US" sz="2000" dirty="0" smtClean="0">
                <a:solidFill>
                  <a:schemeClr val="bg1"/>
                </a:solidFill>
              </a:rPr>
              <a:t>Now attendance have been marked  with user name and current date and time.</a:t>
            </a:r>
            <a:endParaRPr lang="en-US" sz="2000" dirty="0">
              <a:solidFill>
                <a:schemeClr val="bg1"/>
              </a:solidFill>
            </a:endParaRPr>
          </a:p>
        </p:txBody>
      </p:sp>
      <p:pic>
        <p:nvPicPr>
          <p:cNvPr id="5" name="Content Placeholder 4" descr="admin mark attendance.jpg"/>
          <p:cNvPicPr>
            <a:picLocks noGrp="1" noChangeAspect="1"/>
          </p:cNvPicPr>
          <p:nvPr>
            <p:ph sz="half" idx="1"/>
          </p:nvPr>
        </p:nvPicPr>
        <p:blipFill>
          <a:blip r:embed="rId2" cstate="print"/>
          <a:stretch>
            <a:fillRect/>
          </a:stretch>
        </p:blipFill>
        <p:spPr>
          <a:xfrm>
            <a:off x="3575050" y="1759361"/>
            <a:ext cx="5111750" cy="288049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1"/>
                </a:solidFill>
                <a:latin typeface="Century" pitchFamily="18" charset="0"/>
              </a:rPr>
              <a:t>The purpose of developing attendance management system is to computerized the tradition way of taking attendance.</a:t>
            </a:r>
          </a:p>
          <a:p>
            <a:r>
              <a:rPr lang="en-US" sz="2400" dirty="0" smtClean="0">
                <a:solidFill>
                  <a:schemeClr val="bg1"/>
                </a:solidFill>
                <a:latin typeface="Century" pitchFamily="18" charset="0"/>
              </a:rPr>
              <a:t>Another purpose for developing this software is to generate the report automatically at the end of the session or in the between of the session.</a:t>
            </a:r>
            <a:endParaRPr lang="en-US" sz="2400" dirty="0">
              <a:solidFill>
                <a:schemeClr val="bg1"/>
              </a:solidFill>
              <a:latin typeface="Century"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a:t>
            </a:r>
            <a:r>
              <a:rPr lang="en-US" dirty="0" err="1" smtClean="0"/>
              <a:t>atendance</a:t>
            </a:r>
            <a:r>
              <a:rPr lang="en-US" dirty="0" smtClean="0"/>
              <a:t> page</a:t>
            </a:r>
            <a:endParaRPr lang="en-US" dirty="0"/>
          </a:p>
        </p:txBody>
      </p:sp>
      <p:pic>
        <p:nvPicPr>
          <p:cNvPr id="7" name="Content Placeholder 6" descr="view attendance.jpg"/>
          <p:cNvPicPr>
            <a:picLocks noGrp="1" noChangeAspect="1"/>
          </p:cNvPicPr>
          <p:nvPr>
            <p:ph idx="1"/>
          </p:nvPr>
        </p:nvPicPr>
        <p:blipFill>
          <a:blip r:embed="rId2" cstate="print"/>
          <a:stretch>
            <a:fillRect/>
          </a:stretch>
        </p:blipFill>
        <p:spPr>
          <a:xfrm>
            <a:off x="457200" y="1638761"/>
            <a:ext cx="8229600" cy="463140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Log out</a:t>
            </a:r>
            <a:endParaRPr lang="en-US" dirty="0"/>
          </a:p>
        </p:txBody>
      </p:sp>
      <p:sp>
        <p:nvSpPr>
          <p:cNvPr id="10" name="Content Placeholder 9"/>
          <p:cNvSpPr>
            <a:spLocks noGrp="1"/>
          </p:cNvSpPr>
          <p:nvPr>
            <p:ph idx="1"/>
          </p:nvPr>
        </p:nvSpPr>
        <p:spPr/>
        <p:txBody>
          <a:bodyPr>
            <a:normAutofit/>
          </a:bodyPr>
          <a:lstStyle/>
          <a:p>
            <a:r>
              <a:rPr lang="en-US" sz="2000" dirty="0" smtClean="0">
                <a:solidFill>
                  <a:schemeClr val="bg1"/>
                </a:solidFill>
                <a:latin typeface="Century" pitchFamily="18" charset="0"/>
              </a:rPr>
              <a:t>Now user can log out them selves.</a:t>
            </a:r>
            <a:endParaRPr lang="en-US" sz="2000" dirty="0">
              <a:solidFill>
                <a:schemeClr val="bg1"/>
              </a:solidFill>
              <a:latin typeface="Century"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solidFill>
                  <a:schemeClr val="bg1"/>
                </a:solidFill>
                <a:latin typeface="Century" pitchFamily="18" charset="0"/>
              </a:rPr>
              <a:t>This project will help the lecturers to reduce their workload by reducing the time and calculations required to update the attendance manually.</a:t>
            </a:r>
          </a:p>
          <a:p>
            <a:pPr>
              <a:buFont typeface="Wingdings" pitchFamily="2" charset="2"/>
              <a:buChar char="v"/>
            </a:pPr>
            <a:r>
              <a:rPr lang="en-US" sz="2000" dirty="0" smtClean="0">
                <a:solidFill>
                  <a:schemeClr val="bg1"/>
                </a:solidFill>
                <a:latin typeface="Century" pitchFamily="18" charset="0"/>
              </a:rPr>
              <a:t>Students and parents will also view the attendance and curriculum details using the website.</a:t>
            </a:r>
            <a:endParaRPr lang="en-US" sz="2000" dirty="0">
              <a:solidFill>
                <a:schemeClr val="bg1"/>
              </a:solidFill>
              <a:latin typeface="Century"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idx="1"/>
          </p:nvPr>
        </p:nvSpPr>
        <p:spPr/>
        <p:txBody>
          <a:bodyPr/>
          <a:lstStyle/>
          <a:p>
            <a:r>
              <a:rPr lang="en-US" dirty="0" smtClean="0">
                <a:solidFill>
                  <a:srgbClr val="7030A0"/>
                </a:solidFill>
                <a:latin typeface="Century" pitchFamily="18" charset="0"/>
              </a:rPr>
              <a:t>Economically feasible</a:t>
            </a:r>
          </a:p>
          <a:p>
            <a:r>
              <a:rPr lang="en-US" dirty="0" smtClean="0"/>
              <a:t>      </a:t>
            </a:r>
            <a:r>
              <a:rPr lang="en-US" sz="2000" dirty="0" smtClean="0">
                <a:solidFill>
                  <a:schemeClr val="bg1"/>
                </a:solidFill>
              </a:rPr>
              <a:t>The system being developed is economic with respect to school  for Colleges point of view.</a:t>
            </a:r>
          </a:p>
          <a:p>
            <a:r>
              <a:rPr lang="en-US" sz="2000" dirty="0" smtClean="0">
                <a:solidFill>
                  <a:schemeClr val="bg1"/>
                </a:solidFill>
              </a:rPr>
              <a:t>It is cost effective in the sense that has eliminated the paper work completely.</a:t>
            </a:r>
          </a:p>
          <a:p>
            <a:r>
              <a:rPr lang="en-US" sz="2000" dirty="0" smtClean="0">
                <a:solidFill>
                  <a:schemeClr val="bg1"/>
                </a:solidFill>
              </a:rPr>
              <a:t>The system is also time effective because the calculations are automated which are made at the end of the month or as per the user requirement.</a:t>
            </a:r>
          </a:p>
          <a:p>
            <a:r>
              <a:rPr lang="en-US" sz="2000" dirty="0" smtClean="0">
                <a:solidFill>
                  <a:schemeClr val="bg1"/>
                </a:solidFill>
              </a:rPr>
              <a:t>The results obtained contains minimum errors and are highly Accurate as the data is required.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idx="1"/>
          </p:nvPr>
        </p:nvSpPr>
        <p:spPr/>
        <p:txBody>
          <a:bodyPr/>
          <a:lstStyle/>
          <a:p>
            <a:r>
              <a:rPr lang="en-US" dirty="0" smtClean="0">
                <a:solidFill>
                  <a:srgbClr val="7030A0"/>
                </a:solidFill>
              </a:rPr>
              <a:t>Technical Feasibility</a:t>
            </a:r>
            <a:r>
              <a:rPr lang="en-US" dirty="0" smtClean="0"/>
              <a:t>:</a:t>
            </a:r>
          </a:p>
          <a:p>
            <a:r>
              <a:rPr lang="en-US" sz="2000" dirty="0" smtClean="0">
                <a:solidFill>
                  <a:schemeClr val="bg1"/>
                </a:solidFill>
              </a:rPr>
              <a:t>The technical requirement for the system is economic and it does not use any other additional Hardware and software </a:t>
            </a:r>
            <a:r>
              <a:rPr lang="en-US" dirty="0" smtClean="0"/>
              <a:t>.</a:t>
            </a:r>
          </a:p>
          <a:p>
            <a:endParaRPr lang="en-US" dirty="0" smtClean="0">
              <a:solidFill>
                <a:srgbClr val="7030A0"/>
              </a:solidFill>
            </a:endParaRPr>
          </a:p>
          <a:p>
            <a:r>
              <a:rPr lang="en-US" dirty="0" smtClean="0">
                <a:solidFill>
                  <a:srgbClr val="7030A0"/>
                </a:solidFill>
              </a:rPr>
              <a:t>Behavioral Feasibility:</a:t>
            </a:r>
          </a:p>
          <a:p>
            <a:r>
              <a:rPr lang="en-US" sz="2000" dirty="0" smtClean="0">
                <a:solidFill>
                  <a:schemeClr val="bg1"/>
                </a:solidFill>
                <a:latin typeface="Century" pitchFamily="18" charset="0"/>
              </a:rPr>
              <a:t>The system working is quite easy  to use and learn due to its simple but attractive interface .</a:t>
            </a:r>
          </a:p>
          <a:p>
            <a:r>
              <a:rPr lang="en-US" sz="2000" dirty="0" smtClean="0">
                <a:solidFill>
                  <a:schemeClr val="bg1"/>
                </a:solidFill>
                <a:latin typeface="Century" pitchFamily="18" charset="0"/>
              </a:rPr>
              <a:t>User requires no special training for operating the system.</a:t>
            </a:r>
            <a:endParaRPr lang="en-US" sz="2000" dirty="0">
              <a:solidFill>
                <a:schemeClr val="bg1"/>
              </a:solidFill>
              <a:latin typeface="Century"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Autofit/>
          </a:bodyPr>
          <a:lstStyle/>
          <a:p>
            <a:r>
              <a:rPr lang="en-IN" sz="2000" dirty="0" smtClean="0">
                <a:latin typeface="Century" pitchFamily="18" charset="0"/>
              </a:rPr>
              <a:t>The technology aims in imparting a tremendous knowledge oriented technical innovations these days. Deep Learning is one among the interesting domain that enables the machine to train itself by providing some datasets as input and provides an appropriate output during testing by applying different learning algorithms. Nowadays Attendance is considered as an important factor for both the student as well as the teacher of an educational organization. With the advancement of the deep learning technology the machine automatically detects the attendance performance of the students and maintains a record of those collected data. </a:t>
            </a:r>
            <a:endParaRPr lang="en-US" sz="2000" dirty="0">
              <a:latin typeface="Century"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smtClean="0"/>
          </a:p>
          <a:p>
            <a:r>
              <a:rPr lang="en-US" dirty="0" smtClean="0"/>
              <a:t>Before the attendance management system can work, there are a set of data needed to be inputted into the system which essentially consist of the </a:t>
            </a:r>
            <a:r>
              <a:rPr lang="en-US" dirty="0" smtClean="0"/>
              <a:t>individuals basic </a:t>
            </a:r>
            <a:r>
              <a:rPr lang="en-US" dirty="0" smtClean="0"/>
              <a:t>information which is their ID and their faces. The first procedure of portrait acquisition can be done by using the Camera to capture the faces of the individual. In this process the system will first detect the presence of a face in the captured image, if there are no face detected, the system will prompt the user to capture their face again until it meets certain number of portraits which will be 10 required portraits in this project for each student. The decision of storing only 10 portrait per student is due to the consideration of the limited storage space in the raspberry pi because the total amount of students in the university is considered heavy. Then, the images will undergo several pre-processing procedures to obtain a grayscale image and cropped faces of equal sized images because those are the prerequisites of using the </a:t>
            </a:r>
            <a:r>
              <a:rPr lang="en-US" dirty="0" err="1" smtClean="0"/>
              <a:t>EigenFaces</a:t>
            </a:r>
            <a:r>
              <a:rPr lang="en-US" dirty="0" smtClean="0"/>
              <a:t> Recognizer. Both of the processes mentioned above can be represented in the diagram below.</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Images</a:t>
            </a:r>
            <a:endParaRPr lang="en-US" dirty="0"/>
          </a:p>
        </p:txBody>
      </p:sp>
      <p:pic>
        <p:nvPicPr>
          <p:cNvPr id="4" name="image4.jpeg"/>
          <p:cNvPicPr>
            <a:picLocks noGrp="1"/>
          </p:cNvPicPr>
          <p:nvPr>
            <p:ph idx="1"/>
          </p:nvPr>
        </p:nvPicPr>
        <p:blipFill>
          <a:blip r:embed="rId2" cstate="print"/>
          <a:stretch>
            <a:fillRect/>
          </a:stretch>
        </p:blipFill>
        <p:spPr>
          <a:xfrm>
            <a:off x="990600" y="1676400"/>
            <a:ext cx="7848600" cy="4800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TotalTime>
  <Words>1951</Words>
  <Application>Microsoft Office PowerPoint</Application>
  <PresentationFormat>On-screen Show (4:3)</PresentationFormat>
  <Paragraphs>161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Apex</vt:lpstr>
      <vt:lpstr>PRESENTATION  ON  PROJECT  </vt:lpstr>
      <vt:lpstr>CONTENT</vt:lpstr>
      <vt:lpstr>Introduction</vt:lpstr>
      <vt:lpstr>Purpose </vt:lpstr>
      <vt:lpstr>Feasibility study</vt:lpstr>
      <vt:lpstr>Feasibility study</vt:lpstr>
      <vt:lpstr>Technology Used</vt:lpstr>
      <vt:lpstr>Methodology</vt:lpstr>
      <vt:lpstr>Stored Images</vt:lpstr>
      <vt:lpstr>Disadvantages of present working system</vt:lpstr>
      <vt:lpstr>Disadvantages</vt:lpstr>
      <vt:lpstr>Characteristics  of the proposed system</vt:lpstr>
      <vt:lpstr>Characteristics  of the proposed system</vt:lpstr>
      <vt:lpstr>Tools and Technology </vt:lpstr>
      <vt:lpstr>PRO’s</vt:lpstr>
      <vt:lpstr>CON’s</vt:lpstr>
      <vt:lpstr>FEATURES</vt:lpstr>
      <vt:lpstr>ER-digram</vt:lpstr>
      <vt:lpstr>FLOW CHART</vt:lpstr>
      <vt:lpstr>MOTIVATION AND CHALLENGES</vt:lpstr>
      <vt:lpstr>FUTURE SCOPE </vt:lpstr>
      <vt:lpstr>What face recognition Technology is?</vt:lpstr>
      <vt:lpstr>SYSTEM DESIGN </vt:lpstr>
      <vt:lpstr>HARDWARE DEVELOPMENT</vt:lpstr>
      <vt:lpstr>LIBRARIES DEVELOPEMENT</vt:lpstr>
      <vt:lpstr>Numpy</vt:lpstr>
      <vt:lpstr> The creation of the face database: </vt:lpstr>
      <vt:lpstr>Process of Attendance marking by admin</vt:lpstr>
      <vt:lpstr>Admin login page</vt:lpstr>
      <vt:lpstr>Marking attendance page</vt:lpstr>
      <vt:lpstr>View Attendance page</vt:lpstr>
      <vt:lpstr>Attendance marking process by user</vt:lpstr>
      <vt:lpstr>Users login page </vt:lpstr>
      <vt:lpstr>After login process</vt:lpstr>
      <vt:lpstr>Slide 35</vt:lpstr>
      <vt:lpstr>Faces folder</vt:lpstr>
      <vt:lpstr>gface</vt:lpstr>
      <vt:lpstr>Marking attendance</vt:lpstr>
      <vt:lpstr>Attendance marked</vt:lpstr>
      <vt:lpstr>View atendance page</vt:lpstr>
      <vt:lpstr>Log out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hp</dc:creator>
  <cp:lastModifiedBy>hp</cp:lastModifiedBy>
  <cp:revision>60</cp:revision>
  <dcterms:created xsi:type="dcterms:W3CDTF">2022-05-25T13:32:16Z</dcterms:created>
  <dcterms:modified xsi:type="dcterms:W3CDTF">2022-06-24T06:23:12Z</dcterms:modified>
</cp:coreProperties>
</file>