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30"/>
  </p:notesMasterIdLst>
  <p:sldIdLst>
    <p:sldId id="256" r:id="rId2"/>
    <p:sldId id="366" r:id="rId3"/>
    <p:sldId id="267" r:id="rId4"/>
    <p:sldId id="367" r:id="rId5"/>
    <p:sldId id="368" r:id="rId6"/>
    <p:sldId id="369" r:id="rId7"/>
    <p:sldId id="336" r:id="rId8"/>
    <p:sldId id="337" r:id="rId9"/>
    <p:sldId id="268" r:id="rId10"/>
    <p:sldId id="269" r:id="rId11"/>
    <p:sldId id="270" r:id="rId12"/>
    <p:sldId id="312" r:id="rId13"/>
    <p:sldId id="322" r:id="rId14"/>
    <p:sldId id="370" r:id="rId15"/>
    <p:sldId id="371" r:id="rId16"/>
    <p:sldId id="323" r:id="rId17"/>
    <p:sldId id="313" r:id="rId18"/>
    <p:sldId id="324" r:id="rId19"/>
    <p:sldId id="321" r:id="rId20"/>
    <p:sldId id="325" r:id="rId21"/>
    <p:sldId id="314" r:id="rId22"/>
    <p:sldId id="326" r:id="rId23"/>
    <p:sldId id="316" r:id="rId24"/>
    <p:sldId id="315" r:id="rId25"/>
    <p:sldId id="327" r:id="rId26"/>
    <p:sldId id="328" r:id="rId27"/>
    <p:sldId id="319" r:id="rId28"/>
    <p:sldId id="330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F5C4A5AB-FE2F-4726-975F-FEA71B596FFA}"/>
    <pc:docChg chg="undo custSel addSld delSld modSld sldOrd">
      <pc:chgData name="Sharma Computer Academy" userId="08476b32c11f4418" providerId="LiveId" clId="{F5C4A5AB-FE2F-4726-975F-FEA71B596FFA}" dt="2023-08-26T06:43:46.071" v="1153" actId="20577"/>
      <pc:docMkLst>
        <pc:docMk/>
      </pc:docMkLst>
      <pc:sldChg chg="modSp">
        <pc:chgData name="Sharma Computer Academy" userId="08476b32c11f4418" providerId="LiveId" clId="{F5C4A5AB-FE2F-4726-975F-FEA71B596FFA}" dt="2023-08-22T08:07:27.652" v="411" actId="20577"/>
        <pc:sldMkLst>
          <pc:docMk/>
          <pc:sldMk cId="2418314178" sldId="267"/>
        </pc:sldMkLst>
        <pc:spChg chg="mod">
          <ac:chgData name="Sharma Computer Academy" userId="08476b32c11f4418" providerId="LiveId" clId="{F5C4A5AB-FE2F-4726-975F-FEA71B596FFA}" dt="2023-08-22T08:07:27.652" v="411" actId="20577"/>
          <ac:spMkLst>
            <pc:docMk/>
            <pc:sldMk cId="2418314178" sldId="267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F5C4A5AB-FE2F-4726-975F-FEA71B596FFA}" dt="2023-08-26T06:43:37.331" v="1151" actId="20577"/>
        <pc:sldMkLst>
          <pc:docMk/>
          <pc:sldMk cId="2584290497" sldId="322"/>
        </pc:sldMkLst>
        <pc:spChg chg="mod">
          <ac:chgData name="Sharma Computer Academy" userId="08476b32c11f4418" providerId="LiveId" clId="{F5C4A5AB-FE2F-4726-975F-FEA71B596FFA}" dt="2023-08-26T06:43:37.331" v="1151" actId="20577"/>
          <ac:spMkLst>
            <pc:docMk/>
            <pc:sldMk cId="2584290497" sldId="322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F5C4A5AB-FE2F-4726-975F-FEA71B596FFA}" dt="2023-08-26T06:43:46.071" v="1153" actId="20577"/>
        <pc:sldMkLst>
          <pc:docMk/>
          <pc:sldMk cId="2584290497" sldId="323"/>
        </pc:sldMkLst>
        <pc:spChg chg="mod">
          <ac:chgData name="Sharma Computer Academy" userId="08476b32c11f4418" providerId="LiveId" clId="{F5C4A5AB-FE2F-4726-975F-FEA71B596FFA}" dt="2023-08-26T06:43:46.071" v="1153" actId="20577"/>
          <ac:spMkLst>
            <pc:docMk/>
            <pc:sldMk cId="2584290497" sldId="323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F5C4A5AB-FE2F-4726-975F-FEA71B596FFA}" dt="2023-08-24T07:28:03.134" v="1090" actId="207"/>
        <pc:sldMkLst>
          <pc:docMk/>
          <pc:sldMk cId="2375151983" sldId="326"/>
        </pc:sldMkLst>
        <pc:spChg chg="mod">
          <ac:chgData name="Sharma Computer Academy" userId="08476b32c11f4418" providerId="LiveId" clId="{F5C4A5AB-FE2F-4726-975F-FEA71B596FFA}" dt="2023-08-24T07:28:03.134" v="1090" actId="207"/>
          <ac:spMkLst>
            <pc:docMk/>
            <pc:sldMk cId="2375151983" sldId="326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F5C4A5AB-FE2F-4726-975F-FEA71B596FFA}" dt="2023-08-24T07:40:25.865" v="1150" actId="207"/>
        <pc:sldMkLst>
          <pc:docMk/>
          <pc:sldMk cId="2375151983" sldId="328"/>
        </pc:sldMkLst>
        <pc:spChg chg="mod">
          <ac:chgData name="Sharma Computer Academy" userId="08476b32c11f4418" providerId="LiveId" clId="{F5C4A5AB-FE2F-4726-975F-FEA71B596FFA}" dt="2023-08-24T07:40:25.865" v="1150" actId="207"/>
          <ac:spMkLst>
            <pc:docMk/>
            <pc:sldMk cId="2375151983" sldId="328"/>
            <ac:spMk id="3" creationId="{00000000-0000-0000-0000-000000000000}"/>
          </ac:spMkLst>
        </pc:spChg>
      </pc:sldChg>
      <pc:sldChg chg="modSp del">
        <pc:chgData name="Sharma Computer Academy" userId="08476b32c11f4418" providerId="LiveId" clId="{F5C4A5AB-FE2F-4726-975F-FEA71B596FFA}" dt="2023-08-22T08:10:25.334" v="454" actId="47"/>
        <pc:sldMkLst>
          <pc:docMk/>
          <pc:sldMk cId="3105349608" sldId="329"/>
        </pc:sldMkLst>
        <pc:spChg chg="mod">
          <ac:chgData name="Sharma Computer Academy" userId="08476b32c11f4418" providerId="LiveId" clId="{F5C4A5AB-FE2F-4726-975F-FEA71B596FFA}" dt="2023-08-22T07:53:06.113" v="377" actId="20577"/>
          <ac:spMkLst>
            <pc:docMk/>
            <pc:sldMk cId="3105349608" sldId="329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F5C4A5AB-FE2F-4726-975F-FEA71B596FFA}" dt="2023-08-19T05:21:58.788" v="345" actId="113"/>
        <pc:sldMkLst>
          <pc:docMk/>
          <pc:sldMk cId="2375151983" sldId="330"/>
        </pc:sldMkLst>
        <pc:spChg chg="mod">
          <ac:chgData name="Sharma Computer Academy" userId="08476b32c11f4418" providerId="LiveId" clId="{F5C4A5AB-FE2F-4726-975F-FEA71B596FFA}" dt="2023-08-19T05:21:58.788" v="345" actId="113"/>
          <ac:spMkLst>
            <pc:docMk/>
            <pc:sldMk cId="2375151983" sldId="330"/>
            <ac:spMk id="3" creationId="{00000000-0000-0000-0000-000000000000}"/>
          </ac:spMkLst>
        </pc:spChg>
      </pc:sldChg>
      <pc:sldChg chg="del">
        <pc:chgData name="Sharma Computer Academy" userId="08476b32c11f4418" providerId="LiveId" clId="{F5C4A5AB-FE2F-4726-975F-FEA71B596FFA}" dt="2023-08-22T07:53:20.082" v="379" actId="47"/>
        <pc:sldMkLst>
          <pc:docMk/>
          <pc:sldMk cId="604445363" sldId="331"/>
        </pc:sldMkLst>
      </pc:sldChg>
      <pc:sldChg chg="del">
        <pc:chgData name="Sharma Computer Academy" userId="08476b32c11f4418" providerId="LiveId" clId="{F5C4A5AB-FE2F-4726-975F-FEA71B596FFA}" dt="2023-08-22T08:11:30.720" v="474" actId="47"/>
        <pc:sldMkLst>
          <pc:docMk/>
          <pc:sldMk cId="699239410" sldId="332"/>
        </pc:sldMkLst>
      </pc:sldChg>
      <pc:sldChg chg="del">
        <pc:chgData name="Sharma Computer Academy" userId="08476b32c11f4418" providerId="LiveId" clId="{F5C4A5AB-FE2F-4726-975F-FEA71B596FFA}" dt="2023-08-22T08:11:50.281" v="475" actId="47"/>
        <pc:sldMkLst>
          <pc:docMk/>
          <pc:sldMk cId="3811820683" sldId="333"/>
        </pc:sldMkLst>
      </pc:sldChg>
      <pc:sldChg chg="del">
        <pc:chgData name="Sharma Computer Academy" userId="08476b32c11f4418" providerId="LiveId" clId="{F5C4A5AB-FE2F-4726-975F-FEA71B596FFA}" dt="2023-08-22T08:11:55.016" v="476" actId="47"/>
        <pc:sldMkLst>
          <pc:docMk/>
          <pc:sldMk cId="1232671512" sldId="334"/>
        </pc:sldMkLst>
      </pc:sldChg>
      <pc:sldChg chg="del">
        <pc:chgData name="Sharma Computer Academy" userId="08476b32c11f4418" providerId="LiveId" clId="{F5C4A5AB-FE2F-4726-975F-FEA71B596FFA}" dt="2023-08-22T08:12:07.317" v="477" actId="47"/>
        <pc:sldMkLst>
          <pc:docMk/>
          <pc:sldMk cId="2383190836" sldId="335"/>
        </pc:sldMkLst>
      </pc:sldChg>
      <pc:sldChg chg="modSp mod">
        <pc:chgData name="Sharma Computer Academy" userId="08476b32c11f4418" providerId="LiveId" clId="{F5C4A5AB-FE2F-4726-975F-FEA71B596FFA}" dt="2023-08-22T08:13:02.381" v="489" actId="113"/>
        <pc:sldMkLst>
          <pc:docMk/>
          <pc:sldMk cId="829878573" sldId="336"/>
        </pc:sldMkLst>
        <pc:spChg chg="mod">
          <ac:chgData name="Sharma Computer Academy" userId="08476b32c11f4418" providerId="LiveId" clId="{F5C4A5AB-FE2F-4726-975F-FEA71B596FFA}" dt="2023-08-22T08:13:02.381" v="489" actId="113"/>
          <ac:spMkLst>
            <pc:docMk/>
            <pc:sldMk cId="829878573" sldId="336"/>
            <ac:spMk id="3" creationId="{00000000-0000-0000-0000-000000000000}"/>
          </ac:spMkLst>
        </pc:spChg>
        <pc:graphicFrameChg chg="modGraphic">
          <ac:chgData name="Sharma Computer Academy" userId="08476b32c11f4418" providerId="LiveId" clId="{F5C4A5AB-FE2F-4726-975F-FEA71B596FFA}" dt="2023-08-22T08:12:30.699" v="478" actId="2165"/>
          <ac:graphicFrameMkLst>
            <pc:docMk/>
            <pc:sldMk cId="829878573" sldId="336"/>
            <ac:graphicFrameMk id="4" creationId="{00000000-0000-0000-0000-000000000000}"/>
          </ac:graphicFrameMkLst>
        </pc:graphicFrameChg>
      </pc:sldChg>
      <pc:sldChg chg="modSp">
        <pc:chgData name="Sharma Computer Academy" userId="08476b32c11f4418" providerId="LiveId" clId="{F5C4A5AB-FE2F-4726-975F-FEA71B596FFA}" dt="2023-08-22T08:24:56.807" v="551" actId="20577"/>
        <pc:sldMkLst>
          <pc:docMk/>
          <pc:sldMk cId="1311906743" sldId="337"/>
        </pc:sldMkLst>
        <pc:spChg chg="mod">
          <ac:chgData name="Sharma Computer Academy" userId="08476b32c11f4418" providerId="LiveId" clId="{F5C4A5AB-FE2F-4726-975F-FEA71B596FFA}" dt="2023-08-22T08:24:56.807" v="551" actId="20577"/>
          <ac:spMkLst>
            <pc:docMk/>
            <pc:sldMk cId="1311906743" sldId="337"/>
            <ac:spMk id="3" creationId="{00000000-0000-0000-0000-000000000000}"/>
          </ac:spMkLst>
        </pc:spChg>
      </pc:sldChg>
      <pc:sldChg chg="del">
        <pc:chgData name="Sharma Computer Academy" userId="08476b32c11f4418" providerId="LiveId" clId="{F5C4A5AB-FE2F-4726-975F-FEA71B596FFA}" dt="2023-08-22T08:33:56.599" v="552" actId="47"/>
        <pc:sldMkLst>
          <pc:docMk/>
          <pc:sldMk cId="2223504088" sldId="338"/>
        </pc:sldMkLst>
      </pc:sldChg>
      <pc:sldChg chg="modSp">
        <pc:chgData name="Sharma Computer Academy" userId="08476b32c11f4418" providerId="LiveId" clId="{F5C4A5AB-FE2F-4726-975F-FEA71B596FFA}" dt="2023-08-22T07:54:28.285" v="396" actId="20577"/>
        <pc:sldMkLst>
          <pc:docMk/>
          <pc:sldMk cId="3841984128" sldId="367"/>
        </pc:sldMkLst>
        <pc:spChg chg="mod">
          <ac:chgData name="Sharma Computer Academy" userId="08476b32c11f4418" providerId="LiveId" clId="{F5C4A5AB-FE2F-4726-975F-FEA71B596FFA}" dt="2023-08-22T07:54:28.285" v="396" actId="20577"/>
          <ac:spMkLst>
            <pc:docMk/>
            <pc:sldMk cId="3841984128" sldId="367"/>
            <ac:spMk id="3" creationId="{00000000-0000-0000-0000-000000000000}"/>
          </ac:spMkLst>
        </pc:spChg>
      </pc:sldChg>
      <pc:sldChg chg="del">
        <pc:chgData name="Sharma Computer Academy" userId="08476b32c11f4418" providerId="LiveId" clId="{F5C4A5AB-FE2F-4726-975F-FEA71B596FFA}" dt="2023-08-22T07:53:17.154" v="378" actId="47"/>
        <pc:sldMkLst>
          <pc:docMk/>
          <pc:sldMk cId="3380545444" sldId="368"/>
        </pc:sldMkLst>
      </pc:sldChg>
      <pc:sldChg chg="modSp add modAnim">
        <pc:chgData name="Sharma Computer Academy" userId="08476b32c11f4418" providerId="LiveId" clId="{F5C4A5AB-FE2F-4726-975F-FEA71B596FFA}" dt="2023-08-22T08:09:12.766" v="441" actId="5793"/>
        <pc:sldMkLst>
          <pc:docMk/>
          <pc:sldMk cId="4105049421" sldId="368"/>
        </pc:sldMkLst>
        <pc:spChg chg="mod">
          <ac:chgData name="Sharma Computer Academy" userId="08476b32c11f4418" providerId="LiveId" clId="{F5C4A5AB-FE2F-4726-975F-FEA71B596FFA}" dt="2023-08-22T08:09:12.766" v="441" actId="5793"/>
          <ac:spMkLst>
            <pc:docMk/>
            <pc:sldMk cId="4105049421" sldId="368"/>
            <ac:spMk id="3" creationId="{00000000-0000-0000-0000-000000000000}"/>
          </ac:spMkLst>
        </pc:spChg>
      </pc:sldChg>
      <pc:sldChg chg="modSp add ord modAnim">
        <pc:chgData name="Sharma Computer Academy" userId="08476b32c11f4418" providerId="LiveId" clId="{F5C4A5AB-FE2F-4726-975F-FEA71B596FFA}" dt="2023-08-22T08:11:19.254" v="473" actId="113"/>
        <pc:sldMkLst>
          <pc:docMk/>
          <pc:sldMk cId="504291364" sldId="369"/>
        </pc:sldMkLst>
        <pc:spChg chg="mod">
          <ac:chgData name="Sharma Computer Academy" userId="08476b32c11f4418" providerId="LiveId" clId="{F5C4A5AB-FE2F-4726-975F-FEA71B596FFA}" dt="2023-08-22T08:11:19.254" v="473" actId="113"/>
          <ac:spMkLst>
            <pc:docMk/>
            <pc:sldMk cId="504291364" sldId="369"/>
            <ac:spMk id="3" creationId="{00000000-0000-0000-0000-000000000000}"/>
          </ac:spMkLst>
        </pc:spChg>
      </pc:sldChg>
      <pc:sldChg chg="add del">
        <pc:chgData name="Sharma Computer Academy" userId="08476b32c11f4418" providerId="LiveId" clId="{F5C4A5AB-FE2F-4726-975F-FEA71B596FFA}" dt="2023-08-22T08:07:45.654" v="412" actId="47"/>
        <pc:sldMkLst>
          <pc:docMk/>
          <pc:sldMk cId="3574640994" sldId="370"/>
        </pc:sldMkLst>
      </pc:sldChg>
      <pc:sldChg chg="modSp add mod modAnim">
        <pc:chgData name="Sharma Computer Academy" userId="08476b32c11f4418" providerId="LiveId" clId="{F5C4A5AB-FE2F-4726-975F-FEA71B596FFA}" dt="2023-08-26T06:43:41.469" v="1152" actId="20577"/>
        <pc:sldMkLst>
          <pc:docMk/>
          <pc:sldMk cId="3844175243" sldId="370"/>
        </pc:sldMkLst>
        <pc:spChg chg="mod">
          <ac:chgData name="Sharma Computer Academy" userId="08476b32c11f4418" providerId="LiveId" clId="{F5C4A5AB-FE2F-4726-975F-FEA71B596FFA}" dt="2023-08-22T08:40:30.634" v="602" actId="20577"/>
          <ac:spMkLst>
            <pc:docMk/>
            <pc:sldMk cId="3844175243" sldId="370"/>
            <ac:spMk id="2" creationId="{00000000-0000-0000-0000-000000000000}"/>
          </ac:spMkLst>
        </pc:spChg>
        <pc:spChg chg="mod">
          <ac:chgData name="Sharma Computer Academy" userId="08476b32c11f4418" providerId="LiveId" clId="{F5C4A5AB-FE2F-4726-975F-FEA71B596FFA}" dt="2023-08-26T06:43:41.469" v="1152" actId="20577"/>
          <ac:spMkLst>
            <pc:docMk/>
            <pc:sldMk cId="3844175243" sldId="370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F5C4A5AB-FE2F-4726-975F-FEA71B596FFA}" dt="2023-08-22T08:45:14.791" v="1035" actId="20577"/>
        <pc:sldMkLst>
          <pc:docMk/>
          <pc:sldMk cId="973993147" sldId="371"/>
        </pc:sldMkLst>
        <pc:spChg chg="mod">
          <ac:chgData name="Sharma Computer Academy" userId="08476b32c11f4418" providerId="LiveId" clId="{F5C4A5AB-FE2F-4726-975F-FEA71B596FFA}" dt="2023-08-22T08:45:14.791" v="1035" actId="20577"/>
          <ac:spMkLst>
            <pc:docMk/>
            <pc:sldMk cId="973993147" sldId="371"/>
            <ac:spMk id="3" creationId="{00000000-0000-0000-0000-000000000000}"/>
          </ac:spMkLst>
        </pc:spChg>
      </pc:sldChg>
    </pc:docChg>
  </pc:docChgLst>
  <pc:docChgLst>
    <pc:chgData name="Sharma Computer Academy" userId="08476b32c11f4418" providerId="LiveId" clId="{3868051D-4EC4-469C-B3F8-40FA6AA1B934}"/>
    <pc:docChg chg="delSld">
      <pc:chgData name="Sharma Computer Academy" userId="08476b32c11f4418" providerId="LiveId" clId="{3868051D-4EC4-469C-B3F8-40FA6AA1B934}" dt="2021-03-22T07:25:38.759" v="7" actId="47"/>
      <pc:docMkLst>
        <pc:docMk/>
      </pc:docMkLst>
      <pc:sldChg chg="del">
        <pc:chgData name="Sharma Computer Academy" userId="08476b32c11f4418" providerId="LiveId" clId="{3868051D-4EC4-469C-B3F8-40FA6AA1B934}" dt="2021-03-22T07:25:34.743" v="5" actId="47"/>
        <pc:sldMkLst>
          <pc:docMk/>
          <pc:sldMk cId="2648085511" sldId="347"/>
        </pc:sldMkLst>
      </pc:sldChg>
      <pc:sldChg chg="del">
        <pc:chgData name="Sharma Computer Academy" userId="08476b32c11f4418" providerId="LiveId" clId="{3868051D-4EC4-469C-B3F8-40FA6AA1B934}" dt="2021-03-22T07:25:36.142" v="6" actId="47"/>
        <pc:sldMkLst>
          <pc:docMk/>
          <pc:sldMk cId="2648085511" sldId="348"/>
        </pc:sldMkLst>
      </pc:sldChg>
      <pc:sldChg chg="del">
        <pc:chgData name="Sharma Computer Academy" userId="08476b32c11f4418" providerId="LiveId" clId="{3868051D-4EC4-469C-B3F8-40FA6AA1B934}" dt="2021-03-22T07:25:38.759" v="7" actId="47"/>
        <pc:sldMkLst>
          <pc:docMk/>
          <pc:sldMk cId="491376924" sldId="349"/>
        </pc:sldMkLst>
      </pc:sldChg>
      <pc:sldChg chg="del">
        <pc:chgData name="Sharma Computer Academy" userId="08476b32c11f4418" providerId="LiveId" clId="{3868051D-4EC4-469C-B3F8-40FA6AA1B934}" dt="2021-03-22T07:25:28.933" v="4" actId="47"/>
        <pc:sldMkLst>
          <pc:docMk/>
          <pc:sldMk cId="2648085511" sldId="350"/>
        </pc:sldMkLst>
      </pc:sldChg>
      <pc:sldChg chg="del">
        <pc:chgData name="Sharma Computer Academy" userId="08476b32c11f4418" providerId="LiveId" clId="{3868051D-4EC4-469C-B3F8-40FA6AA1B934}" dt="2021-03-22T07:25:21.192" v="0" actId="47"/>
        <pc:sldMkLst>
          <pc:docMk/>
          <pc:sldMk cId="2648085511" sldId="351"/>
        </pc:sldMkLst>
      </pc:sldChg>
      <pc:sldChg chg="del">
        <pc:chgData name="Sharma Computer Academy" userId="08476b32c11f4418" providerId="LiveId" clId="{3868051D-4EC4-469C-B3F8-40FA6AA1B934}" dt="2021-03-22T07:25:26.721" v="2" actId="47"/>
        <pc:sldMkLst>
          <pc:docMk/>
          <pc:sldMk cId="2648085511" sldId="352"/>
        </pc:sldMkLst>
      </pc:sldChg>
      <pc:sldChg chg="del">
        <pc:chgData name="Sharma Computer Academy" userId="08476b32c11f4418" providerId="LiveId" clId="{3868051D-4EC4-469C-B3F8-40FA6AA1B934}" dt="2021-03-22T07:25:27.863" v="3" actId="47"/>
        <pc:sldMkLst>
          <pc:docMk/>
          <pc:sldMk cId="2648085511" sldId="353"/>
        </pc:sldMkLst>
      </pc:sldChg>
      <pc:sldChg chg="del">
        <pc:chgData name="Sharma Computer Academy" userId="08476b32c11f4418" providerId="LiveId" clId="{3868051D-4EC4-469C-B3F8-40FA6AA1B934}" dt="2021-03-22T07:25:25.504" v="1" actId="47"/>
        <pc:sldMkLst>
          <pc:docMk/>
          <pc:sldMk cId="2648085511" sldId="354"/>
        </pc:sldMkLst>
      </pc:sldChg>
    </pc:docChg>
  </pc:docChgLst>
  <pc:docChgLst>
    <pc:chgData name="Sharma Computer Academy" userId="08476b32c11f4418" providerId="LiveId" clId="{B69D0E66-687C-47DF-8B7F-AD2C247B3AC3}"/>
    <pc:docChg chg="modSld">
      <pc:chgData name="Sharma Computer Academy" userId="08476b32c11f4418" providerId="LiveId" clId="{B69D0E66-687C-47DF-8B7F-AD2C247B3AC3}" dt="2021-04-27T11:25:29.796" v="38" actId="20577"/>
      <pc:docMkLst>
        <pc:docMk/>
      </pc:docMkLst>
      <pc:sldChg chg="modSp modAnim">
        <pc:chgData name="Sharma Computer Academy" userId="08476b32c11f4418" providerId="LiveId" clId="{B69D0E66-687C-47DF-8B7F-AD2C247B3AC3}" dt="2021-04-27T11:22:59.512" v="12" actId="113"/>
        <pc:sldMkLst>
          <pc:docMk/>
          <pc:sldMk cId="4120417026" sldId="270"/>
        </pc:sldMkLst>
        <pc:spChg chg="mod">
          <ac:chgData name="Sharma Computer Academy" userId="08476b32c11f4418" providerId="LiveId" clId="{B69D0E66-687C-47DF-8B7F-AD2C247B3AC3}" dt="2021-04-27T11:22:59.512" v="12" actId="113"/>
          <ac:spMkLst>
            <pc:docMk/>
            <pc:sldMk cId="4120417026" sldId="270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B69D0E66-687C-47DF-8B7F-AD2C247B3AC3}" dt="2021-04-27T11:23:25.496" v="15" actId="207"/>
        <pc:sldMkLst>
          <pc:docMk/>
          <pc:sldMk cId="2584290497" sldId="312"/>
        </pc:sldMkLst>
        <pc:spChg chg="mod">
          <ac:chgData name="Sharma Computer Academy" userId="08476b32c11f4418" providerId="LiveId" clId="{B69D0E66-687C-47DF-8B7F-AD2C247B3AC3}" dt="2021-04-27T11:23:25.496" v="15" actId="207"/>
          <ac:spMkLst>
            <pc:docMk/>
            <pc:sldMk cId="2584290497" sldId="312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B69D0E66-687C-47DF-8B7F-AD2C247B3AC3}" dt="2021-04-27T11:25:29.796" v="38" actId="20577"/>
        <pc:sldMkLst>
          <pc:docMk/>
          <pc:sldMk cId="2375151983" sldId="328"/>
        </pc:sldMkLst>
        <pc:spChg chg="mod">
          <ac:chgData name="Sharma Computer Academy" userId="08476b32c11f4418" providerId="LiveId" clId="{B69D0E66-687C-47DF-8B7F-AD2C247B3AC3}" dt="2021-04-27T11:25:29.796" v="38" actId="20577"/>
          <ac:spMkLst>
            <pc:docMk/>
            <pc:sldMk cId="2375151983" sldId="328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69C0D5-5FA3-4E38-BF6F-4181479A0B67}" type="datetimeFigureOut">
              <a:rPr lang="en-US" smtClean="0"/>
              <a:pPr/>
              <a:t>8/26/2023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B56C1F-545D-4EAB-87FD-C8C73C59C51E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ACB14-A2B2-4DF8-92AA-714F347342B1}" type="slidenum">
              <a:rPr lang="en-IN" smtClean="0"/>
              <a:pPr/>
              <a:t>7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ACB14-A2B2-4DF8-92AA-714F347342B1}" type="slidenum">
              <a:rPr lang="en-IN" smtClean="0"/>
              <a:pPr/>
              <a:t>8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26-08-2023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26-08-2023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26-08-2023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26-08-2023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26-08-2023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26-08-2023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26-08-2023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26-08-2023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26-08-2023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26-08-2023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26-08-2023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D193C41-EC79-47F5-8DC3-EF54433A43DC}" type="datetimeFigureOut">
              <a:rPr lang="en-IN" smtClean="0"/>
              <a:pPr/>
              <a:t>26-08-2023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/>
              <a:t>COLLECTIONS</a:t>
            </a:r>
            <a:endParaRPr lang="en-IN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4000" b="1" dirty="0"/>
              <a:t>(An easy way to manage Objects)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41106038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Classes Of “List”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We can choose between the following List implementations in the Java Collections API: </a:t>
            </a:r>
            <a:br>
              <a:rPr lang="en-IN" dirty="0"/>
            </a:br>
            <a:endParaRPr lang="en-IN" dirty="0"/>
          </a:p>
          <a:p>
            <a:pPr marL="0" indent="0">
              <a:buNone/>
            </a:pPr>
            <a:r>
              <a:rPr lang="en-IN" b="1" dirty="0" err="1">
                <a:solidFill>
                  <a:srgbClr val="0070C0"/>
                </a:solidFill>
              </a:rPr>
              <a:t>java.util.ArrayList</a:t>
            </a:r>
            <a:br>
              <a:rPr lang="en-IN" b="1" dirty="0">
                <a:solidFill>
                  <a:srgbClr val="0070C0"/>
                </a:solidFill>
              </a:rPr>
            </a:br>
            <a:endParaRPr lang="en-IN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IN" b="1" dirty="0" err="1">
                <a:solidFill>
                  <a:srgbClr val="0070C0"/>
                </a:solidFill>
              </a:rPr>
              <a:t>java.util.LinkedList</a:t>
            </a:r>
            <a:br>
              <a:rPr lang="en-IN" b="1" dirty="0">
                <a:solidFill>
                  <a:srgbClr val="0070C0"/>
                </a:solidFill>
              </a:rPr>
            </a:br>
            <a:endParaRPr lang="en-IN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IN" b="1" dirty="0" err="1">
                <a:solidFill>
                  <a:srgbClr val="0070C0"/>
                </a:solidFill>
              </a:rPr>
              <a:t>java.util.Vector</a:t>
            </a:r>
            <a:br>
              <a:rPr lang="en-IN" b="1" dirty="0">
                <a:solidFill>
                  <a:srgbClr val="0070C0"/>
                </a:solidFill>
              </a:rPr>
            </a:br>
            <a:endParaRPr lang="en-IN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IN" b="1" dirty="0" err="1">
                <a:solidFill>
                  <a:srgbClr val="0070C0"/>
                </a:solidFill>
              </a:rPr>
              <a:t>java.util.Stack</a:t>
            </a:r>
            <a:br>
              <a:rPr lang="en-IN" b="1" dirty="0">
                <a:solidFill>
                  <a:srgbClr val="0070C0"/>
                </a:solidFill>
              </a:rPr>
            </a:br>
            <a:br>
              <a:rPr lang="en-IN" dirty="0"/>
            </a:br>
            <a:endParaRPr lang="en-IN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7099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“</a:t>
            </a:r>
            <a:r>
              <a:rPr lang="en-US" dirty="0" err="1"/>
              <a:t>ArrayList</a:t>
            </a:r>
            <a:r>
              <a:rPr lang="en-US" dirty="0"/>
              <a:t>” class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IN" b="1" dirty="0" err="1">
                <a:solidFill>
                  <a:srgbClr val="0070C0"/>
                </a:solidFill>
              </a:rPr>
              <a:t>ArrayList</a:t>
            </a:r>
            <a:r>
              <a:rPr lang="en-IN" dirty="0"/>
              <a:t>  implements the </a:t>
            </a:r>
            <a:r>
              <a:rPr lang="en-IN" b="1" dirty="0">
                <a:solidFill>
                  <a:srgbClr val="00B050"/>
                </a:solidFill>
              </a:rPr>
              <a:t>List</a:t>
            </a:r>
            <a:r>
              <a:rPr lang="en-IN" b="1" dirty="0">
                <a:solidFill>
                  <a:srgbClr val="0070C0"/>
                </a:solidFill>
              </a:rPr>
              <a:t> </a:t>
            </a:r>
            <a:r>
              <a:rPr lang="en-IN" dirty="0"/>
              <a:t>interface</a:t>
            </a:r>
          </a:p>
          <a:p>
            <a:pPr marL="457200" indent="-457200">
              <a:buAutoNum type="arabicPeriod"/>
            </a:pPr>
            <a:endParaRPr lang="en-US" dirty="0"/>
          </a:p>
          <a:p>
            <a:pPr marL="457200" indent="-457200">
              <a:buAutoNum type="arabicPeriod"/>
            </a:pPr>
            <a:r>
              <a:rPr lang="en-US" b="1" dirty="0">
                <a:solidFill>
                  <a:srgbClr val="0070C0"/>
                </a:solidFill>
              </a:rPr>
              <a:t>A</a:t>
            </a:r>
            <a:r>
              <a:rPr lang="en-IN" b="1" dirty="0" err="1">
                <a:solidFill>
                  <a:srgbClr val="0070C0"/>
                </a:solidFill>
              </a:rPr>
              <a:t>rrayList</a:t>
            </a:r>
            <a:r>
              <a:rPr lang="en-IN" b="1" dirty="0">
                <a:solidFill>
                  <a:srgbClr val="0070C0"/>
                </a:solidFill>
              </a:rPr>
              <a:t> </a:t>
            </a:r>
            <a:r>
              <a:rPr lang="en-IN" dirty="0"/>
              <a:t>capacity </a:t>
            </a:r>
            <a:r>
              <a:rPr lang="en-IN" b="1" dirty="0">
                <a:solidFill>
                  <a:schemeClr val="bg2">
                    <a:lumMod val="50000"/>
                  </a:schemeClr>
                </a:solidFill>
              </a:rPr>
              <a:t>grows automatically</a:t>
            </a:r>
            <a:r>
              <a:rPr lang="en-IN" dirty="0"/>
              <a:t>.</a:t>
            </a:r>
          </a:p>
          <a:p>
            <a:pPr marL="457200" indent="-457200">
              <a:buAutoNum type="arabicPeriod"/>
            </a:pPr>
            <a:endParaRPr lang="en-IN" dirty="0"/>
          </a:p>
          <a:p>
            <a:pPr marL="457200" indent="-457200">
              <a:buAutoNum type="arabicPeriod"/>
            </a:pPr>
            <a:r>
              <a:rPr lang="en-IN" dirty="0"/>
              <a:t>It allows </a:t>
            </a:r>
            <a:r>
              <a:rPr lang="en-IN" b="1" dirty="0">
                <a:solidFill>
                  <a:schemeClr val="tx2"/>
                </a:solidFill>
              </a:rPr>
              <a:t>duplicate</a:t>
            </a:r>
            <a:r>
              <a:rPr lang="en-IN" dirty="0"/>
              <a:t> elements </a:t>
            </a:r>
          </a:p>
          <a:p>
            <a:pPr marL="457200" indent="-457200">
              <a:buAutoNum type="arabicPeriod"/>
            </a:pPr>
            <a:endParaRPr lang="en-US" dirty="0"/>
          </a:p>
          <a:p>
            <a:pPr marL="457200" indent="-457200">
              <a:buAutoNum type="arabicPeriod"/>
            </a:pPr>
            <a:r>
              <a:rPr lang="en-US" dirty="0"/>
              <a:t>Insertion order is preserved in the </a:t>
            </a:r>
            <a:r>
              <a:rPr lang="en-US" b="1" dirty="0" err="1">
                <a:solidFill>
                  <a:srgbClr val="0070C0"/>
                </a:solidFill>
              </a:rPr>
              <a:t>ArrayList</a:t>
            </a:r>
            <a:endParaRPr lang="en-IN" b="1" dirty="0">
              <a:solidFill>
                <a:srgbClr val="0070C0"/>
              </a:solidFill>
            </a:endParaRPr>
          </a:p>
          <a:p>
            <a:pPr marL="457200" indent="-457200">
              <a:buAutoNum type="arabicPeriod"/>
            </a:pPr>
            <a:endParaRPr lang="en-US" dirty="0"/>
          </a:p>
          <a:p>
            <a:pPr marL="457200" indent="-457200">
              <a:buAutoNum type="arabicPeriod"/>
            </a:pPr>
            <a:r>
              <a:rPr lang="en-US" b="1" dirty="0">
                <a:solidFill>
                  <a:srgbClr val="0070C0"/>
                </a:solidFill>
              </a:rPr>
              <a:t>A</a:t>
            </a:r>
            <a:r>
              <a:rPr lang="en-IN" b="1" dirty="0" err="1">
                <a:solidFill>
                  <a:srgbClr val="0070C0"/>
                </a:solidFill>
              </a:rPr>
              <a:t>rrayList</a:t>
            </a:r>
            <a:r>
              <a:rPr lang="en-IN" b="1" dirty="0">
                <a:solidFill>
                  <a:srgbClr val="0070C0"/>
                </a:solidFill>
              </a:rPr>
              <a:t> </a:t>
            </a:r>
            <a:r>
              <a:rPr lang="en-IN" dirty="0"/>
              <a:t>is created with an initial size of </a:t>
            </a:r>
            <a:r>
              <a:rPr lang="en-IN" b="1" dirty="0">
                <a:solidFill>
                  <a:srgbClr val="C00000"/>
                </a:solidFill>
              </a:rPr>
              <a:t>10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, although we can change it’s initial capacity</a:t>
            </a:r>
          </a:p>
          <a:p>
            <a:pPr marL="457200" indent="-4572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417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The “</a:t>
            </a:r>
            <a:r>
              <a:rPr lang="en-US" dirty="0" err="1"/>
              <a:t>ArrayList</a:t>
            </a:r>
            <a:r>
              <a:rPr lang="en-US" dirty="0"/>
              <a:t>” Object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 err="1">
                <a:solidFill>
                  <a:srgbClr val="0070C0"/>
                </a:solidFill>
              </a:rPr>
              <a:t>ArrayList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dirty="0">
                <a:solidFill>
                  <a:srgbClr val="000000"/>
                </a:solidFill>
              </a:rPr>
              <a:t>can be created in 2 ways: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b="1" dirty="0">
                <a:solidFill>
                  <a:srgbClr val="C00000"/>
                </a:solidFill>
              </a:rPr>
              <a:t>Type  </a:t>
            </a:r>
            <a:r>
              <a:rPr lang="en-US" b="1" dirty="0" err="1">
                <a:solidFill>
                  <a:srgbClr val="C00000"/>
                </a:solidFill>
              </a:rPr>
              <a:t>UnSafe</a:t>
            </a:r>
            <a:endParaRPr lang="en-US" b="1" dirty="0">
              <a:solidFill>
                <a:srgbClr val="C00000"/>
              </a:solidFill>
            </a:endParaRPr>
          </a:p>
          <a:p>
            <a:pPr>
              <a:buNone/>
            </a:pPr>
            <a:endParaRPr lang="en-US" dirty="0">
              <a:solidFill>
                <a:srgbClr val="000000"/>
              </a:solidFill>
            </a:endParaRPr>
          </a:p>
          <a:p>
            <a:pPr>
              <a:buNone/>
            </a:pPr>
            <a:r>
              <a:rPr lang="en-US" dirty="0">
                <a:solidFill>
                  <a:srgbClr val="000000"/>
                </a:solidFill>
              </a:rPr>
              <a:t>AND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b="1" dirty="0">
                <a:solidFill>
                  <a:srgbClr val="00B050"/>
                </a:solidFill>
              </a:rPr>
              <a:t>Type  Safe</a:t>
            </a:r>
            <a:endParaRPr lang="en-IN" b="1" dirty="0">
              <a:solidFill>
                <a:srgbClr val="00B050"/>
              </a:solidFill>
            </a:endParaRPr>
          </a:p>
          <a:p>
            <a:endParaRPr lang="en-I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290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</a:t>
            </a:r>
            <a:r>
              <a:rPr lang="en-US" dirty="0" err="1"/>
              <a:t>UnSafe</a:t>
            </a:r>
            <a:r>
              <a:rPr lang="en-US" dirty="0"/>
              <a:t> </a:t>
            </a:r>
            <a:r>
              <a:rPr lang="en-US" dirty="0" err="1"/>
              <a:t>ArrayList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Type </a:t>
            </a:r>
            <a:r>
              <a:rPr lang="en-US" b="1" dirty="0" err="1">
                <a:solidFill>
                  <a:srgbClr val="0070C0"/>
                </a:solidFill>
              </a:rPr>
              <a:t>UnSafe</a:t>
            </a:r>
            <a:r>
              <a:rPr lang="en-US" dirty="0">
                <a:solidFill>
                  <a:srgbClr val="000000"/>
                </a:solidFill>
              </a:rPr>
              <a:t>  </a:t>
            </a:r>
            <a:r>
              <a:rPr lang="en-US" b="1" dirty="0" err="1">
                <a:solidFill>
                  <a:srgbClr val="C00000"/>
                </a:solidFill>
              </a:rPr>
              <a:t>ArrayList</a:t>
            </a:r>
            <a:r>
              <a:rPr lang="en-US" dirty="0">
                <a:solidFill>
                  <a:srgbClr val="000000"/>
                </a:solidFill>
              </a:rPr>
              <a:t> can be created as shown below</a:t>
            </a:r>
          </a:p>
          <a:p>
            <a:pPr lvl="1"/>
            <a:endParaRPr lang="en-US" b="1" dirty="0">
              <a:solidFill>
                <a:srgbClr val="0070C0"/>
              </a:solidFill>
            </a:endParaRP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List obj=new </a:t>
            </a:r>
            <a:r>
              <a:rPr lang="en-US" b="1" dirty="0" err="1">
                <a:solidFill>
                  <a:srgbClr val="C00000"/>
                </a:solidFill>
              </a:rPr>
              <a:t>ArrayList</a:t>
            </a:r>
            <a:r>
              <a:rPr lang="en-US" b="1" dirty="0">
                <a:solidFill>
                  <a:srgbClr val="C00000"/>
                </a:solidFill>
              </a:rPr>
              <a:t>( );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Although they are easier to create but we cannot check what kind of data we are adding in the </a:t>
            </a:r>
            <a:r>
              <a:rPr lang="en-US" b="1" dirty="0" err="1">
                <a:solidFill>
                  <a:srgbClr val="C00000"/>
                </a:solidFill>
              </a:rPr>
              <a:t>ArrayList</a:t>
            </a:r>
            <a:r>
              <a:rPr lang="en-US" b="1" dirty="0">
                <a:solidFill>
                  <a:srgbClr val="C00000"/>
                </a:solidFill>
              </a:rPr>
              <a:t>.</a:t>
            </a:r>
          </a:p>
          <a:p>
            <a:endParaRPr lang="en-US" b="1" dirty="0"/>
          </a:p>
          <a:p>
            <a:r>
              <a:rPr lang="en-US" b="1" dirty="0"/>
              <a:t>For ex:</a:t>
            </a:r>
          </a:p>
          <a:p>
            <a:pPr lvl="1">
              <a:buNone/>
            </a:pPr>
            <a:r>
              <a:rPr lang="en-US" b="1" dirty="0" err="1">
                <a:solidFill>
                  <a:srgbClr val="C00000"/>
                </a:solidFill>
              </a:rPr>
              <a:t>obj.add</a:t>
            </a:r>
            <a:r>
              <a:rPr lang="en-US" b="1" dirty="0">
                <a:solidFill>
                  <a:srgbClr val="C00000"/>
                </a:solidFill>
              </a:rPr>
              <a:t>(“</a:t>
            </a:r>
            <a:r>
              <a:rPr lang="en-US" b="1" dirty="0" err="1">
                <a:solidFill>
                  <a:srgbClr val="C00000"/>
                </a:solidFill>
              </a:rPr>
              <a:t>Amit</a:t>
            </a:r>
            <a:r>
              <a:rPr lang="en-US" b="1" dirty="0">
                <a:solidFill>
                  <a:srgbClr val="C00000"/>
                </a:solidFill>
              </a:rPr>
              <a:t>”);</a:t>
            </a:r>
          </a:p>
          <a:p>
            <a:pPr lvl="1">
              <a:buNone/>
            </a:pPr>
            <a:r>
              <a:rPr lang="en-US" b="1" dirty="0" err="1">
                <a:solidFill>
                  <a:srgbClr val="C00000"/>
                </a:solidFill>
              </a:rPr>
              <a:t>obj.add</a:t>
            </a:r>
            <a:r>
              <a:rPr lang="en-US" b="1" dirty="0">
                <a:solidFill>
                  <a:srgbClr val="C00000"/>
                </a:solidFill>
              </a:rPr>
              <a:t>(25);</a:t>
            </a:r>
          </a:p>
          <a:p>
            <a:pPr lvl="1">
              <a:buNone/>
            </a:pPr>
            <a:r>
              <a:rPr lang="en-US" b="1" dirty="0" err="1">
                <a:solidFill>
                  <a:srgbClr val="C00000"/>
                </a:solidFill>
              </a:rPr>
              <a:t>obj.add</a:t>
            </a:r>
            <a:r>
              <a:rPr lang="en-US" b="1" dirty="0">
                <a:solidFill>
                  <a:srgbClr val="C00000"/>
                </a:solidFill>
              </a:rPr>
              <a:t>(true);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All the above lines will successfully compile and run.</a:t>
            </a:r>
            <a:endParaRPr lang="en-IN" dirty="0">
              <a:solidFill>
                <a:srgbClr val="000000"/>
              </a:solidFill>
            </a:endParaRPr>
          </a:p>
          <a:p>
            <a:pPr>
              <a:buNone/>
            </a:pPr>
            <a:br>
              <a:rPr lang="en-IN" dirty="0">
                <a:solidFill>
                  <a:srgbClr val="000000"/>
                </a:solidFill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4290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Java Does Not Recommend To Use Type </a:t>
            </a:r>
            <a:r>
              <a:rPr lang="en-US" dirty="0" err="1"/>
              <a:t>UnSafe</a:t>
            </a:r>
            <a:r>
              <a:rPr lang="en-US" dirty="0"/>
              <a:t> </a:t>
            </a:r>
            <a:r>
              <a:rPr lang="en-US" dirty="0" err="1"/>
              <a:t>ArrayList</a:t>
            </a:r>
            <a:r>
              <a:rPr lang="en-US" dirty="0"/>
              <a:t>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b="1" dirty="0">
              <a:solidFill>
                <a:srgbClr val="0070C0"/>
              </a:solidFill>
            </a:endParaRPr>
          </a:p>
          <a:p>
            <a:r>
              <a:rPr lang="en-US" dirty="0"/>
              <a:t>This is </a:t>
            </a:r>
            <a:r>
              <a:rPr lang="en-US" b="1" dirty="0">
                <a:solidFill>
                  <a:srgbClr val="002060"/>
                </a:solidFill>
              </a:rPr>
              <a:t>because</a:t>
            </a:r>
            <a:r>
              <a:rPr lang="en-US" dirty="0"/>
              <a:t> a </a:t>
            </a:r>
            <a:r>
              <a:rPr lang="en-US" b="1" dirty="0">
                <a:solidFill>
                  <a:srgbClr val="0070C0"/>
                </a:solidFill>
              </a:rPr>
              <a:t>type-unsafe</a:t>
            </a:r>
            <a:r>
              <a:rPr lang="en-US" dirty="0">
                <a:solidFill>
                  <a:srgbClr val="000000"/>
                </a:solidFill>
              </a:rPr>
              <a:t>  </a:t>
            </a:r>
            <a:r>
              <a:rPr lang="en-US" b="1" dirty="0" err="1">
                <a:solidFill>
                  <a:srgbClr val="C00000"/>
                </a:solidFill>
              </a:rPr>
              <a:t>ArrayList</a:t>
            </a:r>
            <a:r>
              <a:rPr lang="en-US" dirty="0">
                <a:solidFill>
                  <a:srgbClr val="000000"/>
                </a:solidFill>
              </a:rPr>
              <a:t> has 2 issues:</a:t>
            </a:r>
          </a:p>
          <a:p>
            <a:pPr lvl="1"/>
            <a:endParaRPr lang="en-US" b="1" dirty="0">
              <a:solidFill>
                <a:srgbClr val="0070C0"/>
              </a:solidFill>
            </a:endParaRP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List obj=new </a:t>
            </a:r>
            <a:r>
              <a:rPr lang="en-US" b="1" dirty="0" err="1">
                <a:solidFill>
                  <a:srgbClr val="C00000"/>
                </a:solidFill>
              </a:rPr>
              <a:t>ArrayList</a:t>
            </a:r>
            <a:r>
              <a:rPr lang="en-US" b="1" dirty="0">
                <a:solidFill>
                  <a:srgbClr val="C00000"/>
                </a:solidFill>
              </a:rPr>
              <a:t>( );</a:t>
            </a:r>
          </a:p>
          <a:p>
            <a:pPr lvl="1">
              <a:buNone/>
            </a:pPr>
            <a:r>
              <a:rPr lang="en-US" b="1" dirty="0">
                <a:solidFill>
                  <a:srgbClr val="C00000"/>
                </a:solidFill>
              </a:rPr>
              <a:t>   </a:t>
            </a:r>
            <a:r>
              <a:rPr lang="en-US" b="1" dirty="0" err="1">
                <a:solidFill>
                  <a:srgbClr val="C00000"/>
                </a:solidFill>
              </a:rPr>
              <a:t>obj.add</a:t>
            </a:r>
            <a:r>
              <a:rPr lang="en-US" b="1" dirty="0">
                <a:solidFill>
                  <a:srgbClr val="C00000"/>
                </a:solidFill>
              </a:rPr>
              <a:t>(“Amit”);</a:t>
            </a:r>
          </a:p>
          <a:p>
            <a:pPr lvl="1">
              <a:buNone/>
            </a:pPr>
            <a:r>
              <a:rPr lang="en-US" b="1" dirty="0">
                <a:solidFill>
                  <a:srgbClr val="C00000"/>
                </a:solidFill>
              </a:rPr>
              <a:t>   </a:t>
            </a:r>
            <a:r>
              <a:rPr lang="en-US" b="1" dirty="0" err="1">
                <a:solidFill>
                  <a:srgbClr val="C00000"/>
                </a:solidFill>
              </a:rPr>
              <a:t>obj.add</a:t>
            </a:r>
            <a:r>
              <a:rPr lang="en-US" b="1" dirty="0">
                <a:solidFill>
                  <a:srgbClr val="C00000"/>
                </a:solidFill>
              </a:rPr>
              <a:t>(25);</a:t>
            </a:r>
          </a:p>
          <a:p>
            <a:pPr lvl="1">
              <a:buNone/>
            </a:pPr>
            <a:r>
              <a:rPr lang="en-US" b="1" dirty="0">
                <a:solidFill>
                  <a:srgbClr val="C00000"/>
                </a:solidFill>
              </a:rPr>
              <a:t>   </a:t>
            </a:r>
            <a:r>
              <a:rPr lang="en-US" b="1" dirty="0" err="1">
                <a:solidFill>
                  <a:srgbClr val="C00000"/>
                </a:solidFill>
              </a:rPr>
              <a:t>obj.add</a:t>
            </a:r>
            <a:r>
              <a:rPr lang="en-US" b="1" dirty="0">
                <a:solidFill>
                  <a:srgbClr val="C00000"/>
                </a:solidFill>
              </a:rPr>
              <a:t>(true);</a:t>
            </a:r>
          </a:p>
          <a:p>
            <a:pPr lvl="1"/>
            <a:endParaRPr lang="en-US" b="1" dirty="0">
              <a:solidFill>
                <a:srgbClr val="C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1. While getting back the values from the </a:t>
            </a:r>
            <a:r>
              <a:rPr lang="en-US" dirty="0" err="1">
                <a:solidFill>
                  <a:srgbClr val="000000"/>
                </a:solidFill>
              </a:rPr>
              <a:t>ArrayList</a:t>
            </a:r>
            <a:r>
              <a:rPr lang="en-US" dirty="0">
                <a:solidFill>
                  <a:srgbClr val="000000"/>
                </a:solidFill>
              </a:rPr>
              <a:t> we must be sure about the type of data it is holding , otherwise code will give error:</a:t>
            </a:r>
          </a:p>
          <a:p>
            <a:endParaRPr lang="en-IN" b="1" dirty="0">
              <a:solidFill>
                <a:srgbClr val="C00000"/>
              </a:solidFill>
            </a:endParaRPr>
          </a:p>
          <a:p>
            <a:r>
              <a:rPr lang="en-IN" b="1" dirty="0">
                <a:solidFill>
                  <a:srgbClr val="C00000"/>
                </a:solidFill>
              </a:rPr>
              <a:t>int x=</a:t>
            </a:r>
            <a:r>
              <a:rPr lang="en-IN" b="1" dirty="0" err="1">
                <a:solidFill>
                  <a:srgbClr val="C00000"/>
                </a:solidFill>
              </a:rPr>
              <a:t>obj.get</a:t>
            </a:r>
            <a:r>
              <a:rPr lang="en-IN" b="1" dirty="0">
                <a:solidFill>
                  <a:srgbClr val="C00000"/>
                </a:solidFill>
              </a:rPr>
              <a:t>(0);</a:t>
            </a:r>
            <a:r>
              <a:rPr lang="en-IN" b="1" dirty="0">
                <a:solidFill>
                  <a:srgbClr val="002060"/>
                </a:solidFill>
              </a:rPr>
              <a:t>// Syntax error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4175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Java Does Not Recommend To Use Type </a:t>
            </a:r>
            <a:r>
              <a:rPr lang="en-US" dirty="0" err="1"/>
              <a:t>UnSafe</a:t>
            </a:r>
            <a:r>
              <a:rPr lang="en-US" dirty="0"/>
              <a:t> </a:t>
            </a:r>
            <a:r>
              <a:rPr lang="en-US" dirty="0" err="1"/>
              <a:t>ArrayList</a:t>
            </a:r>
            <a:r>
              <a:rPr lang="en-US" dirty="0"/>
              <a:t>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2. Since the get() method has the return type of Object we must use proper type-conversion ( </a:t>
            </a:r>
            <a:r>
              <a:rPr lang="en-US" dirty="0" err="1">
                <a:solidFill>
                  <a:srgbClr val="000000"/>
                </a:solidFill>
              </a:rPr>
              <a:t>downcasting</a:t>
            </a:r>
            <a:r>
              <a:rPr lang="en-US" dirty="0">
                <a:solidFill>
                  <a:srgbClr val="000000"/>
                </a:solidFill>
              </a:rPr>
              <a:t>) while receiving the value:</a:t>
            </a:r>
          </a:p>
          <a:p>
            <a:endParaRPr lang="en-IN" b="1" dirty="0">
              <a:solidFill>
                <a:srgbClr val="C00000"/>
              </a:solidFill>
            </a:endParaRPr>
          </a:p>
          <a:p>
            <a:r>
              <a:rPr lang="en-IN" b="1" dirty="0">
                <a:solidFill>
                  <a:srgbClr val="C00000"/>
                </a:solidFill>
              </a:rPr>
              <a:t>String x=</a:t>
            </a:r>
            <a:r>
              <a:rPr lang="en-IN" b="1" dirty="0" err="1">
                <a:solidFill>
                  <a:srgbClr val="C00000"/>
                </a:solidFill>
              </a:rPr>
              <a:t>obj.get</a:t>
            </a:r>
            <a:r>
              <a:rPr lang="en-IN" b="1" dirty="0">
                <a:solidFill>
                  <a:srgbClr val="C00000"/>
                </a:solidFill>
              </a:rPr>
              <a:t>(0);</a:t>
            </a:r>
            <a:r>
              <a:rPr lang="en-IN" b="1" dirty="0">
                <a:solidFill>
                  <a:srgbClr val="002060"/>
                </a:solidFill>
              </a:rPr>
              <a:t>// Syntax error</a:t>
            </a:r>
          </a:p>
          <a:p>
            <a:r>
              <a:rPr lang="en-IN" b="1" dirty="0">
                <a:solidFill>
                  <a:srgbClr val="C00000"/>
                </a:solidFill>
              </a:rPr>
              <a:t>String x=(String)</a:t>
            </a:r>
            <a:r>
              <a:rPr lang="en-IN" b="1" dirty="0" err="1">
                <a:solidFill>
                  <a:srgbClr val="C00000"/>
                </a:solidFill>
              </a:rPr>
              <a:t>obj.get</a:t>
            </a:r>
            <a:r>
              <a:rPr lang="en-IN" b="1" dirty="0">
                <a:solidFill>
                  <a:srgbClr val="C00000"/>
                </a:solidFill>
              </a:rPr>
              <a:t>(0);</a:t>
            </a:r>
            <a:r>
              <a:rPr lang="en-IN" b="1" dirty="0">
                <a:solidFill>
                  <a:srgbClr val="00B050"/>
                </a:solidFill>
              </a:rPr>
              <a:t>// Correct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3993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Safe </a:t>
            </a:r>
            <a:r>
              <a:rPr lang="en-US" dirty="0" err="1"/>
              <a:t>ArrayList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Type Safe </a:t>
            </a:r>
            <a:r>
              <a:rPr lang="en-US" b="1" dirty="0" err="1">
                <a:solidFill>
                  <a:srgbClr val="C00000"/>
                </a:solidFill>
              </a:rPr>
              <a:t>ArrayList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can be created as shown below</a:t>
            </a:r>
          </a:p>
          <a:p>
            <a:pPr lvl="1"/>
            <a:endParaRPr lang="en-US" b="1" dirty="0">
              <a:solidFill>
                <a:srgbClr val="0070C0"/>
              </a:solidFill>
            </a:endParaRPr>
          </a:p>
          <a:p>
            <a:pPr lvl="1">
              <a:buNone/>
            </a:pPr>
            <a:r>
              <a:rPr lang="en-US" sz="2300" b="1" i="1" dirty="0">
                <a:solidFill>
                  <a:srgbClr val="C00000"/>
                </a:solidFill>
              </a:rPr>
              <a:t>List</a:t>
            </a:r>
            <a:r>
              <a:rPr lang="en-US" sz="2300" b="1" i="1" dirty="0">
                <a:solidFill>
                  <a:srgbClr val="7030A0"/>
                </a:solidFill>
              </a:rPr>
              <a:t>&lt;String&gt; </a:t>
            </a:r>
            <a:r>
              <a:rPr lang="en-US" sz="2300" b="1" i="1" dirty="0">
                <a:solidFill>
                  <a:srgbClr val="C00000"/>
                </a:solidFill>
              </a:rPr>
              <a:t>obj=new </a:t>
            </a:r>
            <a:r>
              <a:rPr lang="en-US" sz="2300" b="1" i="1" dirty="0" err="1">
                <a:solidFill>
                  <a:srgbClr val="C00000"/>
                </a:solidFill>
              </a:rPr>
              <a:t>ArrayList</a:t>
            </a:r>
            <a:r>
              <a:rPr lang="en-US" sz="2300" b="1" i="1" dirty="0">
                <a:solidFill>
                  <a:srgbClr val="7030A0"/>
                </a:solidFill>
              </a:rPr>
              <a:t>&lt;String&gt;</a:t>
            </a:r>
            <a:r>
              <a:rPr lang="en-US" sz="2300" b="1" i="1" dirty="0">
                <a:solidFill>
                  <a:srgbClr val="C00000"/>
                </a:solidFill>
              </a:rPr>
              <a:t>( );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The </a:t>
            </a:r>
            <a:r>
              <a:rPr lang="en-US" b="1" dirty="0">
                <a:solidFill>
                  <a:srgbClr val="FF0000"/>
                </a:solidFill>
              </a:rPr>
              <a:t>&lt; &gt;</a:t>
            </a:r>
            <a:r>
              <a:rPr lang="en-US" dirty="0">
                <a:solidFill>
                  <a:srgbClr val="000000"/>
                </a:solidFill>
              </a:rPr>
              <a:t> is called </a:t>
            </a:r>
            <a:r>
              <a:rPr lang="en-US" b="1" dirty="0">
                <a:solidFill>
                  <a:srgbClr val="FF0000"/>
                </a:solidFill>
              </a:rPr>
              <a:t>diamond operator </a:t>
            </a:r>
            <a:r>
              <a:rPr lang="en-US" dirty="0">
                <a:solidFill>
                  <a:srgbClr val="000000"/>
                </a:solidFill>
              </a:rPr>
              <a:t>in Java and was introduced from Java 7 onwards .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It tells the compiler to only allow programmer to add </a:t>
            </a:r>
            <a:r>
              <a:rPr lang="en-US" b="1" dirty="0">
                <a:solidFill>
                  <a:srgbClr val="C00000"/>
                </a:solidFill>
              </a:rPr>
              <a:t>String</a:t>
            </a:r>
            <a:r>
              <a:rPr lang="en-US" dirty="0">
                <a:solidFill>
                  <a:srgbClr val="000000"/>
                </a:solidFill>
              </a:rPr>
              <a:t> values in the </a:t>
            </a:r>
            <a:r>
              <a:rPr lang="en-US" b="1" dirty="0" err="1">
                <a:solidFill>
                  <a:srgbClr val="C00000"/>
                </a:solidFill>
              </a:rPr>
              <a:t>ArrayList</a:t>
            </a:r>
            <a:r>
              <a:rPr lang="en-US" dirty="0">
                <a:solidFill>
                  <a:srgbClr val="C00000"/>
                </a:solidFill>
              </a:rPr>
              <a:t>.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Any other type of value cannot be added in the </a:t>
            </a:r>
            <a:r>
              <a:rPr lang="en-US" b="1" dirty="0" err="1">
                <a:solidFill>
                  <a:srgbClr val="C00000"/>
                </a:solidFill>
              </a:rPr>
              <a:t>ArrayList</a:t>
            </a:r>
            <a:r>
              <a:rPr lang="en-US" dirty="0">
                <a:solidFill>
                  <a:srgbClr val="000000"/>
                </a:solidFill>
              </a:rPr>
              <a:t> and if we try to do so , the compiler will generate syntax error</a:t>
            </a:r>
          </a:p>
          <a:p>
            <a:endParaRPr lang="en-US" b="1" dirty="0"/>
          </a:p>
          <a:p>
            <a:r>
              <a:rPr lang="en-US" b="1" dirty="0"/>
              <a:t>For ex:</a:t>
            </a:r>
          </a:p>
          <a:p>
            <a:pPr lvl="1">
              <a:buNone/>
            </a:pPr>
            <a:r>
              <a:rPr lang="en-US" b="1" dirty="0" err="1">
                <a:solidFill>
                  <a:srgbClr val="0070C0"/>
                </a:solidFill>
              </a:rPr>
              <a:t>obj.add</a:t>
            </a:r>
            <a:r>
              <a:rPr lang="en-US" b="1" dirty="0">
                <a:solidFill>
                  <a:srgbClr val="0070C0"/>
                </a:solidFill>
              </a:rPr>
              <a:t>(“</a:t>
            </a:r>
            <a:r>
              <a:rPr lang="en-US" b="1" dirty="0" err="1">
                <a:solidFill>
                  <a:srgbClr val="0070C0"/>
                </a:solidFill>
              </a:rPr>
              <a:t>Amit</a:t>
            </a:r>
            <a:r>
              <a:rPr lang="en-US" b="1" dirty="0">
                <a:solidFill>
                  <a:srgbClr val="0070C0"/>
                </a:solidFill>
              </a:rPr>
              <a:t>”);  </a:t>
            </a:r>
            <a:r>
              <a:rPr lang="en-US" b="1" dirty="0">
                <a:solidFill>
                  <a:srgbClr val="00B050"/>
                </a:solidFill>
              </a:rPr>
              <a:t>// Correct</a:t>
            </a:r>
          </a:p>
          <a:p>
            <a:pPr lvl="1">
              <a:buNone/>
            </a:pPr>
            <a:r>
              <a:rPr lang="en-US" b="1" dirty="0" err="1">
                <a:solidFill>
                  <a:srgbClr val="0070C0"/>
                </a:solidFill>
              </a:rPr>
              <a:t>obj.add</a:t>
            </a:r>
            <a:r>
              <a:rPr lang="en-US" b="1" dirty="0">
                <a:solidFill>
                  <a:srgbClr val="0070C0"/>
                </a:solidFill>
              </a:rPr>
              <a:t>(25);  </a:t>
            </a:r>
            <a:r>
              <a:rPr lang="en-US" b="1" dirty="0">
                <a:solidFill>
                  <a:srgbClr val="FF0000"/>
                </a:solidFill>
              </a:rPr>
              <a:t>// Wrong </a:t>
            </a:r>
          </a:p>
          <a:p>
            <a:pPr lvl="1">
              <a:buNone/>
            </a:pPr>
            <a:r>
              <a:rPr lang="en-US" b="1" dirty="0" err="1">
                <a:solidFill>
                  <a:srgbClr val="0070C0"/>
                </a:solidFill>
              </a:rPr>
              <a:t>obj.add</a:t>
            </a:r>
            <a:r>
              <a:rPr lang="en-US" b="1" dirty="0">
                <a:solidFill>
                  <a:srgbClr val="0070C0"/>
                </a:solidFill>
              </a:rPr>
              <a:t>(true);  </a:t>
            </a:r>
            <a:r>
              <a:rPr lang="en-US" b="1" dirty="0">
                <a:solidFill>
                  <a:srgbClr val="FF0000"/>
                </a:solidFill>
              </a:rPr>
              <a:t>// Wrong</a:t>
            </a:r>
            <a:br>
              <a:rPr lang="en-IN" dirty="0">
                <a:solidFill>
                  <a:srgbClr val="000000"/>
                </a:solidFill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4290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Elements In </a:t>
            </a:r>
            <a:r>
              <a:rPr lang="en-US" dirty="0" err="1"/>
              <a:t>ArrayList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To insert an element in the </a:t>
            </a:r>
            <a:r>
              <a:rPr lang="en-US" sz="2400" b="1" dirty="0" err="1">
                <a:solidFill>
                  <a:srgbClr val="C00000"/>
                </a:solidFill>
              </a:rPr>
              <a:t>ArrayList</a:t>
            </a:r>
            <a:r>
              <a:rPr lang="en-US" sz="2400" dirty="0"/>
              <a:t> , we have to call the method  </a:t>
            </a:r>
            <a:r>
              <a:rPr lang="en-US" sz="2400" b="1" dirty="0">
                <a:solidFill>
                  <a:srgbClr val="C00000"/>
                </a:solidFill>
              </a:rPr>
              <a:t>add( ) </a:t>
            </a:r>
          </a:p>
          <a:p>
            <a:endParaRPr lang="en-US" sz="2400" dirty="0"/>
          </a:p>
          <a:p>
            <a:r>
              <a:rPr lang="en-US" sz="2400" dirty="0"/>
              <a:t>This method has 2 versions:</a:t>
            </a:r>
          </a:p>
          <a:p>
            <a:endParaRPr lang="en-US" sz="2400" b="1" u="sng" dirty="0"/>
          </a:p>
          <a:p>
            <a:r>
              <a:rPr lang="en-US" sz="2400" b="1" u="sng" dirty="0"/>
              <a:t>Prototype:</a:t>
            </a:r>
            <a:endParaRPr lang="en-IN" sz="2400" b="1" u="sng" dirty="0"/>
          </a:p>
          <a:p>
            <a:endParaRPr lang="en-IN" sz="2400" b="1" dirty="0">
              <a:solidFill>
                <a:srgbClr val="0070C0"/>
              </a:solidFill>
            </a:endParaRPr>
          </a:p>
          <a:p>
            <a:r>
              <a:rPr lang="en-IN" sz="2400" b="1" dirty="0">
                <a:solidFill>
                  <a:srgbClr val="C00000"/>
                </a:solidFill>
              </a:rPr>
              <a:t>public </a:t>
            </a:r>
            <a:r>
              <a:rPr lang="en-IN" sz="2400" b="1" dirty="0" err="1">
                <a:solidFill>
                  <a:srgbClr val="C00000"/>
                </a:solidFill>
              </a:rPr>
              <a:t>boolean</a:t>
            </a:r>
            <a:r>
              <a:rPr lang="en-IN" sz="2400" b="1" dirty="0">
                <a:solidFill>
                  <a:srgbClr val="C00000"/>
                </a:solidFill>
              </a:rPr>
              <a:t> add(Object)</a:t>
            </a:r>
          </a:p>
          <a:p>
            <a:r>
              <a:rPr lang="en-US" b="1" dirty="0">
                <a:solidFill>
                  <a:srgbClr val="C00000"/>
                </a:solidFill>
              </a:rPr>
              <a:t>public void add(</a:t>
            </a:r>
            <a:r>
              <a:rPr lang="en-US" b="1" dirty="0" err="1">
                <a:solidFill>
                  <a:srgbClr val="C00000"/>
                </a:solidFill>
              </a:rPr>
              <a:t>int</a:t>
            </a:r>
            <a:r>
              <a:rPr lang="en-US" b="1" dirty="0">
                <a:solidFill>
                  <a:srgbClr val="C00000"/>
                </a:solidFill>
              </a:rPr>
              <a:t> , Object)</a:t>
            </a:r>
            <a:endParaRPr lang="en-IN" sz="2400" b="1" dirty="0">
              <a:solidFill>
                <a:srgbClr val="C00000"/>
              </a:solidFill>
            </a:endParaRPr>
          </a:p>
          <a:p>
            <a:endParaRPr lang="en-US" sz="2400" dirty="0"/>
          </a:p>
          <a:p>
            <a:r>
              <a:rPr lang="en-US" dirty="0"/>
              <a:t>The first method accepts an Object as argument and adds that Object at the end of the </a:t>
            </a:r>
            <a:r>
              <a:rPr lang="en-US" b="1" dirty="0" err="1">
                <a:solidFill>
                  <a:srgbClr val="C00000"/>
                </a:solidFill>
              </a:rPr>
              <a:t>ArrayList</a:t>
            </a:r>
            <a:endParaRPr lang="en-US" sz="2400" b="1" dirty="0">
              <a:solidFill>
                <a:srgbClr val="C00000"/>
              </a:solidFill>
            </a:endParaRP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290578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Elements In </a:t>
            </a:r>
            <a:r>
              <a:rPr lang="en-US" dirty="0" err="1"/>
              <a:t>ArrayList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/>
              <a:t>The second method accepts an index number as well as an Object as argument and adds the Object at the specified index</a:t>
            </a:r>
          </a:p>
          <a:p>
            <a:endParaRPr lang="en-IN" sz="2400" dirty="0"/>
          </a:p>
          <a:p>
            <a:endParaRPr lang="en-IN" dirty="0"/>
          </a:p>
          <a:p>
            <a:r>
              <a:rPr lang="en-IN" sz="2400" dirty="0"/>
              <a:t>If index is out of range then it throws the exception </a:t>
            </a:r>
            <a:r>
              <a:rPr lang="en-IN" sz="2400" b="1" dirty="0" err="1">
                <a:solidFill>
                  <a:srgbClr val="C00000"/>
                </a:solidFill>
              </a:rPr>
              <a:t>IndexOutOfBoundsException</a:t>
            </a:r>
            <a:endParaRPr lang="en-IN" sz="2400" b="1" dirty="0">
              <a:solidFill>
                <a:srgbClr val="C00000"/>
              </a:solidFill>
            </a:endParaRPr>
          </a:p>
          <a:p>
            <a:endParaRPr lang="en-US" b="1" u="sng" dirty="0"/>
          </a:p>
          <a:p>
            <a:r>
              <a:rPr lang="en-US" b="1" u="sng" dirty="0"/>
              <a:t>For Ex:</a:t>
            </a:r>
            <a:endParaRPr lang="en-US" sz="2400" b="1" dirty="0">
              <a:solidFill>
                <a:srgbClr val="0070C0"/>
              </a:solidFill>
            </a:endParaRPr>
          </a:p>
          <a:p>
            <a:pPr lvl="1">
              <a:buNone/>
            </a:pPr>
            <a:r>
              <a:rPr lang="en-US" sz="2000" b="1" dirty="0" err="1">
                <a:solidFill>
                  <a:srgbClr val="C00000"/>
                </a:solidFill>
              </a:rPr>
              <a:t>ArrayList</a:t>
            </a:r>
            <a:r>
              <a:rPr lang="en-US" sz="2000" b="1" dirty="0">
                <a:solidFill>
                  <a:srgbClr val="C00000"/>
                </a:solidFill>
              </a:rPr>
              <a:t> &lt;String&gt; cities = new </a:t>
            </a:r>
            <a:r>
              <a:rPr lang="en-US" sz="2000" b="1" dirty="0" err="1">
                <a:solidFill>
                  <a:srgbClr val="C00000"/>
                </a:solidFill>
              </a:rPr>
              <a:t>ArrayList</a:t>
            </a:r>
            <a:r>
              <a:rPr lang="en-US" sz="2000" b="1" dirty="0">
                <a:solidFill>
                  <a:srgbClr val="C00000"/>
                </a:solidFill>
              </a:rPr>
              <a:t>&lt;&gt;();</a:t>
            </a:r>
          </a:p>
          <a:p>
            <a:pPr lvl="1">
              <a:buNone/>
            </a:pPr>
            <a:r>
              <a:rPr lang="en-US" b="1" dirty="0" err="1">
                <a:solidFill>
                  <a:srgbClr val="C00000"/>
                </a:solidFill>
              </a:rPr>
              <a:t>cities.add</a:t>
            </a:r>
            <a:r>
              <a:rPr lang="en-US" b="1" dirty="0">
                <a:solidFill>
                  <a:srgbClr val="C00000"/>
                </a:solidFill>
              </a:rPr>
              <a:t>(“Bhopal”);</a:t>
            </a:r>
          </a:p>
          <a:p>
            <a:pPr lvl="1">
              <a:buNone/>
            </a:pPr>
            <a:r>
              <a:rPr lang="en-US" sz="2000" b="1" dirty="0" err="1">
                <a:solidFill>
                  <a:srgbClr val="C00000"/>
                </a:solidFill>
              </a:rPr>
              <a:t>cities.add</a:t>
            </a:r>
            <a:r>
              <a:rPr lang="en-US" sz="2000" b="1" dirty="0">
                <a:solidFill>
                  <a:srgbClr val="C00000"/>
                </a:solidFill>
              </a:rPr>
              <a:t>(0, “Indore</a:t>
            </a:r>
            <a:r>
              <a:rPr lang="en-US" b="1" dirty="0">
                <a:solidFill>
                  <a:srgbClr val="C00000"/>
                </a:solidFill>
              </a:rPr>
              <a:t>”</a:t>
            </a:r>
            <a:r>
              <a:rPr lang="en-US" sz="2000" b="1" dirty="0">
                <a:solidFill>
                  <a:srgbClr val="C00000"/>
                </a:solidFill>
              </a:rPr>
              <a:t>);</a:t>
            </a:r>
            <a:endParaRPr lang="en-IN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0578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Retrieving Elements Of </a:t>
            </a:r>
            <a:r>
              <a:rPr lang="en-US" dirty="0" err="1"/>
              <a:t>ArrayList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214282" y="1571612"/>
            <a:ext cx="7786742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To retrieve an element from the </a:t>
            </a:r>
            <a:r>
              <a:rPr lang="en-US" sz="2400" b="1" dirty="0" err="1">
                <a:solidFill>
                  <a:srgbClr val="C00000"/>
                </a:solidFill>
              </a:rPr>
              <a:t>ArrayList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, we have to call the method  </a:t>
            </a:r>
            <a:r>
              <a:rPr lang="en-US" sz="2400" b="1" dirty="0">
                <a:solidFill>
                  <a:srgbClr val="C00000"/>
                </a:solidFill>
              </a:rPr>
              <a:t>get( ) </a:t>
            </a:r>
          </a:p>
          <a:p>
            <a:endParaRPr lang="en-US" sz="2400" dirty="0"/>
          </a:p>
          <a:p>
            <a:r>
              <a:rPr lang="en-US" sz="2400" b="1" u="sng" dirty="0"/>
              <a:t>Prototype:</a:t>
            </a:r>
            <a:endParaRPr lang="en-IN" sz="2400" b="1" u="sng" dirty="0"/>
          </a:p>
          <a:p>
            <a:r>
              <a:rPr lang="en-IN" sz="2400" b="1" dirty="0">
                <a:solidFill>
                  <a:srgbClr val="C00000"/>
                </a:solidFill>
              </a:rPr>
              <a:t>public Object get(</a:t>
            </a:r>
            <a:r>
              <a:rPr lang="en-IN" sz="2400" b="1" dirty="0" err="1">
                <a:solidFill>
                  <a:srgbClr val="C00000"/>
                </a:solidFill>
              </a:rPr>
              <a:t>int</a:t>
            </a:r>
            <a:r>
              <a:rPr lang="en-IN" sz="2400" b="1" dirty="0">
                <a:solidFill>
                  <a:srgbClr val="C00000"/>
                </a:solidFill>
              </a:rPr>
              <a:t> index)</a:t>
            </a:r>
          </a:p>
          <a:p>
            <a:endParaRPr lang="en-IN" sz="2400" dirty="0"/>
          </a:p>
          <a:p>
            <a:r>
              <a:rPr lang="en-IN" sz="2400" dirty="0"/>
              <a:t>This method accepts an index number as argument and returns the element  at that position</a:t>
            </a:r>
          </a:p>
          <a:p>
            <a:endParaRPr lang="en-IN" sz="2400" dirty="0"/>
          </a:p>
          <a:p>
            <a:r>
              <a:rPr lang="en-IN" sz="2400" dirty="0"/>
              <a:t>If index is out of range then it throws the exception </a:t>
            </a:r>
            <a:r>
              <a:rPr lang="en-IN" sz="2400" b="1" dirty="0" err="1">
                <a:solidFill>
                  <a:srgbClr val="C00000"/>
                </a:solidFill>
              </a:rPr>
              <a:t>IndexOutOfBoundsException</a:t>
            </a:r>
            <a:endParaRPr lang="en-IN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0578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D2533C"/>
                </a:solidFill>
              </a:rPr>
              <a:t>Collection V/s Collections</a:t>
            </a:r>
            <a:endParaRPr lang="en-IN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/>
            <a:r>
              <a:rPr lang="en-IN" dirty="0"/>
              <a:t> For beginners there is a point of confusion regarding  the terms </a:t>
            </a:r>
            <a:r>
              <a:rPr lang="en-IN" b="1" dirty="0">
                <a:solidFill>
                  <a:srgbClr val="7030A0"/>
                </a:solidFill>
              </a:rPr>
              <a:t>Collection</a:t>
            </a:r>
            <a:r>
              <a:rPr lang="en-IN" dirty="0"/>
              <a:t> and </a:t>
            </a:r>
            <a:r>
              <a:rPr lang="en-IN" b="1" dirty="0">
                <a:solidFill>
                  <a:srgbClr val="7030A0"/>
                </a:solidFill>
              </a:rPr>
              <a:t>Collections</a:t>
            </a:r>
          </a:p>
          <a:p>
            <a:pPr marL="0" indent="0"/>
            <a:endParaRPr lang="en-US" dirty="0"/>
          </a:p>
          <a:p>
            <a:pPr marL="0" indent="0"/>
            <a:r>
              <a:rPr lang="en-US" dirty="0"/>
              <a:t> </a:t>
            </a:r>
            <a:r>
              <a:rPr lang="en-US" b="1" dirty="0">
                <a:solidFill>
                  <a:srgbClr val="C00000"/>
                </a:solidFill>
              </a:rPr>
              <a:t>Collection</a:t>
            </a:r>
            <a:r>
              <a:rPr lang="en-US" dirty="0"/>
              <a:t> in java is an </a:t>
            </a:r>
            <a:r>
              <a:rPr lang="en-US" b="1" u="sng" dirty="0">
                <a:solidFill>
                  <a:srgbClr val="00B050"/>
                </a:solidFill>
              </a:rPr>
              <a:t>interface</a:t>
            </a:r>
            <a:r>
              <a:rPr lang="en-US" dirty="0"/>
              <a:t> available in the package </a:t>
            </a:r>
            <a:r>
              <a:rPr lang="en-US" b="1" dirty="0" err="1">
                <a:solidFill>
                  <a:srgbClr val="C00000"/>
                </a:solidFill>
              </a:rPr>
              <a:t>java.util</a:t>
            </a:r>
            <a:r>
              <a:rPr lang="en-US" dirty="0"/>
              <a:t> and it acts as the super interface for all collection classes like </a:t>
            </a:r>
            <a:r>
              <a:rPr lang="en-US" b="1" dirty="0" err="1">
                <a:solidFill>
                  <a:srgbClr val="C00000"/>
                </a:solidFill>
              </a:rPr>
              <a:t>ArrayList</a:t>
            </a:r>
            <a:r>
              <a:rPr lang="en-US" dirty="0"/>
              <a:t>  , </a:t>
            </a:r>
            <a:r>
              <a:rPr lang="en-US" b="1" dirty="0" err="1">
                <a:solidFill>
                  <a:srgbClr val="C00000"/>
                </a:solidFill>
              </a:rPr>
              <a:t>LinkedList</a:t>
            </a:r>
            <a:r>
              <a:rPr lang="en-US" dirty="0"/>
              <a:t> , </a:t>
            </a:r>
            <a:r>
              <a:rPr lang="en-US" b="1" dirty="0" err="1">
                <a:solidFill>
                  <a:srgbClr val="C00000"/>
                </a:solidFill>
              </a:rPr>
              <a:t>HashSet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etc</a:t>
            </a:r>
          </a:p>
          <a:p>
            <a:pPr marL="0" indent="0"/>
            <a:endParaRPr lang="en-US" dirty="0"/>
          </a:p>
          <a:p>
            <a:pPr marL="0" indent="0"/>
            <a:r>
              <a:rPr lang="en-US" dirty="0"/>
              <a:t> </a:t>
            </a:r>
            <a:r>
              <a:rPr lang="en-US" b="1" dirty="0">
                <a:solidFill>
                  <a:srgbClr val="C00000"/>
                </a:solidFill>
              </a:rPr>
              <a:t>Collections</a:t>
            </a:r>
            <a:r>
              <a:rPr lang="en-US" dirty="0"/>
              <a:t> is a </a:t>
            </a:r>
            <a:r>
              <a:rPr lang="en-US" b="1" u="sng" dirty="0">
                <a:solidFill>
                  <a:srgbClr val="00B050"/>
                </a:solidFill>
              </a:rPr>
              <a:t>class</a:t>
            </a:r>
            <a:r>
              <a:rPr lang="en-US" dirty="0"/>
              <a:t> in the package </a:t>
            </a:r>
            <a:r>
              <a:rPr lang="en-US" b="1" dirty="0" err="1">
                <a:solidFill>
                  <a:srgbClr val="C00000"/>
                </a:solidFill>
              </a:rPr>
              <a:t>java.util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dirty="0"/>
              <a:t>which contains various </a:t>
            </a:r>
            <a:r>
              <a:rPr lang="en-US" b="1" dirty="0">
                <a:solidFill>
                  <a:srgbClr val="7030A0"/>
                </a:solidFill>
              </a:rPr>
              <a:t>static methods </a:t>
            </a:r>
            <a:r>
              <a:rPr lang="en-US" dirty="0"/>
              <a:t>for performing utility operations on collection classes .</a:t>
            </a:r>
          </a:p>
          <a:p>
            <a:pPr marL="0" indent="0"/>
            <a:endParaRPr lang="en-US" dirty="0"/>
          </a:p>
          <a:p>
            <a:pPr marL="0" indent="0"/>
            <a:r>
              <a:rPr lang="en-US" dirty="0"/>
              <a:t> Some of it’s popular methods are </a:t>
            </a:r>
            <a:r>
              <a:rPr lang="en-US" b="1" dirty="0">
                <a:solidFill>
                  <a:srgbClr val="0070C0"/>
                </a:solidFill>
              </a:rPr>
              <a:t>sort( )</a:t>
            </a:r>
            <a:r>
              <a:rPr lang="en-US" dirty="0"/>
              <a:t>,</a:t>
            </a:r>
            <a:r>
              <a:rPr lang="en-US" b="1" dirty="0">
                <a:solidFill>
                  <a:srgbClr val="0070C0"/>
                </a:solidFill>
              </a:rPr>
              <a:t>copy( )</a:t>
            </a:r>
            <a:r>
              <a:rPr lang="en-US" dirty="0"/>
              <a:t>, </a:t>
            </a:r>
            <a:r>
              <a:rPr lang="en-US" b="1" dirty="0" err="1">
                <a:solidFill>
                  <a:srgbClr val="0070C0"/>
                </a:solidFill>
              </a:rPr>
              <a:t>binarySearch</a:t>
            </a:r>
            <a:r>
              <a:rPr lang="en-US" b="1" dirty="0">
                <a:solidFill>
                  <a:srgbClr val="0070C0"/>
                </a:solidFill>
              </a:rPr>
              <a:t>( ) </a:t>
            </a:r>
            <a:r>
              <a:rPr lang="en-US" dirty="0"/>
              <a:t>etc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8085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Retrieving Elements Of </a:t>
            </a:r>
            <a:r>
              <a:rPr lang="en-US" dirty="0" err="1"/>
              <a:t>ArrayList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214282" y="1571612"/>
            <a:ext cx="778674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/>
              <a:t>For Ex:</a:t>
            </a:r>
          </a:p>
          <a:p>
            <a:endParaRPr lang="en-US" sz="2400" b="1" dirty="0"/>
          </a:p>
          <a:p>
            <a:r>
              <a:rPr lang="en-US" sz="2400" b="1" dirty="0">
                <a:solidFill>
                  <a:srgbClr val="C00000"/>
                </a:solidFill>
              </a:rPr>
              <a:t>String s=</a:t>
            </a:r>
            <a:r>
              <a:rPr lang="en-US" sz="2400" b="1" dirty="0" err="1">
                <a:solidFill>
                  <a:srgbClr val="C00000"/>
                </a:solidFill>
              </a:rPr>
              <a:t>cities.get</a:t>
            </a:r>
            <a:r>
              <a:rPr lang="en-US" sz="2400" b="1" dirty="0">
                <a:solidFill>
                  <a:srgbClr val="C00000"/>
                </a:solidFill>
              </a:rPr>
              <a:t>(0);</a:t>
            </a:r>
          </a:p>
          <a:p>
            <a:r>
              <a:rPr lang="en-US" sz="2400" b="1" dirty="0">
                <a:solidFill>
                  <a:srgbClr val="C00000"/>
                </a:solidFill>
              </a:rPr>
              <a:t>String p=</a:t>
            </a:r>
            <a:r>
              <a:rPr lang="en-US" sz="2400" b="1" dirty="0" err="1">
                <a:solidFill>
                  <a:srgbClr val="C00000"/>
                </a:solidFill>
              </a:rPr>
              <a:t>cities.get</a:t>
            </a:r>
            <a:r>
              <a:rPr lang="en-US" sz="2400" b="1" dirty="0">
                <a:solidFill>
                  <a:srgbClr val="C00000"/>
                </a:solidFill>
              </a:rPr>
              <a:t>(1);</a:t>
            </a:r>
          </a:p>
          <a:p>
            <a:r>
              <a:rPr lang="en-US" sz="2400" b="1" dirty="0" err="1">
                <a:solidFill>
                  <a:srgbClr val="C00000"/>
                </a:solidFill>
              </a:rPr>
              <a:t>System.out.println</a:t>
            </a:r>
            <a:r>
              <a:rPr lang="en-US" sz="2400" b="1" dirty="0">
                <a:solidFill>
                  <a:srgbClr val="C00000"/>
                </a:solidFill>
              </a:rPr>
              <a:t>(s); </a:t>
            </a:r>
            <a:r>
              <a:rPr lang="en-US" sz="2400" dirty="0">
                <a:solidFill>
                  <a:srgbClr val="00B050"/>
                </a:solidFill>
              </a:rPr>
              <a:t>// will show Indore</a:t>
            </a:r>
          </a:p>
          <a:p>
            <a:r>
              <a:rPr lang="en-US" sz="2400" b="1" dirty="0" err="1">
                <a:solidFill>
                  <a:srgbClr val="C00000"/>
                </a:solidFill>
              </a:rPr>
              <a:t>System.out.println</a:t>
            </a:r>
            <a:r>
              <a:rPr lang="en-US" sz="2400" b="1" dirty="0">
                <a:solidFill>
                  <a:srgbClr val="C00000"/>
                </a:solidFill>
              </a:rPr>
              <a:t>(p); </a:t>
            </a:r>
            <a:r>
              <a:rPr lang="en-US" sz="2400" dirty="0">
                <a:solidFill>
                  <a:srgbClr val="00B050"/>
                </a:solidFill>
              </a:rPr>
              <a:t>// will show Bhopal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2905787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Checking size of </a:t>
            </a:r>
            <a:r>
              <a:rPr lang="en-IN" dirty="0" err="1"/>
              <a:t>ArrayList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Size of an </a:t>
            </a:r>
            <a:r>
              <a:rPr lang="en-US" b="1" dirty="0" err="1">
                <a:solidFill>
                  <a:srgbClr val="C00000"/>
                </a:solidFill>
              </a:rPr>
              <a:t>ArrayList</a:t>
            </a:r>
            <a:r>
              <a:rPr lang="en-US" dirty="0"/>
              <a:t> means total number of elements currently present in it.</a:t>
            </a:r>
            <a:endParaRPr lang="en-IN" dirty="0"/>
          </a:p>
          <a:p>
            <a:pPr>
              <a:buNone/>
            </a:pPr>
            <a:endParaRPr lang="en-IN" dirty="0"/>
          </a:p>
          <a:p>
            <a:r>
              <a:rPr lang="en-IN" dirty="0"/>
              <a:t>To retrieve size of an </a:t>
            </a:r>
            <a:r>
              <a:rPr lang="en-IN" b="1" dirty="0" err="1">
                <a:solidFill>
                  <a:srgbClr val="C00000"/>
                </a:solidFill>
              </a:rPr>
              <a:t>ArrayList</a:t>
            </a:r>
            <a:r>
              <a:rPr lang="en-IN" dirty="0"/>
              <a:t> , we have a method called </a:t>
            </a:r>
            <a:r>
              <a:rPr lang="en-IN" b="1" dirty="0">
                <a:solidFill>
                  <a:srgbClr val="C00000"/>
                </a:solidFill>
              </a:rPr>
              <a:t>size() </a:t>
            </a:r>
            <a:r>
              <a:rPr lang="en-IN" dirty="0"/>
              <a:t>whose </a:t>
            </a:r>
            <a:r>
              <a:rPr lang="en-IN" dirty="0" err="1"/>
              <a:t>protoype</a:t>
            </a:r>
            <a:r>
              <a:rPr lang="en-IN" dirty="0"/>
              <a:t> is:</a:t>
            </a:r>
          </a:p>
          <a:p>
            <a:endParaRPr lang="en-US" dirty="0"/>
          </a:p>
          <a:p>
            <a:r>
              <a:rPr lang="en-US" b="1" dirty="0">
                <a:solidFill>
                  <a:srgbClr val="C00000"/>
                </a:solidFill>
              </a:rPr>
              <a:t>public </a:t>
            </a:r>
            <a:r>
              <a:rPr lang="en-US" b="1" dirty="0" err="1">
                <a:solidFill>
                  <a:srgbClr val="C00000"/>
                </a:solidFill>
              </a:rPr>
              <a:t>int</a:t>
            </a:r>
            <a:r>
              <a:rPr lang="en-US" b="1" dirty="0">
                <a:solidFill>
                  <a:srgbClr val="C00000"/>
                </a:solidFill>
              </a:rPr>
              <a:t> size( )</a:t>
            </a:r>
            <a:endParaRPr lang="en-IN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br>
              <a:rPr lang="en-IN" dirty="0"/>
            </a:br>
            <a:r>
              <a:rPr lang="en-IN" b="1" dirty="0"/>
              <a:t>   </a:t>
            </a:r>
            <a:r>
              <a:rPr lang="en-IN" b="1" u="sng" dirty="0"/>
              <a:t>For Ex:</a:t>
            </a:r>
          </a:p>
          <a:p>
            <a:pPr marL="0" indent="0">
              <a:buNone/>
            </a:pPr>
            <a:r>
              <a:rPr lang="en-IN" b="1" dirty="0"/>
              <a:t>	</a:t>
            </a:r>
          </a:p>
          <a:p>
            <a:pPr marL="0" indent="0">
              <a:buNone/>
            </a:pPr>
            <a:r>
              <a:rPr lang="en-IN" sz="2600" b="1" dirty="0" err="1">
                <a:solidFill>
                  <a:srgbClr val="C00000"/>
                </a:solidFill>
              </a:rPr>
              <a:t>int</a:t>
            </a:r>
            <a:r>
              <a:rPr lang="en-IN" sz="2600" b="1" dirty="0">
                <a:solidFill>
                  <a:srgbClr val="C00000"/>
                </a:solidFill>
              </a:rPr>
              <a:t> n = </a:t>
            </a:r>
            <a:r>
              <a:rPr lang="en-IN" sz="2600" b="1" dirty="0" err="1">
                <a:solidFill>
                  <a:srgbClr val="C00000"/>
                </a:solidFill>
              </a:rPr>
              <a:t>cities.size</a:t>
            </a:r>
            <a:r>
              <a:rPr lang="en-IN" sz="2600" b="1" dirty="0">
                <a:solidFill>
                  <a:srgbClr val="C00000"/>
                </a:solidFill>
              </a:rPr>
              <a:t>();</a:t>
            </a:r>
          </a:p>
          <a:p>
            <a:pPr marL="0" indent="0">
              <a:buNone/>
            </a:pPr>
            <a:br>
              <a:rPr lang="en-IN" dirty="0"/>
            </a:b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5151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Exercise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solidFill>
                  <a:srgbClr val="7030A0"/>
                </a:solidFill>
              </a:rPr>
              <a:t>WAP</a:t>
            </a:r>
            <a:r>
              <a:rPr lang="en-IN" dirty="0"/>
              <a:t> to store </a:t>
            </a:r>
            <a:r>
              <a:rPr lang="en-IN" b="1" dirty="0">
                <a:solidFill>
                  <a:srgbClr val="00B050"/>
                </a:solidFill>
              </a:rPr>
              <a:t>names</a:t>
            </a:r>
            <a:r>
              <a:rPr lang="en-IN" dirty="0"/>
              <a:t> of </a:t>
            </a:r>
            <a:r>
              <a:rPr lang="en-IN" b="1" dirty="0">
                <a:solidFill>
                  <a:srgbClr val="FFC000"/>
                </a:solidFill>
              </a:rPr>
              <a:t>first four months </a:t>
            </a:r>
            <a:r>
              <a:rPr lang="en-IN" dirty="0"/>
              <a:t>in the </a:t>
            </a:r>
            <a:r>
              <a:rPr lang="en-IN" b="1" dirty="0" err="1">
                <a:solidFill>
                  <a:schemeClr val="tx2">
                    <a:lumMod val="75000"/>
                  </a:schemeClr>
                </a:solidFill>
              </a:rPr>
              <a:t>ArrayList</a:t>
            </a:r>
            <a:r>
              <a:rPr lang="en-IN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IN" dirty="0"/>
              <a:t>and then </a:t>
            </a:r>
            <a:r>
              <a:rPr lang="en-IN" b="1" dirty="0">
                <a:solidFill>
                  <a:srgbClr val="0070C0"/>
                </a:solidFill>
              </a:rPr>
              <a:t>print </a:t>
            </a:r>
            <a:r>
              <a:rPr lang="en-IN" dirty="0"/>
              <a:t>them back </a:t>
            </a:r>
            <a:r>
              <a:rPr lang="en-IN" b="1" dirty="0">
                <a:solidFill>
                  <a:srgbClr val="7030A0"/>
                </a:solidFill>
              </a:rPr>
              <a:t>vertically</a:t>
            </a:r>
            <a:r>
              <a:rPr lang="en-IN" dirty="0"/>
              <a:t>.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5151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Retrieving Item From </a:t>
            </a:r>
            <a:r>
              <a:rPr lang="en-IN" dirty="0" err="1"/>
              <a:t>ArrayList</a:t>
            </a:r>
            <a:r>
              <a:rPr lang="en-IN" dirty="0"/>
              <a:t> Using 			Enhanced for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dirty="0"/>
              <a:t>We can traverse an </a:t>
            </a:r>
            <a:r>
              <a:rPr lang="en-IN" sz="2800" dirty="0" err="1"/>
              <a:t>ArrayList</a:t>
            </a:r>
            <a:r>
              <a:rPr lang="en-IN" sz="2800" dirty="0"/>
              <a:t> also using enhanced for loop</a:t>
            </a:r>
          </a:p>
          <a:p>
            <a:pPr marL="0" indent="0">
              <a:buNone/>
            </a:pPr>
            <a:endParaRPr lang="en-IN" sz="2800" dirty="0"/>
          </a:p>
          <a:p>
            <a:pPr marL="0" indent="0">
              <a:buNone/>
            </a:pPr>
            <a:r>
              <a:rPr lang="en-IN" sz="2800" b="1" u="sng" dirty="0"/>
              <a:t>Using Enhanced For loop</a:t>
            </a:r>
            <a:br>
              <a:rPr lang="en-IN" sz="2800" b="1" u="sng" dirty="0"/>
            </a:br>
            <a:br>
              <a:rPr lang="en-IN" sz="2800" b="1" dirty="0"/>
            </a:br>
            <a:r>
              <a:rPr lang="en-IN" sz="2800" b="1" dirty="0">
                <a:solidFill>
                  <a:srgbClr val="C00000"/>
                </a:solidFill>
              </a:rPr>
              <a:t>for</a:t>
            </a:r>
            <a:r>
              <a:rPr lang="en-IN" sz="2800" dirty="0">
                <a:solidFill>
                  <a:srgbClr val="C00000"/>
                </a:solidFill>
              </a:rPr>
              <a:t>(</a:t>
            </a:r>
            <a:r>
              <a:rPr lang="en-IN" sz="2800" b="1" dirty="0">
                <a:solidFill>
                  <a:srgbClr val="C00000"/>
                </a:solidFill>
              </a:rPr>
              <a:t>String</a:t>
            </a:r>
            <a:r>
              <a:rPr lang="en-IN" sz="2800" dirty="0">
                <a:solidFill>
                  <a:srgbClr val="C00000"/>
                </a:solidFill>
              </a:rPr>
              <a:t> item: cities){</a:t>
            </a:r>
            <a:br>
              <a:rPr lang="en-IN" sz="2800" dirty="0">
                <a:solidFill>
                  <a:srgbClr val="C00000"/>
                </a:solidFill>
              </a:rPr>
            </a:br>
            <a:r>
              <a:rPr lang="en-IN" sz="2800" b="1" dirty="0" err="1">
                <a:solidFill>
                  <a:srgbClr val="C00000"/>
                </a:solidFill>
              </a:rPr>
              <a:t>System</a:t>
            </a:r>
            <a:r>
              <a:rPr lang="en-IN" sz="2800" dirty="0" err="1">
                <a:solidFill>
                  <a:srgbClr val="C00000"/>
                </a:solidFill>
              </a:rPr>
              <a:t>.out.println</a:t>
            </a:r>
            <a:r>
              <a:rPr lang="en-IN" sz="2800" dirty="0">
                <a:solidFill>
                  <a:srgbClr val="C00000"/>
                </a:solidFill>
              </a:rPr>
              <a:t>("retrieved element: " + item);</a:t>
            </a:r>
            <a:br>
              <a:rPr lang="en-IN" sz="2800" dirty="0">
                <a:solidFill>
                  <a:srgbClr val="C00000"/>
                </a:solidFill>
              </a:rPr>
            </a:br>
            <a:r>
              <a:rPr lang="en-IN" sz="2800" dirty="0">
                <a:solidFill>
                  <a:srgbClr val="C00000"/>
                </a:solidFill>
              </a:rPr>
              <a:t>}</a:t>
            </a:r>
            <a:br>
              <a:rPr lang="en-IN" sz="2800" dirty="0"/>
            </a:b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2913261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An Element In </a:t>
            </a:r>
            <a:r>
              <a:rPr lang="en-US" dirty="0" err="1"/>
              <a:t>ArrayList</a:t>
            </a:r>
            <a:endParaRPr lang="en-IN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Sometimes we need to</a:t>
            </a:r>
            <a:r>
              <a:rPr lang="en-IN" i="1" dirty="0"/>
              <a:t> check </a:t>
            </a:r>
            <a:r>
              <a:rPr lang="en-IN" b="1" i="1" dirty="0">
                <a:solidFill>
                  <a:srgbClr val="0070C0"/>
                </a:solidFill>
              </a:rPr>
              <a:t>whether an element exists in </a:t>
            </a:r>
            <a:r>
              <a:rPr lang="en-IN" b="1" i="1" dirty="0" err="1">
                <a:solidFill>
                  <a:srgbClr val="0070C0"/>
                </a:solidFill>
              </a:rPr>
              <a:t>ArrayList</a:t>
            </a:r>
            <a:r>
              <a:rPr lang="en-IN" b="1" i="1" dirty="0">
                <a:solidFill>
                  <a:srgbClr val="0070C0"/>
                </a:solidFill>
              </a:rPr>
              <a:t> </a:t>
            </a:r>
            <a:r>
              <a:rPr lang="en-IN" b="1" dirty="0">
                <a:solidFill>
                  <a:srgbClr val="0070C0"/>
                </a:solidFill>
              </a:rPr>
              <a:t> </a:t>
            </a:r>
            <a:r>
              <a:rPr lang="en-IN" dirty="0"/>
              <a:t>or not.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For this purpose we can use </a:t>
            </a:r>
            <a:r>
              <a:rPr lang="en-IN" b="1" dirty="0">
                <a:solidFill>
                  <a:srgbClr val="C00000"/>
                </a:solidFill>
              </a:rPr>
              <a:t>contains () </a:t>
            </a:r>
            <a:r>
              <a:rPr lang="en-IN" dirty="0"/>
              <a:t>method of Java. </a:t>
            </a:r>
          </a:p>
          <a:p>
            <a:pPr marL="0" indent="0">
              <a:buNone/>
            </a:pPr>
            <a:r>
              <a:rPr lang="en-IN" b="1" dirty="0">
                <a:solidFill>
                  <a:srgbClr val="C00000"/>
                </a:solidFill>
              </a:rPr>
              <a:t>contains() </a:t>
            </a:r>
            <a:r>
              <a:rPr lang="en-IN" dirty="0"/>
              <a:t>method takes type of object defined in the </a:t>
            </a:r>
            <a:r>
              <a:rPr lang="en-IN" b="1" dirty="0" err="1">
                <a:solidFill>
                  <a:srgbClr val="FF0000"/>
                </a:solidFill>
              </a:rPr>
              <a:t>ArrayList</a:t>
            </a:r>
            <a:r>
              <a:rPr lang="en-IN" dirty="0"/>
              <a:t> creation and returns </a:t>
            </a:r>
            <a:r>
              <a:rPr lang="en-IN" b="1" dirty="0">
                <a:solidFill>
                  <a:srgbClr val="C00000"/>
                </a:solidFill>
              </a:rPr>
              <a:t>true</a:t>
            </a:r>
            <a:r>
              <a:rPr lang="en-IN" dirty="0"/>
              <a:t> if this list contains the specified element.</a:t>
            </a:r>
            <a:br>
              <a:rPr lang="en-IN" dirty="0"/>
            </a:br>
            <a:endParaRPr lang="en-IN" dirty="0"/>
          </a:p>
          <a:p>
            <a:pPr marL="0" indent="0">
              <a:buNone/>
            </a:pPr>
            <a:r>
              <a:rPr lang="en-IN" b="1" u="sng" dirty="0"/>
              <a:t>For Ex:</a:t>
            </a:r>
            <a:br>
              <a:rPr lang="en-IN" dirty="0"/>
            </a:br>
            <a:r>
              <a:rPr lang="en-IN" b="1" dirty="0" err="1">
                <a:solidFill>
                  <a:srgbClr val="C00000"/>
                </a:solidFill>
              </a:rPr>
              <a:t>boolean</a:t>
            </a:r>
            <a:r>
              <a:rPr lang="en-IN" b="1" dirty="0">
                <a:solidFill>
                  <a:srgbClr val="C00000"/>
                </a:solidFill>
              </a:rPr>
              <a:t> found=</a:t>
            </a:r>
            <a:r>
              <a:rPr lang="en-IN" b="1" dirty="0" err="1">
                <a:solidFill>
                  <a:srgbClr val="C00000"/>
                </a:solidFill>
              </a:rPr>
              <a:t>cities.contains</a:t>
            </a:r>
            <a:r>
              <a:rPr lang="en-IN" b="1" dirty="0">
                <a:solidFill>
                  <a:srgbClr val="C00000"/>
                </a:solidFill>
              </a:rPr>
              <a:t>(“Bhopal”);</a:t>
            </a:r>
          </a:p>
        </p:txBody>
      </p:sp>
    </p:spTree>
    <p:extLst>
      <p:ext uri="{BB962C8B-B14F-4D97-AF65-F5344CB8AC3E}">
        <p14:creationId xmlns:p14="http://schemas.microsoft.com/office/powerpoint/2010/main" val="2190716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Another Way Of Searching An Element In </a:t>
            </a:r>
            <a:r>
              <a:rPr lang="en-US" dirty="0" err="1"/>
              <a:t>ArrayList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We also can use </a:t>
            </a:r>
            <a:r>
              <a:rPr lang="en-IN" b="1" dirty="0" err="1">
                <a:solidFill>
                  <a:srgbClr val="FF0000"/>
                </a:solidFill>
              </a:rPr>
              <a:t>indexOf</a:t>
            </a:r>
            <a:r>
              <a:rPr lang="en-IN" b="1" dirty="0">
                <a:solidFill>
                  <a:srgbClr val="FF0000"/>
                </a:solidFill>
              </a:rPr>
              <a:t>() </a:t>
            </a:r>
            <a:r>
              <a:rPr lang="en-IN" dirty="0"/>
              <a:t>method of </a:t>
            </a:r>
            <a:r>
              <a:rPr lang="en-IN" b="1" dirty="0" err="1">
                <a:solidFill>
                  <a:srgbClr val="FF0000"/>
                </a:solidFill>
              </a:rPr>
              <a:t>ArrayList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dirty="0"/>
              <a:t>in Java to find out index of a particular object.</a:t>
            </a:r>
          </a:p>
          <a:p>
            <a:pPr marL="0" indent="0">
              <a:buNone/>
            </a:pPr>
            <a:br>
              <a:rPr lang="en-IN" dirty="0"/>
            </a:br>
            <a:endParaRPr lang="en-IN" dirty="0"/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r>
              <a:rPr lang="en-IN" b="1" dirty="0">
                <a:solidFill>
                  <a:srgbClr val="C00000"/>
                </a:solidFill>
              </a:rPr>
              <a:t>       </a:t>
            </a:r>
            <a:r>
              <a:rPr lang="en-IN" sz="2800" b="1" dirty="0" err="1">
                <a:solidFill>
                  <a:srgbClr val="C00000"/>
                </a:solidFill>
              </a:rPr>
              <a:t>int</a:t>
            </a:r>
            <a:r>
              <a:rPr lang="en-IN" sz="2800" b="1" dirty="0">
                <a:solidFill>
                  <a:srgbClr val="C00000"/>
                </a:solidFill>
              </a:rPr>
              <a:t> index = </a:t>
            </a:r>
            <a:r>
              <a:rPr lang="en-IN" sz="2800" b="1" dirty="0" err="1">
                <a:solidFill>
                  <a:srgbClr val="C00000"/>
                </a:solidFill>
              </a:rPr>
              <a:t>cities.indexOf</a:t>
            </a:r>
            <a:r>
              <a:rPr lang="en-IN" sz="2800" b="1" dirty="0">
                <a:solidFill>
                  <a:srgbClr val="C00000"/>
                </a:solidFill>
              </a:rPr>
              <a:t>(“Bhopal”); </a:t>
            </a:r>
          </a:p>
        </p:txBody>
      </p:sp>
    </p:spTree>
    <p:extLst>
      <p:ext uri="{BB962C8B-B14F-4D97-AF65-F5344CB8AC3E}">
        <p14:creationId xmlns:p14="http://schemas.microsoft.com/office/powerpoint/2010/main" val="2190716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Exercise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According</a:t>
            </a:r>
            <a:r>
              <a:rPr lang="en-US" dirty="0"/>
              <a:t> to </a:t>
            </a:r>
            <a:r>
              <a:rPr lang="en-US" b="1" dirty="0">
                <a:solidFill>
                  <a:srgbClr val="7030A0"/>
                </a:solidFill>
              </a:rPr>
              <a:t>IMDB</a:t>
            </a:r>
            <a:r>
              <a:rPr lang="en-US" dirty="0"/>
              <a:t> following are </a:t>
            </a:r>
            <a:r>
              <a:rPr lang="en-US" b="1" dirty="0">
                <a:solidFill>
                  <a:schemeClr val="tx2"/>
                </a:solidFill>
              </a:rPr>
              <a:t>worldwide top earning </a:t>
            </a:r>
            <a:r>
              <a:rPr lang="en-US" dirty="0"/>
              <a:t>Bollywood movies of the year </a:t>
            </a:r>
            <a:r>
              <a:rPr lang="en-US" b="1" dirty="0">
                <a:solidFill>
                  <a:srgbClr val="002060"/>
                </a:solidFill>
              </a:rPr>
              <a:t>2023</a:t>
            </a:r>
            <a:r>
              <a:rPr lang="en-US" dirty="0"/>
              <a:t>, till now:</a:t>
            </a:r>
          </a:p>
          <a:p>
            <a:r>
              <a:rPr lang="en-US" dirty="0"/>
              <a:t> </a:t>
            </a:r>
            <a:r>
              <a:rPr lang="en-US" sz="2000" b="1" dirty="0">
                <a:solidFill>
                  <a:srgbClr val="0070C0"/>
                </a:solidFill>
              </a:rPr>
              <a:t>1-Pathaan</a:t>
            </a:r>
          </a:p>
          <a:p>
            <a:pPr lvl="1">
              <a:buNone/>
            </a:pPr>
            <a:r>
              <a:rPr lang="en-US" b="1" dirty="0">
                <a:solidFill>
                  <a:srgbClr val="0070C0"/>
                </a:solidFill>
              </a:rPr>
              <a:t>2-Gadar-2</a:t>
            </a:r>
          </a:p>
          <a:p>
            <a:pPr lvl="1">
              <a:buNone/>
            </a:pPr>
            <a:r>
              <a:rPr lang="en-US" b="1" dirty="0">
                <a:solidFill>
                  <a:srgbClr val="0070C0"/>
                </a:solidFill>
              </a:rPr>
              <a:t>3-RARKPK</a:t>
            </a:r>
          </a:p>
          <a:p>
            <a:pPr lvl="1">
              <a:buNone/>
            </a:pPr>
            <a:r>
              <a:rPr lang="en-US" b="1" dirty="0">
                <a:solidFill>
                  <a:srgbClr val="0070C0"/>
                </a:solidFill>
              </a:rPr>
              <a:t>4-The Kerala Story</a:t>
            </a:r>
          </a:p>
          <a:p>
            <a:pPr lvl="1">
              <a:buNone/>
            </a:pPr>
            <a:r>
              <a:rPr lang="en-US" b="1" dirty="0">
                <a:solidFill>
                  <a:srgbClr val="0070C0"/>
                </a:solidFill>
              </a:rPr>
              <a:t>5-TJMM</a:t>
            </a:r>
          </a:p>
          <a:p>
            <a:pPr lvl="1">
              <a:buNone/>
            </a:pPr>
            <a:endParaRPr lang="en-IN" b="1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dirty="0"/>
              <a:t>WAP to do the following:</a:t>
            </a:r>
          </a:p>
          <a:p>
            <a:pPr marL="457200" indent="-457200">
              <a:buAutoNum type="arabicPeriod"/>
            </a:pPr>
            <a:r>
              <a:rPr lang="en-US" b="1" dirty="0">
                <a:solidFill>
                  <a:srgbClr val="7030A0"/>
                </a:solidFill>
              </a:rPr>
              <a:t>Accept</a:t>
            </a:r>
            <a:r>
              <a:rPr lang="en-US" dirty="0"/>
              <a:t> names of these </a:t>
            </a:r>
            <a:r>
              <a:rPr lang="en-US" b="1" dirty="0">
                <a:solidFill>
                  <a:srgbClr val="00B050"/>
                </a:solidFill>
              </a:rPr>
              <a:t>5 movies </a:t>
            </a:r>
            <a:r>
              <a:rPr lang="en-US" dirty="0"/>
              <a:t>and </a:t>
            </a:r>
            <a:r>
              <a:rPr lang="en-US" b="1" dirty="0">
                <a:solidFill>
                  <a:srgbClr val="002060"/>
                </a:solidFill>
              </a:rPr>
              <a:t>store them </a:t>
            </a:r>
            <a:r>
              <a:rPr lang="en-US" dirty="0"/>
              <a:t>in the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ArrayList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 marL="457200" indent="-457200">
              <a:buAutoNum type="arabicPeriod"/>
            </a:pPr>
            <a:endParaRPr lang="en-US" dirty="0"/>
          </a:p>
          <a:p>
            <a:pPr marL="457200" indent="-457200">
              <a:buAutoNum type="arabicPeriod"/>
            </a:pPr>
            <a:r>
              <a:rPr lang="en-US" dirty="0"/>
              <a:t>N</a:t>
            </a:r>
            <a:r>
              <a:rPr lang="en-IN" dirty="0"/>
              <a:t>ow ask the </a:t>
            </a:r>
            <a:r>
              <a:rPr lang="en-IN" b="1" dirty="0">
                <a:solidFill>
                  <a:srgbClr val="002060"/>
                </a:solidFill>
              </a:rPr>
              <a:t>user</a:t>
            </a:r>
            <a:r>
              <a:rPr lang="en-IN" dirty="0"/>
              <a:t> to </a:t>
            </a:r>
            <a:r>
              <a:rPr lang="en-IN" b="1" dirty="0">
                <a:solidFill>
                  <a:srgbClr val="92D050"/>
                </a:solidFill>
              </a:rPr>
              <a:t>input</a:t>
            </a:r>
            <a:r>
              <a:rPr lang="en-IN" dirty="0"/>
              <a:t> a </a:t>
            </a:r>
            <a:r>
              <a:rPr lang="en-IN" b="1" dirty="0">
                <a:solidFill>
                  <a:srgbClr val="7030A0"/>
                </a:solidFill>
              </a:rPr>
              <a:t>movie name </a:t>
            </a:r>
            <a:r>
              <a:rPr lang="en-IN" dirty="0"/>
              <a:t>and </a:t>
            </a:r>
            <a:r>
              <a:rPr lang="en-IN" b="1" dirty="0">
                <a:solidFill>
                  <a:srgbClr val="FFC000"/>
                </a:solidFill>
              </a:rPr>
              <a:t>search</a:t>
            </a:r>
            <a:r>
              <a:rPr lang="en-IN" dirty="0"/>
              <a:t> and print it’s </a:t>
            </a:r>
            <a:r>
              <a:rPr lang="en-IN" b="1" u="sng" dirty="0">
                <a:solidFill>
                  <a:srgbClr val="00B050"/>
                </a:solidFill>
              </a:rPr>
              <a:t>ranking</a:t>
            </a:r>
            <a:r>
              <a:rPr lang="en-IN" dirty="0"/>
              <a:t>. If the </a:t>
            </a:r>
            <a:r>
              <a:rPr lang="en-IN" b="1" dirty="0">
                <a:solidFill>
                  <a:srgbClr val="7030A0"/>
                </a:solidFill>
              </a:rPr>
              <a:t>movie</a:t>
            </a:r>
            <a:r>
              <a:rPr lang="en-IN" dirty="0"/>
              <a:t> is </a:t>
            </a:r>
            <a:r>
              <a:rPr lang="en-IN" b="1" dirty="0">
                <a:solidFill>
                  <a:srgbClr val="C00000"/>
                </a:solidFill>
              </a:rPr>
              <a:t>not found </a:t>
            </a:r>
            <a:r>
              <a:rPr lang="en-IN" dirty="0"/>
              <a:t>then print the message </a:t>
            </a:r>
            <a:r>
              <a:rPr lang="en-IN" b="1" dirty="0">
                <a:solidFill>
                  <a:srgbClr val="0070C0"/>
                </a:solidFill>
              </a:rPr>
              <a:t>Movie not found</a:t>
            </a:r>
          </a:p>
        </p:txBody>
      </p:sp>
    </p:spTree>
    <p:extLst>
      <p:ext uri="{BB962C8B-B14F-4D97-AF65-F5344CB8AC3E}">
        <p14:creationId xmlns:p14="http://schemas.microsoft.com/office/powerpoint/2010/main" val="2375151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Removing an Item from </a:t>
            </a:r>
            <a:r>
              <a:rPr lang="en-IN" dirty="0" err="1"/>
              <a:t>ArrayList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There are two ways to </a:t>
            </a:r>
            <a:r>
              <a:rPr lang="en-IN" b="1" dirty="0"/>
              <a:t>remove any element from </a:t>
            </a:r>
            <a:r>
              <a:rPr lang="en-IN" b="1" dirty="0" err="1"/>
              <a:t>ArrayList</a:t>
            </a:r>
            <a:r>
              <a:rPr lang="en-IN" b="1" dirty="0"/>
              <a:t> in Java</a:t>
            </a:r>
            <a:r>
              <a:rPr lang="en-IN" dirty="0"/>
              <a:t>.</a:t>
            </a:r>
          </a:p>
          <a:p>
            <a:r>
              <a:rPr lang="en-US" dirty="0"/>
              <a:t>The method to be called is </a:t>
            </a:r>
            <a:r>
              <a:rPr lang="en-US" b="1" dirty="0">
                <a:solidFill>
                  <a:srgbClr val="FF0000"/>
                </a:solidFill>
              </a:rPr>
              <a:t>remove( )</a:t>
            </a:r>
            <a:endParaRPr lang="en-US" sz="2400" dirty="0"/>
          </a:p>
          <a:p>
            <a:r>
              <a:rPr lang="en-US" sz="2400" dirty="0"/>
              <a:t>This method has 2 versions:</a:t>
            </a:r>
          </a:p>
          <a:p>
            <a:r>
              <a:rPr lang="en-US" sz="2400" b="1" u="sng" dirty="0"/>
              <a:t>Prototype:</a:t>
            </a:r>
            <a:endParaRPr lang="en-IN" sz="2400" b="1" u="sng" dirty="0"/>
          </a:p>
          <a:p>
            <a:r>
              <a:rPr lang="en-IN" sz="2400" b="1" dirty="0">
                <a:solidFill>
                  <a:srgbClr val="0070C0"/>
                </a:solidFill>
              </a:rPr>
              <a:t>public </a:t>
            </a:r>
            <a:r>
              <a:rPr lang="en-IN" sz="2400" b="1" dirty="0" err="1">
                <a:solidFill>
                  <a:srgbClr val="0070C0"/>
                </a:solidFill>
              </a:rPr>
              <a:t>boolean</a:t>
            </a:r>
            <a:r>
              <a:rPr lang="en-IN" sz="2400" b="1" dirty="0">
                <a:solidFill>
                  <a:srgbClr val="0070C0"/>
                </a:solidFill>
              </a:rPr>
              <a:t> remove(Object)</a:t>
            </a:r>
          </a:p>
          <a:p>
            <a:r>
              <a:rPr lang="en-US" b="1" dirty="0">
                <a:solidFill>
                  <a:srgbClr val="0070C0"/>
                </a:solidFill>
              </a:rPr>
              <a:t>public Object remove(</a:t>
            </a:r>
            <a:r>
              <a:rPr lang="en-US" b="1" dirty="0" err="1">
                <a:solidFill>
                  <a:srgbClr val="0070C0"/>
                </a:solidFill>
              </a:rPr>
              <a:t>int</a:t>
            </a:r>
            <a:r>
              <a:rPr lang="en-US" b="1" dirty="0">
                <a:solidFill>
                  <a:srgbClr val="0070C0"/>
                </a:solidFill>
              </a:rPr>
              <a:t>)</a:t>
            </a:r>
            <a:endParaRPr lang="en-IN" sz="2400" b="1" dirty="0">
              <a:solidFill>
                <a:srgbClr val="0070C0"/>
              </a:solidFill>
            </a:endParaRPr>
          </a:p>
          <a:p>
            <a:endParaRPr lang="en-US" dirty="0"/>
          </a:p>
          <a:p>
            <a:r>
              <a:rPr lang="en-US" dirty="0"/>
              <a:t>We</a:t>
            </a:r>
            <a:r>
              <a:rPr lang="en-IN" dirty="0"/>
              <a:t> can either remove an element based on its index or by providing object itself.</a:t>
            </a:r>
            <a:endParaRPr lang="en-US" sz="2400" dirty="0"/>
          </a:p>
          <a:p>
            <a:r>
              <a:rPr lang="en-IN" b="1" dirty="0" err="1">
                <a:solidFill>
                  <a:srgbClr val="C00000"/>
                </a:solidFill>
              </a:rPr>
              <a:t>cities.remove</a:t>
            </a:r>
            <a:r>
              <a:rPr lang="en-IN" b="1" dirty="0">
                <a:solidFill>
                  <a:srgbClr val="C00000"/>
                </a:solidFill>
              </a:rPr>
              <a:t>(0);  </a:t>
            </a:r>
          </a:p>
          <a:p>
            <a:pPr marL="0" indent="0">
              <a:buNone/>
            </a:pPr>
            <a:r>
              <a:rPr lang="en-IN" b="1" dirty="0">
                <a:solidFill>
                  <a:srgbClr val="C00000"/>
                </a:solidFill>
              </a:rPr>
              <a:t>  </a:t>
            </a:r>
            <a:r>
              <a:rPr lang="en-IN" b="1" dirty="0" err="1">
                <a:solidFill>
                  <a:srgbClr val="C00000"/>
                </a:solidFill>
              </a:rPr>
              <a:t>cities.remove</a:t>
            </a:r>
            <a:r>
              <a:rPr lang="en-IN" b="1" dirty="0">
                <a:solidFill>
                  <a:srgbClr val="C00000"/>
                </a:solidFill>
              </a:rPr>
              <a:t>(“Indore”);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389485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Exercise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solidFill>
                  <a:srgbClr val="7030A0"/>
                </a:solidFill>
              </a:rPr>
              <a:t>WAP</a:t>
            </a:r>
            <a:r>
              <a:rPr lang="en-IN" dirty="0"/>
              <a:t> to </a:t>
            </a:r>
            <a:r>
              <a:rPr lang="en-IN" b="1" dirty="0">
                <a:solidFill>
                  <a:srgbClr val="0070C0"/>
                </a:solidFill>
              </a:rPr>
              <a:t>do</a:t>
            </a:r>
            <a:r>
              <a:rPr lang="en-IN" dirty="0"/>
              <a:t> the </a:t>
            </a:r>
            <a:r>
              <a:rPr lang="en-IN" b="1" dirty="0">
                <a:solidFill>
                  <a:srgbClr val="00B050"/>
                </a:solidFill>
              </a:rPr>
              <a:t>following</a:t>
            </a:r>
          </a:p>
          <a:p>
            <a:pPr marL="457200" indent="-457200">
              <a:buAutoNum type="arabicPeriod"/>
            </a:pPr>
            <a:endParaRPr lang="en-IN" dirty="0"/>
          </a:p>
          <a:p>
            <a:pPr marL="457200" indent="-457200">
              <a:buAutoNum type="arabicPeriod"/>
            </a:pPr>
            <a:r>
              <a:rPr lang="en-IN" b="1" dirty="0">
                <a:solidFill>
                  <a:schemeClr val="tx2">
                    <a:lumMod val="75000"/>
                  </a:schemeClr>
                </a:solidFill>
              </a:rPr>
              <a:t>Accept</a:t>
            </a:r>
            <a:r>
              <a:rPr lang="en-IN" dirty="0"/>
              <a:t> names of </a:t>
            </a:r>
            <a:r>
              <a:rPr lang="en-IN" b="1" dirty="0">
                <a:solidFill>
                  <a:srgbClr val="0070C0"/>
                </a:solidFill>
              </a:rPr>
              <a:t>5 fruits </a:t>
            </a:r>
            <a:r>
              <a:rPr lang="en-IN" dirty="0"/>
              <a:t>from the </a:t>
            </a:r>
            <a:r>
              <a:rPr lang="en-IN" b="1" dirty="0">
                <a:solidFill>
                  <a:srgbClr val="7030A0"/>
                </a:solidFill>
              </a:rPr>
              <a:t>user</a:t>
            </a:r>
            <a:r>
              <a:rPr lang="en-IN" dirty="0"/>
              <a:t> . </a:t>
            </a:r>
          </a:p>
          <a:p>
            <a:pPr marL="457200" indent="-457200">
              <a:buAutoNum type="arabicPeriod"/>
            </a:pPr>
            <a:endParaRPr lang="en-IN" dirty="0"/>
          </a:p>
          <a:p>
            <a:pPr marL="457200" indent="-457200">
              <a:buAutoNum type="arabicPeriod"/>
            </a:pPr>
            <a:r>
              <a:rPr lang="en-IN" b="1" dirty="0">
                <a:solidFill>
                  <a:srgbClr val="00B050"/>
                </a:solidFill>
              </a:rPr>
              <a:t>Then</a:t>
            </a:r>
            <a:r>
              <a:rPr lang="en-IN" dirty="0"/>
              <a:t> ask the </a:t>
            </a:r>
            <a:r>
              <a:rPr lang="en-IN" b="1" dirty="0">
                <a:solidFill>
                  <a:srgbClr val="7030A0"/>
                </a:solidFill>
              </a:rPr>
              <a:t>user</a:t>
            </a:r>
            <a:r>
              <a:rPr lang="en-IN" dirty="0"/>
              <a:t> to </a:t>
            </a:r>
            <a:r>
              <a:rPr lang="en-IN" b="1" dirty="0">
                <a:solidFill>
                  <a:schemeClr val="tx2"/>
                </a:solidFill>
              </a:rPr>
              <a:t>input</a:t>
            </a:r>
            <a:r>
              <a:rPr lang="en-IN" dirty="0"/>
              <a:t> a </a:t>
            </a:r>
            <a:r>
              <a:rPr lang="en-IN" b="1" dirty="0">
                <a:solidFill>
                  <a:srgbClr val="FFC000"/>
                </a:solidFill>
              </a:rPr>
              <a:t>fruit name </a:t>
            </a:r>
            <a:r>
              <a:rPr lang="en-IN" dirty="0"/>
              <a:t>and </a:t>
            </a:r>
            <a:r>
              <a:rPr lang="en-IN" b="1" dirty="0">
                <a:solidFill>
                  <a:srgbClr val="002060"/>
                </a:solidFill>
              </a:rPr>
              <a:t>remove</a:t>
            </a:r>
            <a:r>
              <a:rPr lang="en-IN" dirty="0"/>
              <a:t> it from the </a:t>
            </a:r>
            <a:r>
              <a:rPr lang="en-IN" b="1" dirty="0">
                <a:solidFill>
                  <a:srgbClr val="FFC000"/>
                </a:solidFill>
              </a:rPr>
              <a:t>list</a:t>
            </a:r>
            <a:r>
              <a:rPr lang="en-IN" dirty="0"/>
              <a:t> . </a:t>
            </a:r>
          </a:p>
          <a:p>
            <a:pPr marL="457200" indent="-457200">
              <a:buAutoNum type="arabicPeriod"/>
            </a:pPr>
            <a:endParaRPr lang="en-IN" dirty="0"/>
          </a:p>
          <a:p>
            <a:pPr marL="457200" indent="-457200">
              <a:buAutoNum type="arabicPeriod"/>
            </a:pPr>
            <a:r>
              <a:rPr lang="en-IN" b="1" dirty="0">
                <a:solidFill>
                  <a:srgbClr val="7030A0"/>
                </a:solidFill>
              </a:rPr>
              <a:t>Now print </a:t>
            </a:r>
            <a:r>
              <a:rPr lang="en-IN" dirty="0"/>
              <a:t>the </a:t>
            </a:r>
            <a:r>
              <a:rPr lang="en-IN" b="1" dirty="0">
                <a:solidFill>
                  <a:srgbClr val="C00000"/>
                </a:solidFill>
              </a:rPr>
              <a:t>modified list </a:t>
            </a:r>
            <a:r>
              <a:rPr lang="en-IN" dirty="0"/>
              <a:t>and if the </a:t>
            </a:r>
            <a:r>
              <a:rPr lang="en-IN" b="1" dirty="0">
                <a:solidFill>
                  <a:srgbClr val="7030A0"/>
                </a:solidFill>
              </a:rPr>
              <a:t>fruit name </a:t>
            </a:r>
            <a:r>
              <a:rPr lang="en-IN" dirty="0"/>
              <a:t>is not found then </a:t>
            </a:r>
            <a:r>
              <a:rPr lang="en-IN" b="1" dirty="0">
                <a:solidFill>
                  <a:srgbClr val="00B050"/>
                </a:solidFill>
              </a:rPr>
              <a:t>print</a:t>
            </a:r>
            <a:r>
              <a:rPr lang="en-IN" dirty="0"/>
              <a:t> the message </a:t>
            </a:r>
            <a:r>
              <a:rPr lang="en-IN" b="1" dirty="0">
                <a:solidFill>
                  <a:srgbClr val="C00000"/>
                </a:solidFill>
              </a:rPr>
              <a:t>Fruit not found</a:t>
            </a:r>
          </a:p>
        </p:txBody>
      </p:sp>
    </p:spTree>
    <p:extLst>
      <p:ext uri="{BB962C8B-B14F-4D97-AF65-F5344CB8AC3E}">
        <p14:creationId xmlns:p14="http://schemas.microsoft.com/office/powerpoint/2010/main" val="2375151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D2533C"/>
                </a:solidFill>
              </a:rPr>
              <a:t>				Quiz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IN" dirty="0"/>
              <a:t>The core collection interfaces are organized into two distinct inheritance trees. One interface in particular is not a part of Collection, and therefore sits at the top of its own tree. What is the name of this interface? </a:t>
            </a:r>
          </a:p>
          <a:p>
            <a:pPr marL="457200" indent="-457200">
              <a:buNone/>
            </a:pPr>
            <a:endParaRPr lang="en-US" b="1" dirty="0"/>
          </a:p>
          <a:p>
            <a:pPr marL="457200" indent="-457200">
              <a:buNone/>
            </a:pPr>
            <a:r>
              <a:rPr lang="en-US" dirty="0"/>
              <a:t>Answer</a:t>
            </a:r>
            <a:r>
              <a:rPr lang="en-US" b="1" dirty="0"/>
              <a:t>: Map 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418314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D2533C"/>
                </a:solidFill>
              </a:rPr>
              <a:t>				Quiz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 startAt="2"/>
            </a:pPr>
            <a:r>
              <a:rPr lang="en-IN" dirty="0"/>
              <a:t>What interface represents a collection that does not allow duplicate elements? </a:t>
            </a:r>
          </a:p>
          <a:p>
            <a:pPr marL="457200" indent="-457200">
              <a:buAutoNum type="arabicPeriod" startAt="2"/>
            </a:pPr>
            <a:endParaRPr lang="en-US" dirty="0"/>
          </a:p>
          <a:p>
            <a:pPr marL="457200" indent="-457200">
              <a:buNone/>
            </a:pPr>
            <a:r>
              <a:rPr lang="en-US" dirty="0"/>
              <a:t>Answer: </a:t>
            </a:r>
            <a:r>
              <a:rPr lang="en-US" b="1" dirty="0"/>
              <a:t>Set</a:t>
            </a:r>
          </a:p>
          <a:p>
            <a:pPr marL="457200" indent="-457200">
              <a:buAutoNum type="arabicPeriod" startAt="2"/>
            </a:pPr>
            <a:endParaRPr lang="en-US" dirty="0"/>
          </a:p>
          <a:p>
            <a:pPr marL="457200" indent="-457200">
              <a:buAutoNum type="arabicPeriod" startAt="2"/>
            </a:pPr>
            <a:endParaRPr lang="en-IN" dirty="0"/>
          </a:p>
          <a:p>
            <a:pPr marL="457200" indent="-457200">
              <a:buAutoNum type="arabicPlain" startAt="3"/>
            </a:pPr>
            <a:r>
              <a:rPr lang="en-IN" dirty="0"/>
              <a:t>Which class forms the root of the collections hierarchy? </a:t>
            </a:r>
          </a:p>
          <a:p>
            <a:pPr marL="457200" indent="-457200">
              <a:buNone/>
            </a:pPr>
            <a:endParaRPr lang="en-US" b="1" dirty="0"/>
          </a:p>
          <a:p>
            <a:pPr marL="457200" indent="-457200">
              <a:buNone/>
            </a:pPr>
            <a:r>
              <a:rPr lang="en-US" dirty="0"/>
              <a:t>Answer:</a:t>
            </a:r>
            <a:r>
              <a:rPr lang="en-US" b="1" dirty="0"/>
              <a:t> None</a:t>
            </a:r>
          </a:p>
        </p:txBody>
      </p:sp>
    </p:spTree>
    <p:extLst>
      <p:ext uri="{BB962C8B-B14F-4D97-AF65-F5344CB8AC3E}">
        <p14:creationId xmlns:p14="http://schemas.microsoft.com/office/powerpoint/2010/main" val="3841984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D2533C"/>
                </a:solidFill>
              </a:rPr>
              <a:t>				Quiz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 startAt="4"/>
            </a:pPr>
            <a:r>
              <a:rPr lang="en-IN" dirty="0"/>
              <a:t>What interface forms the root of the collections hierarchy? </a:t>
            </a:r>
          </a:p>
          <a:p>
            <a:pPr marL="0" indent="0">
              <a:buNone/>
            </a:pPr>
            <a:endParaRPr lang="en-IN" dirty="0"/>
          </a:p>
          <a:p>
            <a:pPr marL="457200" indent="-457200">
              <a:buNone/>
            </a:pPr>
            <a:endParaRPr lang="en-US" b="1" dirty="0"/>
          </a:p>
          <a:p>
            <a:pPr marL="457200" indent="-457200">
              <a:buNone/>
            </a:pPr>
            <a:r>
              <a:rPr lang="en-US" dirty="0"/>
              <a:t>Answer:</a:t>
            </a:r>
            <a:r>
              <a:rPr lang="en-US" b="1" dirty="0"/>
              <a:t> Collection</a:t>
            </a:r>
          </a:p>
          <a:p>
            <a:pPr marL="457200" indent="-457200">
              <a:buNone/>
            </a:pPr>
            <a:endParaRPr lang="en-US" b="1" dirty="0"/>
          </a:p>
          <a:p>
            <a:pPr marL="457200" indent="-457200">
              <a:buAutoNum type="arabicPeriod" startAt="5"/>
            </a:pPr>
            <a:r>
              <a:rPr lang="en-IN" dirty="0"/>
              <a:t>What interface represents an ordered collection that may contain duplicate elements? </a:t>
            </a:r>
          </a:p>
          <a:p>
            <a:pPr marL="0" indent="0">
              <a:buNone/>
            </a:pPr>
            <a:endParaRPr lang="en-IN" dirty="0"/>
          </a:p>
          <a:p>
            <a:pPr marL="457200" indent="-457200">
              <a:buAutoNum type="arabicPlain" startAt="4"/>
            </a:pPr>
            <a:endParaRPr lang="en-US" dirty="0"/>
          </a:p>
          <a:p>
            <a:pPr marL="457200" indent="-457200">
              <a:buNone/>
            </a:pPr>
            <a:r>
              <a:rPr lang="en-US" dirty="0"/>
              <a:t>Answer: </a:t>
            </a:r>
            <a:r>
              <a:rPr lang="en-US" b="1" dirty="0"/>
              <a:t>List</a:t>
            </a:r>
          </a:p>
          <a:p>
            <a:pPr marL="457200" indent="-45720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05049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D2533C"/>
                </a:solidFill>
              </a:rPr>
              <a:t>				Quiz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 startAt="6"/>
            </a:pPr>
            <a:r>
              <a:rPr lang="en-IN" dirty="0"/>
              <a:t>What interface represents a collection that holds elements to be processed in FIFO order? </a:t>
            </a:r>
          </a:p>
          <a:p>
            <a:pPr marL="0" indent="0">
              <a:buNone/>
            </a:pPr>
            <a:endParaRPr lang="en-IN" dirty="0"/>
          </a:p>
          <a:p>
            <a:pPr marL="457200" indent="-457200">
              <a:buNone/>
            </a:pPr>
            <a:endParaRPr lang="en-US" b="1" dirty="0"/>
          </a:p>
          <a:p>
            <a:pPr marL="457200" indent="-457200">
              <a:buNone/>
            </a:pPr>
            <a:r>
              <a:rPr lang="en-US" dirty="0"/>
              <a:t>Answer:</a:t>
            </a:r>
            <a:r>
              <a:rPr lang="en-US" b="1" dirty="0"/>
              <a:t> Queue</a:t>
            </a:r>
          </a:p>
          <a:p>
            <a:pPr marL="457200" indent="-457200">
              <a:buNone/>
            </a:pPr>
            <a:endParaRPr lang="en-US" b="1" dirty="0"/>
          </a:p>
          <a:p>
            <a:pPr marL="457200" indent="-457200">
              <a:buAutoNum type="arabicPeriod" startAt="7"/>
            </a:pPr>
            <a:r>
              <a:rPr lang="en-IN" dirty="0"/>
              <a:t>What is the difference between </a:t>
            </a:r>
            <a:r>
              <a:rPr lang="en-IN" b="1" dirty="0">
                <a:solidFill>
                  <a:srgbClr val="0070C0"/>
                </a:solidFill>
              </a:rPr>
              <a:t>Collection</a:t>
            </a:r>
            <a:r>
              <a:rPr lang="en-IN" dirty="0"/>
              <a:t> and </a:t>
            </a:r>
            <a:r>
              <a:rPr lang="en-IN" b="1" dirty="0">
                <a:solidFill>
                  <a:srgbClr val="00B050"/>
                </a:solidFill>
              </a:rPr>
              <a:t>Collections</a:t>
            </a:r>
            <a:r>
              <a:rPr lang="en-IN" dirty="0"/>
              <a:t> ?</a:t>
            </a:r>
          </a:p>
          <a:p>
            <a:pPr marL="457200" indent="-457200">
              <a:buNone/>
            </a:pPr>
            <a:endParaRPr lang="en-US" dirty="0"/>
          </a:p>
          <a:p>
            <a:pPr marL="457200" indent="-457200">
              <a:buNone/>
            </a:pPr>
            <a:r>
              <a:rPr lang="en-US" dirty="0"/>
              <a:t>Answer: First is an </a:t>
            </a:r>
            <a:r>
              <a:rPr lang="en-US" b="1" dirty="0">
                <a:solidFill>
                  <a:srgbClr val="0070C0"/>
                </a:solidFill>
              </a:rPr>
              <a:t>interface</a:t>
            </a:r>
            <a:r>
              <a:rPr lang="en-US" dirty="0"/>
              <a:t> while second is a </a:t>
            </a:r>
            <a:r>
              <a:rPr lang="en-US" b="1" dirty="0">
                <a:solidFill>
                  <a:srgbClr val="00B050"/>
                </a:solidFill>
              </a:rPr>
              <a:t>class</a:t>
            </a:r>
          </a:p>
          <a:p>
            <a:pPr marL="457200" indent="-45720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04291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D2533C"/>
                </a:solidFill>
              </a:rPr>
              <a:t>				Quiz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 startAt="8"/>
            </a:pPr>
            <a:r>
              <a:rPr lang="en-IN" dirty="0"/>
              <a:t>Difference between HashSet and </a:t>
            </a:r>
            <a:r>
              <a:rPr lang="en-IN" dirty="0" err="1"/>
              <a:t>TreeSet</a:t>
            </a:r>
            <a:endParaRPr lang="en-IN" dirty="0"/>
          </a:p>
          <a:p>
            <a:pPr marL="457200" indent="-457200">
              <a:buNone/>
            </a:pPr>
            <a:r>
              <a:rPr lang="en-IN" dirty="0"/>
              <a:t>     A</a:t>
            </a:r>
            <a:r>
              <a:rPr lang="en-US" dirty="0" err="1"/>
              <a:t>nswer</a:t>
            </a:r>
            <a:r>
              <a:rPr lang="en-US" dirty="0"/>
              <a:t>:</a:t>
            </a:r>
          </a:p>
          <a:p>
            <a:pPr marL="457200" indent="-457200">
              <a:buNone/>
            </a:pPr>
            <a:endParaRPr lang="en-US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2271315"/>
              </p:ext>
            </p:extLst>
          </p:nvPr>
        </p:nvGraphicFramePr>
        <p:xfrm>
          <a:off x="1500166" y="2786058"/>
          <a:ext cx="6096000" cy="31111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4600">
                <a:tc>
                  <a:txBody>
                    <a:bodyPr/>
                    <a:lstStyle/>
                    <a:p>
                      <a:r>
                        <a:rPr lang="en-US" dirty="0" err="1"/>
                        <a:t>HashSet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TreeSet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1228">
                <a:tc>
                  <a:txBody>
                    <a:bodyPr/>
                    <a:lstStyle/>
                    <a:p>
                      <a:r>
                        <a:rPr lang="en-US" dirty="0"/>
                        <a:t>Maintains</a:t>
                      </a:r>
                      <a:r>
                        <a:rPr lang="en-US" baseline="0" dirty="0"/>
                        <a:t> elements in random order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Maintains elements</a:t>
                      </a:r>
                      <a:r>
                        <a:rPr lang="en-US" baseline="0" dirty="0"/>
                        <a:t> in sorted order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1755">
                <a:tc>
                  <a:txBody>
                    <a:bodyPr/>
                    <a:lstStyle/>
                    <a:p>
                      <a:r>
                        <a:rPr lang="en-US" dirty="0"/>
                        <a:t>Backed by </a:t>
                      </a:r>
                      <a:r>
                        <a:rPr lang="en-US" dirty="0" err="1"/>
                        <a:t>HashMap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Backed by binary tree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1755">
                <a:tc>
                  <a:txBody>
                    <a:bodyPr/>
                    <a:lstStyle/>
                    <a:p>
                      <a:r>
                        <a:rPr lang="en-US" dirty="0"/>
                        <a:t>Faster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Slower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1755">
                <a:tc>
                  <a:txBody>
                    <a:bodyPr/>
                    <a:lstStyle/>
                    <a:p>
                      <a:r>
                        <a:rPr lang="en-US" dirty="0"/>
                        <a:t>Less functionality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Rich in functionality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9878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D2533C"/>
                </a:solidFill>
              </a:rPr>
              <a:t>				Quiz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 startAt="9"/>
            </a:pPr>
            <a:r>
              <a:rPr lang="en-IN" dirty="0"/>
              <a:t>In an e-commerce application which collection would you use if you needed to maintain and search on orders identified by their unique order-id ?</a:t>
            </a:r>
          </a:p>
          <a:p>
            <a:pPr>
              <a:buNone/>
            </a:pPr>
            <a:r>
              <a:rPr lang="en-IN" dirty="0"/>
              <a:t>  </a:t>
            </a:r>
          </a:p>
          <a:p>
            <a:pPr>
              <a:buNone/>
            </a:pPr>
            <a:r>
              <a:rPr lang="en-IN" dirty="0"/>
              <a:t>A</a:t>
            </a:r>
            <a:r>
              <a:rPr lang="en-US" dirty="0" err="1"/>
              <a:t>nswer</a:t>
            </a:r>
            <a:r>
              <a:rPr lang="en-US" dirty="0"/>
              <a:t>: </a:t>
            </a:r>
            <a:r>
              <a:rPr lang="en-US" b="1" dirty="0"/>
              <a:t>Map</a:t>
            </a:r>
          </a:p>
          <a:p>
            <a:pPr marL="457200" indent="-45720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11906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List Interface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</a:t>
            </a:r>
            <a:r>
              <a:rPr lang="en-IN" b="1" dirty="0" err="1">
                <a:solidFill>
                  <a:srgbClr val="7030A0"/>
                </a:solidFill>
              </a:rPr>
              <a:t>java.util.List</a:t>
            </a:r>
            <a:r>
              <a:rPr lang="en-IN" b="1" dirty="0">
                <a:solidFill>
                  <a:srgbClr val="0070C0"/>
                </a:solidFill>
              </a:rPr>
              <a:t> </a:t>
            </a:r>
            <a:r>
              <a:rPr lang="en-IN" dirty="0"/>
              <a:t>interface is a subtype of the </a:t>
            </a:r>
            <a:r>
              <a:rPr lang="en-IN" b="1" dirty="0" err="1">
                <a:solidFill>
                  <a:srgbClr val="7030A0"/>
                </a:solidFill>
              </a:rPr>
              <a:t>java.util.Collection</a:t>
            </a:r>
            <a:r>
              <a:rPr lang="en-IN" dirty="0"/>
              <a:t> interface and represents an   </a:t>
            </a:r>
            <a:r>
              <a:rPr lang="en-IN" b="1" dirty="0">
                <a:solidFill>
                  <a:srgbClr val="00B050"/>
                </a:solidFill>
              </a:rPr>
              <a:t>ordered collection</a:t>
            </a:r>
            <a:r>
              <a:rPr lang="en-IN" dirty="0">
                <a:solidFill>
                  <a:srgbClr val="00B050"/>
                </a:solidFill>
              </a:rPr>
              <a:t> </a:t>
            </a:r>
            <a:r>
              <a:rPr lang="en-IN" dirty="0"/>
              <a:t>(sometimes called a sequence). </a:t>
            </a:r>
          </a:p>
          <a:p>
            <a:endParaRPr lang="en-IN" dirty="0"/>
          </a:p>
          <a:p>
            <a:r>
              <a:rPr lang="en-IN" dirty="0"/>
              <a:t>It means we can access the elements of a </a:t>
            </a:r>
            <a:r>
              <a:rPr lang="en-IN" b="1" dirty="0">
                <a:solidFill>
                  <a:srgbClr val="7030A0"/>
                </a:solidFill>
              </a:rPr>
              <a:t>List</a:t>
            </a:r>
            <a:r>
              <a:rPr lang="en-IN" dirty="0"/>
              <a:t> in a </a:t>
            </a:r>
            <a:r>
              <a:rPr lang="en-IN" b="1" dirty="0">
                <a:solidFill>
                  <a:srgbClr val="C00000"/>
                </a:solidFill>
              </a:rPr>
              <a:t>specific order</a:t>
            </a:r>
            <a:r>
              <a:rPr lang="en-IN" dirty="0"/>
              <a:t>, and by an </a:t>
            </a:r>
            <a:r>
              <a:rPr lang="en-IN" b="1" dirty="0">
                <a:solidFill>
                  <a:srgbClr val="C00000"/>
                </a:solidFill>
              </a:rPr>
              <a:t>index too</a:t>
            </a:r>
            <a:r>
              <a:rPr lang="en-IN" dirty="0"/>
              <a:t>.</a:t>
            </a:r>
          </a:p>
          <a:p>
            <a:endParaRPr lang="en-IN" dirty="0"/>
          </a:p>
          <a:p>
            <a:r>
              <a:rPr lang="en-IN" dirty="0"/>
              <a:t> It allows </a:t>
            </a:r>
            <a:r>
              <a:rPr lang="en-IN" b="1" dirty="0">
                <a:solidFill>
                  <a:srgbClr val="C00000"/>
                </a:solidFill>
              </a:rPr>
              <a:t>duplicate</a:t>
            </a:r>
            <a:r>
              <a:rPr lang="en-IN" dirty="0"/>
              <a:t> objects.</a:t>
            </a:r>
          </a:p>
          <a:p>
            <a:endParaRPr lang="en-IN" dirty="0"/>
          </a:p>
          <a:p>
            <a:r>
              <a:rPr lang="en-IN" dirty="0"/>
              <a:t>Each element is inserted and  accessed in the list using it’s </a:t>
            </a:r>
            <a:r>
              <a:rPr lang="en-IN" b="1" dirty="0">
                <a:solidFill>
                  <a:srgbClr val="C00000"/>
                </a:solidFill>
              </a:rPr>
              <a:t>index</a:t>
            </a:r>
          </a:p>
        </p:txBody>
      </p:sp>
    </p:spTree>
    <p:extLst>
      <p:ext uri="{BB962C8B-B14F-4D97-AF65-F5344CB8AC3E}">
        <p14:creationId xmlns:p14="http://schemas.microsoft.com/office/powerpoint/2010/main" val="1594430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1313</TotalTime>
  <Words>1519</Words>
  <Application>Microsoft Office PowerPoint</Application>
  <PresentationFormat>On-screen Show (4:3)</PresentationFormat>
  <Paragraphs>236</Paragraphs>
  <Slides>28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1" baseType="lpstr">
      <vt:lpstr>Arial</vt:lpstr>
      <vt:lpstr>Calibri</vt:lpstr>
      <vt:lpstr>Clarity</vt:lpstr>
      <vt:lpstr>COLLECTIONS</vt:lpstr>
      <vt:lpstr>Collection V/s Collections</vt:lpstr>
      <vt:lpstr>    Quiz</vt:lpstr>
      <vt:lpstr>    Quiz</vt:lpstr>
      <vt:lpstr>    Quiz</vt:lpstr>
      <vt:lpstr>    Quiz</vt:lpstr>
      <vt:lpstr>    Quiz</vt:lpstr>
      <vt:lpstr>    Quiz</vt:lpstr>
      <vt:lpstr>The List Interface</vt:lpstr>
      <vt:lpstr>Implementation Classes Of “List”</vt:lpstr>
      <vt:lpstr>The “ArrayList” class</vt:lpstr>
      <vt:lpstr>Creating The “ArrayList” Object</vt:lpstr>
      <vt:lpstr>Type UnSafe ArrayList</vt:lpstr>
      <vt:lpstr>Why Java Does Not Recommend To Use Type UnSafe ArrayList ?</vt:lpstr>
      <vt:lpstr>Why Java Does Not Recommend To Use Type UnSafe ArrayList ?</vt:lpstr>
      <vt:lpstr>Type Safe ArrayList</vt:lpstr>
      <vt:lpstr>Inserting Elements In ArrayList</vt:lpstr>
      <vt:lpstr>Inserting Elements In ArrayList</vt:lpstr>
      <vt:lpstr>Retrieving Elements Of ArrayList</vt:lpstr>
      <vt:lpstr>Retrieving Elements Of ArrayList</vt:lpstr>
      <vt:lpstr>Checking size of ArrayList</vt:lpstr>
      <vt:lpstr>Exercise 1</vt:lpstr>
      <vt:lpstr>Retrieving Item From ArrayList Using    Enhanced for</vt:lpstr>
      <vt:lpstr>Searching An Element In ArrayList</vt:lpstr>
      <vt:lpstr>Another Way Of Searching An Element In ArrayList</vt:lpstr>
      <vt:lpstr>Exercise 2</vt:lpstr>
      <vt:lpstr>Removing an Item from ArrayList</vt:lpstr>
      <vt:lpstr>Exercise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COLLECTIONS</dc:title>
  <dc:creator>Windows7</dc:creator>
  <cp:lastModifiedBy>Sharma Computer Academy</cp:lastModifiedBy>
  <cp:revision>126</cp:revision>
  <dcterms:created xsi:type="dcterms:W3CDTF">2012-06-21T20:06:10Z</dcterms:created>
  <dcterms:modified xsi:type="dcterms:W3CDTF">2023-08-26T06:44:04Z</dcterms:modified>
</cp:coreProperties>
</file>