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8"/>
  </p:notesMasterIdLst>
  <p:sldIdLst>
    <p:sldId id="256" r:id="rId2"/>
    <p:sldId id="355" r:id="rId3"/>
    <p:sldId id="356" r:id="rId4"/>
    <p:sldId id="357" r:id="rId5"/>
    <p:sldId id="340" r:id="rId6"/>
    <p:sldId id="342" r:id="rId7"/>
    <p:sldId id="385" r:id="rId8"/>
    <p:sldId id="384" r:id="rId9"/>
    <p:sldId id="343" r:id="rId10"/>
    <p:sldId id="344" r:id="rId11"/>
    <p:sldId id="367" r:id="rId12"/>
    <p:sldId id="368" r:id="rId13"/>
    <p:sldId id="369" r:id="rId14"/>
    <p:sldId id="345" r:id="rId15"/>
    <p:sldId id="346" r:id="rId16"/>
    <p:sldId id="3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064F713D-66FA-4FD3-A257-C875510B7223}"/>
    <pc:docChg chg="modSld">
      <pc:chgData name="Sharma Computer Academy" userId="08476b32c11f4418" providerId="LiveId" clId="{064F713D-66FA-4FD3-A257-C875510B7223}" dt="2023-08-26T06:45:24.164" v="4" actId="20577"/>
      <pc:docMkLst>
        <pc:docMk/>
      </pc:docMkLst>
      <pc:sldChg chg="modSp">
        <pc:chgData name="Sharma Computer Academy" userId="08476b32c11f4418" providerId="LiveId" clId="{064F713D-66FA-4FD3-A257-C875510B7223}" dt="2023-08-26T06:45:09.446" v="1" actId="20577"/>
        <pc:sldMkLst>
          <pc:docMk/>
          <pc:sldMk cId="3729660507" sldId="356"/>
        </pc:sldMkLst>
        <pc:spChg chg="mod">
          <ac:chgData name="Sharma Computer Academy" userId="08476b32c11f4418" providerId="LiveId" clId="{064F713D-66FA-4FD3-A257-C875510B7223}" dt="2023-08-26T06:45:09.446" v="1" actId="20577"/>
          <ac:spMkLst>
            <pc:docMk/>
            <pc:sldMk cId="3729660507" sldId="356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064F713D-66FA-4FD3-A257-C875510B7223}" dt="2023-08-26T06:45:14.281" v="2" actId="20577"/>
        <pc:sldMkLst>
          <pc:docMk/>
          <pc:sldMk cId="3729660507" sldId="357"/>
        </pc:sldMkLst>
        <pc:spChg chg="mod">
          <ac:chgData name="Sharma Computer Academy" userId="08476b32c11f4418" providerId="LiveId" clId="{064F713D-66FA-4FD3-A257-C875510B7223}" dt="2023-08-26T06:45:14.281" v="2" actId="20577"/>
          <ac:spMkLst>
            <pc:docMk/>
            <pc:sldMk cId="3729660507" sldId="357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64F713D-66FA-4FD3-A257-C875510B7223}" dt="2023-08-26T06:45:24.164" v="4" actId="20577"/>
        <pc:sldMkLst>
          <pc:docMk/>
          <pc:sldMk cId="3729660507" sldId="367"/>
        </pc:sldMkLst>
        <pc:spChg chg="mod">
          <ac:chgData name="Sharma Computer Academy" userId="08476b32c11f4418" providerId="LiveId" clId="{064F713D-66FA-4FD3-A257-C875510B7223}" dt="2023-08-26T06:45:24.164" v="4" actId="20577"/>
          <ac:spMkLst>
            <pc:docMk/>
            <pc:sldMk cId="3729660507" sldId="367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9C0D5-5FA3-4E38-BF6F-4181479A0B67}" type="datetimeFigureOut">
              <a:rPr lang="en-US" smtClean="0"/>
              <a:pPr/>
              <a:t>8/26/2023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56C1F-545D-4EAB-87FD-C8C73C59C51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26-08-2023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26-08-2023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26-08-2023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26-08-2023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26-08-2023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26-08-2023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26-08-2023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26-08-2023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26-08-2023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26-08-2023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26-08-2023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D193C41-EC79-47F5-8DC3-EF54433A43DC}" type="datetimeFigureOut">
              <a:rPr lang="en-IN" smtClean="0"/>
              <a:pPr/>
              <a:t>26-08-2023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COLLECTIONS</a:t>
            </a:r>
            <a:endParaRPr lang="en-IN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(An easy way to manage Objects)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4110603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What Is Natural Order?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Natural order </a:t>
            </a:r>
            <a:r>
              <a:rPr lang="en-US" dirty="0"/>
              <a:t>means the </a:t>
            </a:r>
            <a:r>
              <a:rPr lang="en-US" b="1" dirty="0">
                <a:solidFill>
                  <a:srgbClr val="FF0000"/>
                </a:solidFill>
              </a:rPr>
              <a:t>default sorting order </a:t>
            </a:r>
            <a:r>
              <a:rPr lang="en-US" dirty="0"/>
              <a:t>which is as follows:</a:t>
            </a:r>
          </a:p>
          <a:p>
            <a:endParaRPr lang="en-IN" dirty="0"/>
          </a:p>
          <a:p>
            <a:r>
              <a:rPr lang="en-IN" dirty="0"/>
              <a:t>If the List consists of </a:t>
            </a:r>
            <a:r>
              <a:rPr lang="en-IN" b="1" dirty="0">
                <a:solidFill>
                  <a:srgbClr val="C00000"/>
                </a:solidFill>
              </a:rPr>
              <a:t>String elements</a:t>
            </a:r>
            <a:r>
              <a:rPr lang="en-IN" dirty="0"/>
              <a:t>, it will be sorted into </a:t>
            </a:r>
            <a:r>
              <a:rPr lang="en-IN" b="1" dirty="0">
                <a:solidFill>
                  <a:srgbClr val="C00000"/>
                </a:solidFill>
              </a:rPr>
              <a:t>alphabetical order</a:t>
            </a:r>
            <a:r>
              <a:rPr lang="en-IN" dirty="0"/>
              <a:t>. </a:t>
            </a:r>
          </a:p>
          <a:p>
            <a:endParaRPr lang="en-US" dirty="0"/>
          </a:p>
          <a:p>
            <a:r>
              <a:rPr lang="en-US" dirty="0"/>
              <a:t>If it contains </a:t>
            </a:r>
            <a:r>
              <a:rPr lang="en-US" b="1" dirty="0">
                <a:solidFill>
                  <a:srgbClr val="C00000"/>
                </a:solidFill>
              </a:rPr>
              <a:t>Integers</a:t>
            </a:r>
            <a:r>
              <a:rPr lang="en-US" dirty="0"/>
              <a:t> , it will be sorted in </a:t>
            </a:r>
            <a:r>
              <a:rPr lang="en-US" b="1" dirty="0">
                <a:solidFill>
                  <a:srgbClr val="C00000"/>
                </a:solidFill>
              </a:rPr>
              <a:t>numeric order</a:t>
            </a:r>
            <a:r>
              <a:rPr lang="en-US" dirty="0"/>
              <a:t>.</a:t>
            </a:r>
            <a:endParaRPr lang="en-IN" b="1" dirty="0">
              <a:solidFill>
                <a:srgbClr val="7030A0"/>
              </a:solidFill>
            </a:endParaRPr>
          </a:p>
          <a:p>
            <a:endParaRPr lang="en-IN" dirty="0"/>
          </a:p>
          <a:p>
            <a:r>
              <a:rPr lang="en-IN" dirty="0"/>
              <a:t>If it consists of </a:t>
            </a:r>
            <a:r>
              <a:rPr lang="en-IN" b="1" dirty="0">
                <a:solidFill>
                  <a:srgbClr val="C00000"/>
                </a:solidFill>
              </a:rPr>
              <a:t>Date elements</a:t>
            </a:r>
            <a:r>
              <a:rPr lang="en-IN" dirty="0"/>
              <a:t>, it will be sorted into </a:t>
            </a:r>
            <a:r>
              <a:rPr lang="en-IN" b="1" dirty="0">
                <a:solidFill>
                  <a:srgbClr val="C00000"/>
                </a:solidFill>
              </a:rPr>
              <a:t>chronological order</a:t>
            </a:r>
            <a:r>
              <a:rPr lang="en-IN" dirty="0"/>
              <a:t>.</a:t>
            </a:r>
          </a:p>
          <a:p>
            <a:pPr lvl="1">
              <a:buNone/>
            </a:pPr>
            <a:br>
              <a:rPr lang="en-IN" sz="2400" b="1" dirty="0">
                <a:solidFill>
                  <a:srgbClr val="7030A0"/>
                </a:solidFill>
              </a:rPr>
            </a:br>
            <a:endParaRPr lang="en-IN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660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IN" sz="2400" b="1" dirty="0">
                <a:solidFill>
                  <a:srgbClr val="C00000"/>
                </a:solidFill>
              </a:rPr>
              <a:t>List&lt;String&gt; months=new </a:t>
            </a:r>
            <a:r>
              <a:rPr lang="en-IN" sz="2400" b="1" dirty="0" err="1">
                <a:solidFill>
                  <a:srgbClr val="C00000"/>
                </a:solidFill>
              </a:rPr>
              <a:t>ArrayList</a:t>
            </a:r>
            <a:r>
              <a:rPr lang="en-IN" sz="2400" b="1" dirty="0">
                <a:solidFill>
                  <a:srgbClr val="C00000"/>
                </a:solidFill>
              </a:rPr>
              <a:t>&lt;&gt;();</a:t>
            </a:r>
          </a:p>
          <a:p>
            <a:pPr lvl="1">
              <a:buNone/>
            </a:pPr>
            <a:r>
              <a:rPr lang="en-IN" sz="2400" b="1" dirty="0">
                <a:solidFill>
                  <a:srgbClr val="C00000"/>
                </a:solidFill>
              </a:rPr>
              <a:t>List&lt;Integer&gt; days=new </a:t>
            </a:r>
            <a:r>
              <a:rPr lang="en-IN" sz="2400" b="1" dirty="0" err="1">
                <a:solidFill>
                  <a:srgbClr val="C00000"/>
                </a:solidFill>
              </a:rPr>
              <a:t>ArrayList</a:t>
            </a:r>
            <a:r>
              <a:rPr lang="en-IN" sz="2400" b="1" dirty="0">
                <a:solidFill>
                  <a:srgbClr val="C00000"/>
                </a:solidFill>
              </a:rPr>
              <a:t>&lt;&gt;();</a:t>
            </a:r>
          </a:p>
          <a:p>
            <a:pPr lvl="1">
              <a:buNone/>
            </a:pPr>
            <a:r>
              <a:rPr lang="en-IN" sz="2400" b="1" dirty="0" err="1">
                <a:solidFill>
                  <a:srgbClr val="C00000"/>
                </a:solidFill>
              </a:rPr>
              <a:t>months.add</a:t>
            </a:r>
            <a:r>
              <a:rPr lang="en-IN" sz="2400" b="1" dirty="0">
                <a:solidFill>
                  <a:srgbClr val="C00000"/>
                </a:solidFill>
              </a:rPr>
              <a:t>("January");</a:t>
            </a:r>
          </a:p>
          <a:p>
            <a:pPr lvl="1">
              <a:buNone/>
            </a:pPr>
            <a:r>
              <a:rPr lang="en-IN" sz="2400" b="1" dirty="0" err="1">
                <a:solidFill>
                  <a:srgbClr val="C00000"/>
                </a:solidFill>
              </a:rPr>
              <a:t>months.add</a:t>
            </a:r>
            <a:r>
              <a:rPr lang="en-IN" sz="2400" b="1" dirty="0">
                <a:solidFill>
                  <a:srgbClr val="C00000"/>
                </a:solidFill>
              </a:rPr>
              <a:t>("February");</a:t>
            </a:r>
          </a:p>
          <a:p>
            <a:pPr lvl="1">
              <a:buNone/>
            </a:pPr>
            <a:r>
              <a:rPr lang="en-IN" sz="2400" b="1" dirty="0" err="1">
                <a:solidFill>
                  <a:srgbClr val="C00000"/>
                </a:solidFill>
              </a:rPr>
              <a:t>months.add</a:t>
            </a:r>
            <a:r>
              <a:rPr lang="en-IN" sz="2400" b="1" dirty="0">
                <a:solidFill>
                  <a:srgbClr val="C00000"/>
                </a:solidFill>
              </a:rPr>
              <a:t>("March");</a:t>
            </a:r>
          </a:p>
          <a:p>
            <a:pPr lvl="1">
              <a:buNone/>
            </a:pPr>
            <a:r>
              <a:rPr lang="en-IN" sz="2400" b="1" dirty="0" err="1">
                <a:solidFill>
                  <a:srgbClr val="C00000"/>
                </a:solidFill>
              </a:rPr>
              <a:t>months.add</a:t>
            </a:r>
            <a:r>
              <a:rPr lang="en-IN" sz="2400" b="1" dirty="0">
                <a:solidFill>
                  <a:srgbClr val="C00000"/>
                </a:solidFill>
              </a:rPr>
              <a:t>("April");</a:t>
            </a:r>
          </a:p>
          <a:p>
            <a:pPr lvl="1">
              <a:buNone/>
            </a:pPr>
            <a:r>
              <a:rPr lang="en-IN" sz="2400" b="1" dirty="0" err="1">
                <a:solidFill>
                  <a:srgbClr val="C00000"/>
                </a:solidFill>
              </a:rPr>
              <a:t>days.add</a:t>
            </a:r>
            <a:r>
              <a:rPr lang="en-IN" sz="2400" b="1" dirty="0">
                <a:solidFill>
                  <a:srgbClr val="C00000"/>
                </a:solidFill>
              </a:rPr>
              <a:t>(31);</a:t>
            </a:r>
          </a:p>
          <a:p>
            <a:pPr lvl="1">
              <a:buNone/>
            </a:pPr>
            <a:r>
              <a:rPr lang="en-IN" sz="2400" b="1" dirty="0" err="1">
                <a:solidFill>
                  <a:srgbClr val="C00000"/>
                </a:solidFill>
              </a:rPr>
              <a:t>days.add</a:t>
            </a:r>
            <a:r>
              <a:rPr lang="en-IN" sz="2400" b="1" dirty="0">
                <a:solidFill>
                  <a:srgbClr val="C00000"/>
                </a:solidFill>
              </a:rPr>
              <a:t>(28);</a:t>
            </a:r>
          </a:p>
          <a:p>
            <a:pPr lvl="1">
              <a:buNone/>
            </a:pPr>
            <a:r>
              <a:rPr lang="en-IN" sz="2400" b="1" dirty="0" err="1">
                <a:solidFill>
                  <a:srgbClr val="C00000"/>
                </a:solidFill>
              </a:rPr>
              <a:t>days.add</a:t>
            </a:r>
            <a:r>
              <a:rPr lang="en-IN" sz="2400" b="1" dirty="0">
                <a:solidFill>
                  <a:srgbClr val="C00000"/>
                </a:solidFill>
              </a:rPr>
              <a:t>(31);</a:t>
            </a:r>
          </a:p>
          <a:p>
            <a:pPr lvl="1">
              <a:buNone/>
            </a:pPr>
            <a:r>
              <a:rPr lang="en-IN" sz="2400" b="1" dirty="0" err="1">
                <a:solidFill>
                  <a:srgbClr val="C00000"/>
                </a:solidFill>
              </a:rPr>
              <a:t>days.add</a:t>
            </a:r>
            <a:r>
              <a:rPr lang="en-IN" sz="2400" b="1" dirty="0">
                <a:solidFill>
                  <a:srgbClr val="C00000"/>
                </a:solidFill>
              </a:rPr>
              <a:t>(30);</a:t>
            </a:r>
          </a:p>
        </p:txBody>
      </p:sp>
    </p:spTree>
    <p:extLst>
      <p:ext uri="{BB962C8B-B14F-4D97-AF65-F5344CB8AC3E}">
        <p14:creationId xmlns:p14="http://schemas.microsoft.com/office/powerpoint/2010/main" val="3729660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IN" sz="2400" b="1" dirty="0" err="1">
                <a:solidFill>
                  <a:srgbClr val="0070C0"/>
                </a:solidFill>
              </a:rPr>
              <a:t>System.out.println</a:t>
            </a:r>
            <a:r>
              <a:rPr lang="en-IN" sz="2400" b="1" dirty="0">
                <a:solidFill>
                  <a:srgbClr val="0070C0"/>
                </a:solidFill>
              </a:rPr>
              <a:t>("Before sorting:");</a:t>
            </a:r>
          </a:p>
          <a:p>
            <a:pPr lvl="1">
              <a:buNone/>
            </a:pPr>
            <a:r>
              <a:rPr lang="en-IN" sz="2400" b="1" dirty="0" err="1">
                <a:solidFill>
                  <a:srgbClr val="0070C0"/>
                </a:solidFill>
              </a:rPr>
              <a:t>System.out.println</a:t>
            </a:r>
            <a:r>
              <a:rPr lang="en-IN" sz="2400" b="1" dirty="0">
                <a:solidFill>
                  <a:srgbClr val="0070C0"/>
                </a:solidFill>
              </a:rPr>
              <a:t>(months);</a:t>
            </a:r>
          </a:p>
          <a:p>
            <a:pPr lvl="1">
              <a:buNone/>
            </a:pPr>
            <a:r>
              <a:rPr lang="en-IN" sz="2400" b="1" dirty="0" err="1">
                <a:solidFill>
                  <a:srgbClr val="C00000"/>
                </a:solidFill>
              </a:rPr>
              <a:t>Collections.sort</a:t>
            </a:r>
            <a:r>
              <a:rPr lang="en-IN" sz="2400" b="1" dirty="0">
                <a:solidFill>
                  <a:srgbClr val="C00000"/>
                </a:solidFill>
              </a:rPr>
              <a:t>(months);</a:t>
            </a:r>
          </a:p>
          <a:p>
            <a:pPr lvl="1">
              <a:buNone/>
            </a:pPr>
            <a:r>
              <a:rPr lang="en-IN" sz="2400" b="1" dirty="0" err="1">
                <a:solidFill>
                  <a:srgbClr val="7030A0"/>
                </a:solidFill>
              </a:rPr>
              <a:t>System.out.println</a:t>
            </a:r>
            <a:r>
              <a:rPr lang="en-IN" sz="2400" b="1" dirty="0">
                <a:solidFill>
                  <a:srgbClr val="7030A0"/>
                </a:solidFill>
              </a:rPr>
              <a:t>("After sorting:");</a:t>
            </a:r>
          </a:p>
          <a:p>
            <a:pPr lvl="1">
              <a:buNone/>
            </a:pPr>
            <a:r>
              <a:rPr lang="en-IN" sz="2400" b="1" dirty="0" err="1">
                <a:solidFill>
                  <a:srgbClr val="7030A0"/>
                </a:solidFill>
              </a:rPr>
              <a:t>System.out.println</a:t>
            </a:r>
            <a:r>
              <a:rPr lang="en-IN" sz="2400" b="1" dirty="0">
                <a:solidFill>
                  <a:srgbClr val="7030A0"/>
                </a:solidFill>
              </a:rPr>
              <a:t>(months);</a:t>
            </a:r>
          </a:p>
          <a:p>
            <a:pPr lvl="1">
              <a:buNone/>
            </a:pPr>
            <a:r>
              <a:rPr lang="en-IN" sz="2400" b="1" dirty="0" err="1">
                <a:solidFill>
                  <a:srgbClr val="0070C0"/>
                </a:solidFill>
              </a:rPr>
              <a:t>System.out.println</a:t>
            </a:r>
            <a:r>
              <a:rPr lang="en-IN" sz="2400" b="1" dirty="0">
                <a:solidFill>
                  <a:srgbClr val="0070C0"/>
                </a:solidFill>
              </a:rPr>
              <a:t>("Before sorting:");</a:t>
            </a:r>
          </a:p>
          <a:p>
            <a:pPr lvl="1">
              <a:buNone/>
            </a:pPr>
            <a:r>
              <a:rPr lang="en-IN" sz="2400" b="1" dirty="0" err="1">
                <a:solidFill>
                  <a:srgbClr val="0070C0"/>
                </a:solidFill>
              </a:rPr>
              <a:t>System.out.println</a:t>
            </a:r>
            <a:r>
              <a:rPr lang="en-IN" sz="2400" b="1" dirty="0">
                <a:solidFill>
                  <a:srgbClr val="0070C0"/>
                </a:solidFill>
              </a:rPr>
              <a:t>(days);</a:t>
            </a:r>
          </a:p>
          <a:p>
            <a:pPr lvl="1">
              <a:buNone/>
            </a:pPr>
            <a:r>
              <a:rPr lang="en-IN" sz="2400" b="1" dirty="0" err="1">
                <a:solidFill>
                  <a:srgbClr val="C00000"/>
                </a:solidFill>
              </a:rPr>
              <a:t>Collections.sort</a:t>
            </a:r>
            <a:r>
              <a:rPr lang="en-IN" sz="2400" b="1" dirty="0">
                <a:solidFill>
                  <a:srgbClr val="C00000"/>
                </a:solidFill>
              </a:rPr>
              <a:t>(days);</a:t>
            </a:r>
          </a:p>
          <a:p>
            <a:pPr lvl="1">
              <a:buNone/>
            </a:pPr>
            <a:r>
              <a:rPr lang="en-IN" sz="2400" b="1" dirty="0" err="1">
                <a:solidFill>
                  <a:srgbClr val="7030A0"/>
                </a:solidFill>
              </a:rPr>
              <a:t>System.out.println</a:t>
            </a:r>
            <a:r>
              <a:rPr lang="en-IN" sz="2400" b="1" dirty="0">
                <a:solidFill>
                  <a:srgbClr val="7030A0"/>
                </a:solidFill>
              </a:rPr>
              <a:t>("After sorting:");</a:t>
            </a:r>
          </a:p>
          <a:p>
            <a:pPr lvl="1">
              <a:buNone/>
            </a:pPr>
            <a:r>
              <a:rPr lang="en-IN" sz="2400" b="1" dirty="0" err="1">
                <a:solidFill>
                  <a:srgbClr val="7030A0"/>
                </a:solidFill>
              </a:rPr>
              <a:t>System.out.println</a:t>
            </a:r>
            <a:r>
              <a:rPr lang="en-IN" sz="2400" b="1" dirty="0">
                <a:solidFill>
                  <a:srgbClr val="7030A0"/>
                </a:solidFill>
              </a:rPr>
              <a:t>(days);</a:t>
            </a:r>
          </a:p>
        </p:txBody>
      </p:sp>
    </p:spTree>
    <p:extLst>
      <p:ext uri="{BB962C8B-B14F-4D97-AF65-F5344CB8AC3E}">
        <p14:creationId xmlns:p14="http://schemas.microsoft.com/office/powerpoint/2010/main" val="3729660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IN" sz="2400" b="1" dirty="0">
                <a:solidFill>
                  <a:srgbClr val="002060"/>
                </a:solidFill>
              </a:rPr>
              <a:t>Before sorting:</a:t>
            </a:r>
          </a:p>
          <a:p>
            <a:pPr lvl="1">
              <a:buNone/>
            </a:pPr>
            <a:r>
              <a:rPr lang="en-IN" sz="2400" b="1" dirty="0">
                <a:solidFill>
                  <a:srgbClr val="002060"/>
                </a:solidFill>
              </a:rPr>
              <a:t>[January, February, March, April]</a:t>
            </a:r>
          </a:p>
          <a:p>
            <a:pPr lvl="1">
              <a:buNone/>
            </a:pPr>
            <a:r>
              <a:rPr lang="en-IN" sz="2400" b="1" dirty="0">
                <a:solidFill>
                  <a:srgbClr val="002060"/>
                </a:solidFill>
              </a:rPr>
              <a:t>After sorting:</a:t>
            </a:r>
          </a:p>
          <a:p>
            <a:pPr lvl="1">
              <a:buNone/>
            </a:pPr>
            <a:r>
              <a:rPr lang="en-IN" sz="2400" b="1" dirty="0">
                <a:solidFill>
                  <a:srgbClr val="002060"/>
                </a:solidFill>
              </a:rPr>
              <a:t>[April, February, January, March]</a:t>
            </a:r>
          </a:p>
          <a:p>
            <a:pPr lvl="1">
              <a:buNone/>
            </a:pPr>
            <a:endParaRPr lang="en-IN" sz="2400" b="1" dirty="0">
              <a:solidFill>
                <a:srgbClr val="002060"/>
              </a:solidFill>
            </a:endParaRPr>
          </a:p>
          <a:p>
            <a:pPr lvl="1">
              <a:buNone/>
            </a:pPr>
            <a:r>
              <a:rPr lang="en-IN" sz="2400" b="1" dirty="0">
                <a:solidFill>
                  <a:srgbClr val="002060"/>
                </a:solidFill>
              </a:rPr>
              <a:t>Before sorting:</a:t>
            </a:r>
          </a:p>
          <a:p>
            <a:pPr lvl="1">
              <a:buNone/>
            </a:pPr>
            <a:r>
              <a:rPr lang="en-IN" sz="2400" b="1" dirty="0">
                <a:solidFill>
                  <a:srgbClr val="002060"/>
                </a:solidFill>
              </a:rPr>
              <a:t>[31, 28, 31, 30]</a:t>
            </a:r>
          </a:p>
          <a:p>
            <a:pPr lvl="1">
              <a:buNone/>
            </a:pPr>
            <a:r>
              <a:rPr lang="en-IN" sz="2400" b="1" dirty="0">
                <a:solidFill>
                  <a:srgbClr val="002060"/>
                </a:solidFill>
              </a:rPr>
              <a:t>After sorting:</a:t>
            </a:r>
          </a:p>
          <a:p>
            <a:pPr lvl="1">
              <a:buNone/>
            </a:pPr>
            <a:r>
              <a:rPr lang="en-IN" sz="2400" b="1" dirty="0">
                <a:solidFill>
                  <a:srgbClr val="002060"/>
                </a:solidFill>
              </a:rPr>
              <a:t>[28, 30, 31, 31]</a:t>
            </a:r>
          </a:p>
        </p:txBody>
      </p:sp>
    </p:spTree>
    <p:extLst>
      <p:ext uri="{BB962C8B-B14F-4D97-AF65-F5344CB8AC3E}">
        <p14:creationId xmlns:p14="http://schemas.microsoft.com/office/powerpoint/2010/main" val="3729660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How To Sort Custom </a:t>
            </a:r>
            <a:r>
              <a:rPr lang="en-IN" dirty="0" err="1"/>
              <a:t>ArrayList</a:t>
            </a:r>
            <a:r>
              <a:rPr lang="en-IN" dirty="0"/>
              <a:t>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But when we call the </a:t>
            </a:r>
            <a:r>
              <a:rPr lang="en-IN" b="1" dirty="0">
                <a:solidFill>
                  <a:srgbClr val="FF0000"/>
                </a:solidFill>
              </a:rPr>
              <a:t>sort( ) </a:t>
            </a:r>
            <a:r>
              <a:rPr lang="en-IN" dirty="0"/>
              <a:t>method of </a:t>
            </a:r>
            <a:r>
              <a:rPr lang="en-IN" b="1" dirty="0">
                <a:solidFill>
                  <a:srgbClr val="FF0000"/>
                </a:solidFill>
              </a:rPr>
              <a:t>Collections</a:t>
            </a:r>
            <a:r>
              <a:rPr lang="en-IN" dirty="0"/>
              <a:t> class and pass it our </a:t>
            </a:r>
            <a:r>
              <a:rPr lang="en-IN" b="1" dirty="0" err="1">
                <a:solidFill>
                  <a:srgbClr val="FF0000"/>
                </a:solidFill>
              </a:rPr>
              <a:t>Emp</a:t>
            </a:r>
            <a:r>
              <a:rPr lang="en-IN" dirty="0"/>
              <a:t> list then it will generate an error.</a:t>
            </a:r>
          </a:p>
          <a:p>
            <a:endParaRPr lang="en-US" dirty="0"/>
          </a:p>
          <a:p>
            <a:r>
              <a:rPr lang="en-US" b="1" dirty="0">
                <a:solidFill>
                  <a:srgbClr val="7030A0"/>
                </a:solidFill>
              </a:rPr>
              <a:t>Can you guess why ?</a:t>
            </a:r>
            <a:endParaRPr lang="en-IN" b="1" dirty="0">
              <a:solidFill>
                <a:srgbClr val="7030A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dirty="0"/>
              <a:t>This is because we have not defined any sorting order for our </a:t>
            </a:r>
            <a:r>
              <a:rPr lang="en-US" b="1" dirty="0" err="1">
                <a:solidFill>
                  <a:srgbClr val="FF0000"/>
                </a:solidFill>
              </a:rPr>
              <a:t>Emp</a:t>
            </a:r>
            <a:r>
              <a:rPr lang="en-US" dirty="0"/>
              <a:t> objects !!!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966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solve this problem we will have to supply the information to </a:t>
            </a:r>
            <a:r>
              <a:rPr lang="en-US" b="1" dirty="0">
                <a:solidFill>
                  <a:srgbClr val="FF0000"/>
                </a:solidFill>
              </a:rPr>
              <a:t>Collections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class about how to sort the </a:t>
            </a:r>
            <a:r>
              <a:rPr lang="en-US" b="1" dirty="0" err="1">
                <a:solidFill>
                  <a:srgbClr val="FF0000"/>
                </a:solidFill>
              </a:rPr>
              <a:t>Emp</a:t>
            </a:r>
            <a:r>
              <a:rPr lang="en-US" dirty="0"/>
              <a:t> list.</a:t>
            </a:r>
          </a:p>
          <a:p>
            <a:endParaRPr lang="en-US" dirty="0"/>
          </a:p>
          <a:p>
            <a:r>
              <a:rPr lang="en-US" dirty="0"/>
              <a:t>This is done by implementing an interface called </a:t>
            </a:r>
            <a:r>
              <a:rPr lang="en-US" b="1" dirty="0">
                <a:solidFill>
                  <a:srgbClr val="FF0000"/>
                </a:solidFill>
              </a:rPr>
              <a:t>Comparable</a:t>
            </a:r>
            <a:r>
              <a:rPr lang="en-US" dirty="0"/>
              <a:t> and overriding it’s method called </a:t>
            </a:r>
            <a:r>
              <a:rPr lang="en-US" b="1" dirty="0" err="1">
                <a:solidFill>
                  <a:srgbClr val="FF0000"/>
                </a:solidFill>
              </a:rPr>
              <a:t>compareTo</a:t>
            </a:r>
            <a:r>
              <a:rPr lang="en-US" b="1" dirty="0">
                <a:solidFill>
                  <a:srgbClr val="FF0000"/>
                </a:solidFill>
              </a:rPr>
              <a:t>( ) </a:t>
            </a:r>
            <a:r>
              <a:rPr lang="en-US" dirty="0"/>
              <a:t>which has the following prototype:</a:t>
            </a:r>
          </a:p>
          <a:p>
            <a:pPr lvl="1"/>
            <a:endParaRPr lang="en-US" sz="2400" b="1" dirty="0">
              <a:solidFill>
                <a:srgbClr val="7030A0"/>
              </a:solidFill>
            </a:endParaRPr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public </a:t>
            </a:r>
            <a:r>
              <a:rPr lang="en-US" sz="2400" b="1" dirty="0" err="1">
                <a:solidFill>
                  <a:srgbClr val="FF0000"/>
                </a:solidFill>
              </a:rPr>
              <a:t>int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compareTo</a:t>
            </a:r>
            <a:r>
              <a:rPr lang="en-US" sz="2400" b="1" dirty="0">
                <a:solidFill>
                  <a:srgbClr val="FF0000"/>
                </a:solidFill>
              </a:rPr>
              <a:t>(Object) </a:t>
            </a:r>
            <a:endParaRPr lang="en-I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660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Benefits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Maintains the insertion order of elements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Can grow dynamically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Elements can be added or removed from a particular location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Provides methods to manipulate stored objects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0509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Introduction To Custom </a:t>
            </a:r>
            <a:r>
              <a:rPr lang="en-IN" dirty="0" err="1"/>
              <a:t>ArrayList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What is a custom </a:t>
            </a:r>
            <a:r>
              <a:rPr lang="en-US" b="1" dirty="0" err="1"/>
              <a:t>ArrayList</a:t>
            </a:r>
            <a:r>
              <a:rPr lang="en-US" b="1" dirty="0"/>
              <a:t> ?</a:t>
            </a:r>
          </a:p>
          <a:p>
            <a:endParaRPr lang="en-US" dirty="0"/>
          </a:p>
          <a:p>
            <a:r>
              <a:rPr lang="en-US" dirty="0"/>
              <a:t>A custom </a:t>
            </a:r>
            <a:r>
              <a:rPr lang="en-US" b="1" dirty="0" err="1">
                <a:solidFill>
                  <a:srgbClr val="C00000"/>
                </a:solidFill>
              </a:rPr>
              <a:t>ArrayList</a:t>
            </a:r>
            <a:r>
              <a:rPr lang="en-US" dirty="0"/>
              <a:t> is an </a:t>
            </a:r>
            <a:r>
              <a:rPr lang="en-US" b="1" dirty="0" err="1">
                <a:solidFill>
                  <a:srgbClr val="C00000"/>
                </a:solidFill>
              </a:rPr>
              <a:t>ArrayList</a:t>
            </a:r>
            <a:r>
              <a:rPr lang="en-US" dirty="0"/>
              <a:t> which can hold </a:t>
            </a:r>
            <a:r>
              <a:rPr lang="en-US" b="1" dirty="0">
                <a:solidFill>
                  <a:srgbClr val="0070C0"/>
                </a:solidFill>
              </a:rPr>
              <a:t>objects of programmer defined classes 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example , suppose we have a class called </a:t>
            </a:r>
            <a:r>
              <a:rPr lang="en-US" b="1" dirty="0" err="1">
                <a:solidFill>
                  <a:srgbClr val="0070C0"/>
                </a:solidFill>
              </a:rPr>
              <a:t>Emp</a:t>
            </a:r>
            <a:r>
              <a:rPr lang="en-US" dirty="0"/>
              <a:t> and we want to store </a:t>
            </a:r>
            <a:r>
              <a:rPr lang="en-US" b="1" dirty="0" err="1">
                <a:solidFill>
                  <a:srgbClr val="0070C0"/>
                </a:solidFill>
              </a:rPr>
              <a:t>Emp</a:t>
            </a:r>
            <a:r>
              <a:rPr lang="en-US" dirty="0"/>
              <a:t> objects in the </a:t>
            </a:r>
            <a:r>
              <a:rPr lang="en-US" b="1" dirty="0" err="1">
                <a:solidFill>
                  <a:srgbClr val="C00000"/>
                </a:solidFill>
              </a:rPr>
              <a:t>ArrayList</a:t>
            </a:r>
            <a:r>
              <a:rPr lang="en-US" dirty="0"/>
              <a:t> 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Then such an </a:t>
            </a:r>
            <a:r>
              <a:rPr lang="en-US" b="1" dirty="0" err="1">
                <a:solidFill>
                  <a:srgbClr val="C00000"/>
                </a:solidFill>
              </a:rPr>
              <a:t>ArrayList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will be called custom </a:t>
            </a:r>
            <a:r>
              <a:rPr lang="en-US" b="1" dirty="0" err="1">
                <a:solidFill>
                  <a:srgbClr val="C00000"/>
                </a:solidFill>
              </a:rPr>
              <a:t>ArrayList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966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Creating A Custom </a:t>
            </a:r>
            <a:r>
              <a:rPr lang="en-IN" dirty="0" err="1"/>
              <a:t>ArrayList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How do we create a custom </a:t>
            </a:r>
            <a:r>
              <a:rPr lang="en-US" b="1" dirty="0" err="1"/>
              <a:t>ArrayList</a:t>
            </a:r>
            <a:r>
              <a:rPr lang="en-US" b="1" dirty="0"/>
              <a:t> ?</a:t>
            </a:r>
          </a:p>
          <a:p>
            <a:endParaRPr lang="en-US" dirty="0"/>
          </a:p>
          <a:p>
            <a:r>
              <a:rPr lang="en-US" dirty="0"/>
              <a:t>To create a custom </a:t>
            </a:r>
            <a:r>
              <a:rPr lang="en-US" b="1" dirty="0" err="1">
                <a:solidFill>
                  <a:srgbClr val="C00000"/>
                </a:solidFill>
              </a:rPr>
              <a:t>ArrayList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, we use the following syntax:</a:t>
            </a:r>
          </a:p>
          <a:p>
            <a:r>
              <a:rPr lang="en-US" sz="2100" b="1" i="1" dirty="0">
                <a:solidFill>
                  <a:srgbClr val="7030A0"/>
                </a:solidFill>
              </a:rPr>
              <a:t>List &lt;name of our class&gt; </a:t>
            </a:r>
            <a:r>
              <a:rPr lang="en-US" sz="2100" b="1" i="1" dirty="0" err="1">
                <a:solidFill>
                  <a:srgbClr val="7030A0"/>
                </a:solidFill>
              </a:rPr>
              <a:t>refName</a:t>
            </a:r>
            <a:r>
              <a:rPr lang="en-US" sz="2100" b="1" i="1" dirty="0">
                <a:solidFill>
                  <a:srgbClr val="7030A0"/>
                </a:solidFill>
              </a:rPr>
              <a:t>= new </a:t>
            </a:r>
            <a:r>
              <a:rPr lang="en-US" sz="2100" b="1" i="1" dirty="0" err="1">
                <a:solidFill>
                  <a:srgbClr val="7030A0"/>
                </a:solidFill>
              </a:rPr>
              <a:t>ArrayList</a:t>
            </a:r>
            <a:r>
              <a:rPr lang="en-US" sz="2100" b="1" i="1" dirty="0">
                <a:solidFill>
                  <a:srgbClr val="7030A0"/>
                </a:solidFill>
              </a:rPr>
              <a:t>&lt; &gt;( );</a:t>
            </a:r>
            <a:endParaRPr lang="en-IN" sz="2100" b="1" i="1" dirty="0">
              <a:solidFill>
                <a:srgbClr val="7030A0"/>
              </a:solidFill>
            </a:endParaRPr>
          </a:p>
          <a:p>
            <a:endParaRPr lang="en-US" dirty="0"/>
          </a:p>
          <a:p>
            <a:endParaRPr lang="en-US" b="1" dirty="0"/>
          </a:p>
          <a:p>
            <a:r>
              <a:rPr lang="en-US" b="1" dirty="0"/>
              <a:t>For ex:</a:t>
            </a:r>
          </a:p>
          <a:p>
            <a:r>
              <a:rPr lang="en-US" b="1" dirty="0">
                <a:solidFill>
                  <a:srgbClr val="0070C0"/>
                </a:solidFill>
              </a:rPr>
              <a:t>List&lt;Emp&gt; </a:t>
            </a:r>
            <a:r>
              <a:rPr lang="en-US" b="1" dirty="0" err="1">
                <a:solidFill>
                  <a:srgbClr val="0070C0"/>
                </a:solidFill>
              </a:rPr>
              <a:t>empList</a:t>
            </a:r>
            <a:r>
              <a:rPr lang="en-US" b="1" dirty="0">
                <a:solidFill>
                  <a:srgbClr val="0070C0"/>
                </a:solidFill>
              </a:rPr>
              <a:t>=new </a:t>
            </a:r>
            <a:r>
              <a:rPr lang="en-US" b="1" dirty="0" err="1">
                <a:solidFill>
                  <a:srgbClr val="0070C0"/>
                </a:solidFill>
              </a:rPr>
              <a:t>ArrayList</a:t>
            </a:r>
            <a:r>
              <a:rPr lang="en-US" b="1" dirty="0">
                <a:solidFill>
                  <a:srgbClr val="0070C0"/>
                </a:solidFill>
              </a:rPr>
              <a:t>&lt;&gt;();</a:t>
            </a:r>
          </a:p>
        </p:txBody>
      </p:sp>
    </p:spTree>
    <p:extLst>
      <p:ext uri="{BB962C8B-B14F-4D97-AF65-F5344CB8AC3E}">
        <p14:creationId xmlns:p14="http://schemas.microsoft.com/office/powerpoint/2010/main" val="372966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Creating A Custom </a:t>
            </a:r>
            <a:r>
              <a:rPr lang="en-IN" dirty="0" err="1"/>
              <a:t>ArrayList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How do we add objects in a custom </a:t>
            </a:r>
            <a:r>
              <a:rPr lang="en-US" b="1" dirty="0" err="1"/>
              <a:t>ArrayList</a:t>
            </a:r>
            <a:r>
              <a:rPr lang="en-US" b="1" dirty="0"/>
              <a:t> ?</a:t>
            </a:r>
          </a:p>
          <a:p>
            <a:endParaRPr lang="en-US" dirty="0"/>
          </a:p>
          <a:p>
            <a:r>
              <a:rPr lang="en-US" dirty="0"/>
              <a:t>To add objects of our class in a custom </a:t>
            </a:r>
            <a:r>
              <a:rPr lang="en-US" b="1" dirty="0" err="1">
                <a:solidFill>
                  <a:srgbClr val="C00000"/>
                </a:solidFill>
              </a:rPr>
              <a:t>ArrayList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, we use the same syntax as before , i.e. by calling the method </a:t>
            </a:r>
            <a:r>
              <a:rPr lang="en-US" b="1" dirty="0">
                <a:solidFill>
                  <a:srgbClr val="C00000"/>
                </a:solidFill>
              </a:rPr>
              <a:t>add()</a:t>
            </a:r>
          </a:p>
          <a:p>
            <a:pPr>
              <a:buNone/>
            </a:pPr>
            <a:r>
              <a:rPr lang="en-US" b="1" u="sng" dirty="0"/>
              <a:t>For ex:</a:t>
            </a:r>
          </a:p>
          <a:p>
            <a:pPr>
              <a:buNone/>
            </a:pPr>
            <a:r>
              <a:rPr lang="en-US" b="1" dirty="0">
                <a:solidFill>
                  <a:srgbClr val="0070C0"/>
                </a:solidFill>
              </a:rPr>
              <a:t>List&lt;Emp&gt; </a:t>
            </a:r>
            <a:r>
              <a:rPr lang="en-US" b="1" dirty="0" err="1">
                <a:solidFill>
                  <a:srgbClr val="0070C0"/>
                </a:solidFill>
              </a:rPr>
              <a:t>empList</a:t>
            </a:r>
            <a:r>
              <a:rPr lang="en-US" b="1" dirty="0">
                <a:solidFill>
                  <a:srgbClr val="0070C0"/>
                </a:solidFill>
              </a:rPr>
              <a:t>=new </a:t>
            </a:r>
            <a:r>
              <a:rPr lang="en-US" b="1" dirty="0" err="1">
                <a:solidFill>
                  <a:srgbClr val="0070C0"/>
                </a:solidFill>
              </a:rPr>
              <a:t>ArrayList</a:t>
            </a:r>
            <a:r>
              <a:rPr lang="en-US" b="1" dirty="0">
                <a:solidFill>
                  <a:srgbClr val="0070C0"/>
                </a:solidFill>
              </a:rPr>
              <a:t>&lt;&gt;();</a:t>
            </a:r>
          </a:p>
          <a:p>
            <a:pPr>
              <a:buNone/>
            </a:pPr>
            <a:r>
              <a:rPr lang="en-US" b="1" dirty="0" err="1">
                <a:solidFill>
                  <a:srgbClr val="0070C0"/>
                </a:solidFill>
              </a:rPr>
              <a:t>Emp</a:t>
            </a:r>
            <a:r>
              <a:rPr lang="en-US" b="1" dirty="0">
                <a:solidFill>
                  <a:srgbClr val="0070C0"/>
                </a:solidFill>
              </a:rPr>
              <a:t> e=new </a:t>
            </a:r>
            <a:r>
              <a:rPr lang="en-US" b="1" dirty="0" err="1">
                <a:solidFill>
                  <a:srgbClr val="0070C0"/>
                </a:solidFill>
              </a:rPr>
              <a:t>Emp</a:t>
            </a:r>
            <a:r>
              <a:rPr lang="en-US" b="1" dirty="0">
                <a:solidFill>
                  <a:srgbClr val="0070C0"/>
                </a:solidFill>
              </a:rPr>
              <a:t>(21, “Ravi”,50000.0);</a:t>
            </a:r>
          </a:p>
          <a:p>
            <a:pPr>
              <a:buNone/>
            </a:pPr>
            <a:r>
              <a:rPr lang="en-US" b="1" dirty="0" err="1">
                <a:solidFill>
                  <a:srgbClr val="0070C0"/>
                </a:solidFill>
              </a:rPr>
              <a:t>Emp</a:t>
            </a:r>
            <a:r>
              <a:rPr lang="en-US" b="1" dirty="0">
                <a:solidFill>
                  <a:srgbClr val="0070C0"/>
                </a:solidFill>
              </a:rPr>
              <a:t> f=new </a:t>
            </a:r>
            <a:r>
              <a:rPr lang="en-US" b="1" dirty="0" err="1">
                <a:solidFill>
                  <a:srgbClr val="0070C0"/>
                </a:solidFill>
              </a:rPr>
              <a:t>Emp</a:t>
            </a:r>
            <a:r>
              <a:rPr lang="en-US" b="1" dirty="0">
                <a:solidFill>
                  <a:srgbClr val="0070C0"/>
                </a:solidFill>
              </a:rPr>
              <a:t>(25, “</a:t>
            </a:r>
            <a:r>
              <a:rPr lang="en-US" b="1" dirty="0" err="1">
                <a:solidFill>
                  <a:srgbClr val="0070C0"/>
                </a:solidFill>
              </a:rPr>
              <a:t>Sumit</a:t>
            </a:r>
            <a:r>
              <a:rPr lang="en-US" b="1" dirty="0">
                <a:solidFill>
                  <a:srgbClr val="0070C0"/>
                </a:solidFill>
              </a:rPr>
              <a:t>”, 40000.0);</a:t>
            </a:r>
          </a:p>
          <a:p>
            <a:pPr>
              <a:buNone/>
            </a:pPr>
            <a:r>
              <a:rPr lang="en-US" b="1" dirty="0" err="1">
                <a:solidFill>
                  <a:srgbClr val="0070C0"/>
                </a:solidFill>
              </a:rPr>
              <a:t>empList.add</a:t>
            </a:r>
            <a:r>
              <a:rPr lang="en-US" b="1" dirty="0">
                <a:solidFill>
                  <a:srgbClr val="0070C0"/>
                </a:solidFill>
              </a:rPr>
              <a:t>(e);</a:t>
            </a:r>
          </a:p>
          <a:p>
            <a:pPr>
              <a:buNone/>
            </a:pPr>
            <a:r>
              <a:rPr lang="en-US" b="1" dirty="0" err="1">
                <a:solidFill>
                  <a:srgbClr val="0070C0"/>
                </a:solidFill>
              </a:rPr>
              <a:t>empList.add</a:t>
            </a:r>
            <a:r>
              <a:rPr lang="en-US" b="1" dirty="0">
                <a:solidFill>
                  <a:srgbClr val="0070C0"/>
                </a:solidFill>
              </a:rPr>
              <a:t>(f);</a:t>
            </a:r>
          </a:p>
        </p:txBody>
      </p:sp>
    </p:spTree>
    <p:extLst>
      <p:ext uri="{BB962C8B-B14F-4D97-AF65-F5344CB8AC3E}">
        <p14:creationId xmlns:p14="http://schemas.microsoft.com/office/powerpoint/2010/main" val="372966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Create a class called </a:t>
            </a:r>
            <a:r>
              <a:rPr lang="en-US" b="1" dirty="0" err="1">
                <a:solidFill>
                  <a:srgbClr val="FF0000"/>
                </a:solidFill>
              </a:rPr>
              <a:t>Emp</a:t>
            </a:r>
            <a:r>
              <a:rPr lang="en-US" dirty="0"/>
              <a:t> with following instance members:</a:t>
            </a:r>
          </a:p>
          <a:p>
            <a:pPr marL="457200" indent="-457200">
              <a:buAutoNum type="arabicPeriod"/>
            </a:pPr>
            <a:r>
              <a:rPr lang="en-US" b="1" dirty="0">
                <a:solidFill>
                  <a:srgbClr val="C00000"/>
                </a:solidFill>
              </a:rPr>
              <a:t>age</a:t>
            </a:r>
          </a:p>
          <a:p>
            <a:pPr marL="457200" indent="-457200">
              <a:buAutoNum type="arabicPeriod"/>
            </a:pPr>
            <a:r>
              <a:rPr lang="en-US" b="1" dirty="0">
                <a:solidFill>
                  <a:srgbClr val="C00000"/>
                </a:solidFill>
              </a:rPr>
              <a:t>name</a:t>
            </a:r>
          </a:p>
          <a:p>
            <a:pPr marL="457200" indent="-457200">
              <a:buAutoNum type="arabicPeriod"/>
            </a:pPr>
            <a:r>
              <a:rPr lang="en-US" b="1" dirty="0" err="1">
                <a:solidFill>
                  <a:srgbClr val="C00000"/>
                </a:solidFill>
              </a:rPr>
              <a:t>sal</a:t>
            </a:r>
            <a:endParaRPr lang="en-IN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Provide appropriate constructor  to initialize </a:t>
            </a:r>
            <a:r>
              <a:rPr lang="en-US" b="1" dirty="0" err="1">
                <a:solidFill>
                  <a:srgbClr val="FF0000"/>
                </a:solidFill>
              </a:rPr>
              <a:t>Emp</a:t>
            </a:r>
            <a:r>
              <a:rPr lang="en-US" dirty="0"/>
              <a:t> object. Then create a </a:t>
            </a:r>
            <a:r>
              <a:rPr lang="en-US" b="1" dirty="0">
                <a:solidFill>
                  <a:srgbClr val="0070C0"/>
                </a:solidFill>
              </a:rPr>
              <a:t>driver class </a:t>
            </a:r>
            <a:r>
              <a:rPr lang="en-US" dirty="0"/>
              <a:t>called </a:t>
            </a:r>
            <a:r>
              <a:rPr lang="en-US" b="1" dirty="0" err="1">
                <a:solidFill>
                  <a:srgbClr val="FF0000"/>
                </a:solidFill>
              </a:rPr>
              <a:t>UseEmp</a:t>
            </a:r>
            <a:r>
              <a:rPr lang="en-US" dirty="0"/>
              <a:t> which maintains a list of employees . Now do the following operations on this list:</a:t>
            </a:r>
          </a:p>
          <a:p>
            <a:pPr marL="457200" indent="-457200">
              <a:buAutoNum type="arabicPeriod"/>
            </a:pPr>
            <a:r>
              <a:rPr lang="en-US" b="1" dirty="0">
                <a:solidFill>
                  <a:srgbClr val="C00000"/>
                </a:solidFill>
              </a:rPr>
              <a:t>Add 4 </a:t>
            </a:r>
            <a:r>
              <a:rPr lang="en-US" b="1" dirty="0" err="1">
                <a:solidFill>
                  <a:srgbClr val="C00000"/>
                </a:solidFill>
              </a:rPr>
              <a:t>Emp</a:t>
            </a:r>
            <a:r>
              <a:rPr lang="en-US" b="1" dirty="0">
                <a:solidFill>
                  <a:srgbClr val="C00000"/>
                </a:solidFill>
              </a:rPr>
              <a:t> objects</a:t>
            </a:r>
          </a:p>
          <a:p>
            <a:pPr marL="457200" indent="-457200">
              <a:buAutoNum type="arabicPeriod"/>
            </a:pPr>
            <a:r>
              <a:rPr lang="en-US" b="1" dirty="0">
                <a:solidFill>
                  <a:srgbClr val="C00000"/>
                </a:solidFill>
              </a:rPr>
              <a:t>Display </a:t>
            </a:r>
            <a:r>
              <a:rPr lang="en-US" b="1" dirty="0" err="1">
                <a:solidFill>
                  <a:srgbClr val="C00000"/>
                </a:solidFill>
              </a:rPr>
              <a:t>Emp</a:t>
            </a:r>
            <a:r>
              <a:rPr lang="en-US" b="1" dirty="0">
                <a:solidFill>
                  <a:srgbClr val="C00000"/>
                </a:solidFill>
              </a:rPr>
              <a:t> records</a:t>
            </a:r>
          </a:p>
          <a:p>
            <a:pPr marL="457200" indent="-457200">
              <a:buAutoNum type="arabicPeriod"/>
            </a:pPr>
            <a:r>
              <a:rPr lang="en-US" b="1" dirty="0">
                <a:solidFill>
                  <a:srgbClr val="C00000"/>
                </a:solidFill>
              </a:rPr>
              <a:t>Remove an </a:t>
            </a:r>
            <a:r>
              <a:rPr lang="en-US" b="1" dirty="0" err="1">
                <a:solidFill>
                  <a:srgbClr val="C00000"/>
                </a:solidFill>
              </a:rPr>
              <a:t>Emp</a:t>
            </a:r>
            <a:r>
              <a:rPr lang="en-US" b="1" dirty="0">
                <a:solidFill>
                  <a:srgbClr val="C00000"/>
                </a:solidFill>
              </a:rPr>
              <a:t> object from the list</a:t>
            </a:r>
          </a:p>
          <a:p>
            <a:pPr marL="457200" indent="-457200">
              <a:buAutoNum type="arabicPeriod"/>
            </a:pPr>
            <a:r>
              <a:rPr lang="en-US" b="1" dirty="0">
                <a:solidFill>
                  <a:srgbClr val="C00000"/>
                </a:solidFill>
              </a:rPr>
              <a:t>Sort the List</a:t>
            </a:r>
          </a:p>
        </p:txBody>
      </p:sp>
    </p:spTree>
    <p:extLst>
      <p:ext uri="{BB962C8B-B14F-4D97-AF65-F5344CB8AC3E}">
        <p14:creationId xmlns:p14="http://schemas.microsoft.com/office/powerpoint/2010/main" val="3940509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Point To Remember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If we are adding objects of our own class in </a:t>
            </a:r>
            <a:r>
              <a:rPr lang="en-IN" b="1" dirty="0" err="1">
                <a:solidFill>
                  <a:srgbClr val="C00000"/>
                </a:solidFill>
              </a:rPr>
              <a:t>ArrayList</a:t>
            </a:r>
            <a:r>
              <a:rPr lang="en-IN" dirty="0"/>
              <a:t> , then we must always override the </a:t>
            </a:r>
            <a:r>
              <a:rPr lang="en-IN" b="1" dirty="0">
                <a:solidFill>
                  <a:srgbClr val="0070C0"/>
                </a:solidFill>
              </a:rPr>
              <a:t>equals( ) </a:t>
            </a:r>
            <a:r>
              <a:rPr lang="en-IN" dirty="0"/>
              <a:t>method inherited from the super class </a:t>
            </a:r>
            <a:r>
              <a:rPr lang="en-IN" b="1" dirty="0">
                <a:solidFill>
                  <a:srgbClr val="C00000"/>
                </a:solidFill>
              </a:rPr>
              <a:t>Object</a:t>
            </a:r>
            <a:r>
              <a:rPr lang="en-IN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is because whenever we will call the method </a:t>
            </a:r>
            <a:r>
              <a:rPr lang="en-US" b="1" dirty="0">
                <a:solidFill>
                  <a:srgbClr val="0070C0"/>
                </a:solidFill>
              </a:rPr>
              <a:t>remove( ) </a:t>
            </a:r>
            <a:r>
              <a:rPr lang="en-US" dirty="0"/>
              <a:t>on the </a:t>
            </a:r>
            <a:r>
              <a:rPr lang="en-US" b="1" dirty="0" err="1">
                <a:solidFill>
                  <a:srgbClr val="C00000"/>
                </a:solidFill>
              </a:rPr>
              <a:t>ArrayList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object  , it internally calls the </a:t>
            </a:r>
            <a:r>
              <a:rPr lang="en-US" b="1" dirty="0">
                <a:solidFill>
                  <a:srgbClr val="0070C0"/>
                </a:solidFill>
              </a:rPr>
              <a:t>equals( ) </a:t>
            </a:r>
            <a:r>
              <a:rPr lang="en-US" dirty="0"/>
              <a:t>method of our class 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also happens when we call the methods  </a:t>
            </a:r>
            <a:r>
              <a:rPr lang="en-US" b="1" dirty="0" err="1">
                <a:solidFill>
                  <a:srgbClr val="0070C0"/>
                </a:solidFill>
              </a:rPr>
              <a:t>indexOf</a:t>
            </a:r>
            <a:r>
              <a:rPr lang="en-US" b="1" dirty="0">
                <a:solidFill>
                  <a:srgbClr val="0070C0"/>
                </a:solidFill>
              </a:rPr>
              <a:t>( ) </a:t>
            </a:r>
            <a:r>
              <a:rPr lang="en-US" dirty="0"/>
              <a:t>or </a:t>
            </a:r>
            <a:r>
              <a:rPr lang="en-US" b="1" dirty="0">
                <a:solidFill>
                  <a:srgbClr val="0070C0"/>
                </a:solidFill>
              </a:rPr>
              <a:t>contains( 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966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Point To Remember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if we do not override this method in our class then the </a:t>
            </a:r>
            <a:r>
              <a:rPr lang="en-US" b="1" dirty="0">
                <a:solidFill>
                  <a:srgbClr val="0070C0"/>
                </a:solidFill>
              </a:rPr>
              <a:t>equals() </a:t>
            </a:r>
            <a:r>
              <a:rPr lang="en-US" dirty="0"/>
              <a:t>method of </a:t>
            </a:r>
            <a:r>
              <a:rPr lang="en-US" b="1" dirty="0">
                <a:solidFill>
                  <a:srgbClr val="C00000"/>
                </a:solidFill>
              </a:rPr>
              <a:t>Object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class will get called and as we know the </a:t>
            </a:r>
            <a:r>
              <a:rPr lang="en-US" b="1" dirty="0">
                <a:solidFill>
                  <a:srgbClr val="0070C0"/>
                </a:solidFill>
              </a:rPr>
              <a:t>equals () </a:t>
            </a:r>
            <a:r>
              <a:rPr lang="en-US" dirty="0"/>
              <a:t>method of </a:t>
            </a:r>
            <a:r>
              <a:rPr lang="en-US" b="1" dirty="0">
                <a:solidFill>
                  <a:srgbClr val="C00000"/>
                </a:solidFill>
              </a:rPr>
              <a:t>Object </a:t>
            </a:r>
            <a:r>
              <a:rPr lang="en-US" dirty="0"/>
              <a:t>class compares memory addresses of 2 objects . </a:t>
            </a:r>
          </a:p>
          <a:p>
            <a:endParaRPr lang="en-US" dirty="0"/>
          </a:p>
          <a:p>
            <a:r>
              <a:rPr lang="en-US" dirty="0"/>
              <a:t>So even if objects are having same data member values then also </a:t>
            </a:r>
            <a:r>
              <a:rPr lang="en-US" b="1" dirty="0">
                <a:solidFill>
                  <a:srgbClr val="0070C0"/>
                </a:solidFill>
              </a:rPr>
              <a:t>equals() </a:t>
            </a:r>
            <a:r>
              <a:rPr lang="en-US" dirty="0"/>
              <a:t>method of </a:t>
            </a:r>
            <a:r>
              <a:rPr lang="en-US" b="1" dirty="0">
                <a:solidFill>
                  <a:srgbClr val="C00000"/>
                </a:solidFill>
              </a:rPr>
              <a:t>Object</a:t>
            </a:r>
            <a:r>
              <a:rPr lang="en-US" dirty="0"/>
              <a:t> class will return </a:t>
            </a:r>
            <a:r>
              <a:rPr lang="en-US" b="1" dirty="0">
                <a:solidFill>
                  <a:srgbClr val="FF0000"/>
                </a:solidFill>
              </a:rPr>
              <a:t>false </a:t>
            </a:r>
          </a:p>
          <a:p>
            <a:endParaRPr lang="en-US" dirty="0"/>
          </a:p>
          <a:p>
            <a:r>
              <a:rPr lang="en-US" dirty="0"/>
              <a:t>Thus the methods </a:t>
            </a:r>
            <a:r>
              <a:rPr lang="en-US" b="1" dirty="0">
                <a:solidFill>
                  <a:srgbClr val="0070C0"/>
                </a:solidFill>
              </a:rPr>
              <a:t>remove( ) </a:t>
            </a:r>
            <a:r>
              <a:rPr lang="en-US" dirty="0"/>
              <a:t>, </a:t>
            </a:r>
            <a:r>
              <a:rPr lang="en-US" b="1" dirty="0" err="1">
                <a:solidFill>
                  <a:srgbClr val="0070C0"/>
                </a:solidFill>
              </a:rPr>
              <a:t>indexOf</a:t>
            </a:r>
            <a:r>
              <a:rPr lang="en-US" b="1" dirty="0">
                <a:solidFill>
                  <a:srgbClr val="0070C0"/>
                </a:solidFill>
              </a:rPr>
              <a:t>( ) </a:t>
            </a:r>
            <a:r>
              <a:rPr lang="en-US" dirty="0"/>
              <a:t>and </a:t>
            </a:r>
            <a:r>
              <a:rPr lang="en-US" b="1" dirty="0">
                <a:solidFill>
                  <a:srgbClr val="0070C0"/>
                </a:solidFill>
              </a:rPr>
              <a:t>contains( ) </a:t>
            </a:r>
            <a:r>
              <a:rPr lang="en-US" dirty="0"/>
              <a:t>will fail to find our object in the list.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9660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How To Sort The </a:t>
            </a:r>
            <a:r>
              <a:rPr lang="en-IN" dirty="0" err="1"/>
              <a:t>ArrayList</a:t>
            </a:r>
            <a:r>
              <a:rPr lang="en-IN" dirty="0"/>
              <a:t>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</a:t>
            </a:r>
            <a:r>
              <a:rPr lang="en-IN" b="1" dirty="0">
                <a:solidFill>
                  <a:srgbClr val="00B050"/>
                </a:solidFill>
              </a:rPr>
              <a:t>Java language </a:t>
            </a:r>
            <a:r>
              <a:rPr lang="en-IN" dirty="0"/>
              <a:t>provides us predefined sorting functions/methods to sort the elements of collections like </a:t>
            </a:r>
            <a:r>
              <a:rPr lang="en-IN" b="1" dirty="0" err="1">
                <a:solidFill>
                  <a:srgbClr val="0070C0"/>
                </a:solidFill>
              </a:rPr>
              <a:t>ArrayList</a:t>
            </a:r>
            <a:r>
              <a:rPr lang="en-IN" b="1" dirty="0">
                <a:solidFill>
                  <a:srgbClr val="0070C0"/>
                </a:solidFill>
              </a:rPr>
              <a:t>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Thus we do not have to write our own logic for sorting these collections.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9660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How To Sort The </a:t>
            </a:r>
            <a:r>
              <a:rPr lang="en-IN" dirty="0" err="1"/>
              <a:t>ArrayList</a:t>
            </a:r>
            <a:r>
              <a:rPr lang="en-IN" dirty="0"/>
              <a:t>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This is done using a class called “</a:t>
            </a:r>
            <a:r>
              <a:rPr lang="en-IN" b="1" dirty="0">
                <a:solidFill>
                  <a:srgbClr val="0070C0"/>
                </a:solidFill>
              </a:rPr>
              <a:t>Collections</a:t>
            </a:r>
            <a:r>
              <a:rPr lang="en-IN" dirty="0"/>
              <a:t>” in the package </a:t>
            </a:r>
            <a:r>
              <a:rPr lang="en-IN" b="1" dirty="0" err="1">
                <a:solidFill>
                  <a:srgbClr val="C00000"/>
                </a:solidFill>
              </a:rPr>
              <a:t>java.util</a:t>
            </a:r>
            <a:r>
              <a:rPr lang="en-IN" b="1" dirty="0">
                <a:solidFill>
                  <a:srgbClr val="C00000"/>
                </a:solidFill>
              </a:rPr>
              <a:t> </a:t>
            </a:r>
            <a:r>
              <a:rPr lang="en-IN" dirty="0"/>
              <a:t>which contains a static method called </a:t>
            </a:r>
            <a:r>
              <a:rPr lang="en-IN" b="1" dirty="0">
                <a:solidFill>
                  <a:srgbClr val="FF0000"/>
                </a:solidFill>
              </a:rPr>
              <a:t>sort( ) </a:t>
            </a:r>
            <a:r>
              <a:rPr lang="en-IN" dirty="0"/>
              <a:t>which can sort an </a:t>
            </a:r>
            <a:r>
              <a:rPr lang="en-IN" b="1" dirty="0" err="1">
                <a:solidFill>
                  <a:srgbClr val="0070C0"/>
                </a:solidFill>
              </a:rPr>
              <a:t>ArrayList</a:t>
            </a:r>
            <a:endParaRPr lang="en-IN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IN" dirty="0"/>
              <a:t>The prototype of the method is:</a:t>
            </a:r>
          </a:p>
          <a:p>
            <a:pPr lvl="1"/>
            <a:r>
              <a:rPr lang="en-IN" sz="2400" b="1" dirty="0">
                <a:solidFill>
                  <a:srgbClr val="7030A0"/>
                </a:solidFill>
              </a:rPr>
              <a:t>public static void sort(List L)</a:t>
            </a:r>
            <a:endParaRPr lang="en-IN" sz="2400" dirty="0"/>
          </a:p>
          <a:p>
            <a:endParaRPr lang="en-US" dirty="0"/>
          </a:p>
          <a:p>
            <a:r>
              <a:rPr lang="en-US" dirty="0"/>
              <a:t>This method accepts a List as argument and sorts it’s elements in </a:t>
            </a:r>
            <a:r>
              <a:rPr lang="en-US" b="1" dirty="0">
                <a:solidFill>
                  <a:srgbClr val="0070C0"/>
                </a:solidFill>
              </a:rPr>
              <a:t>natural order .</a:t>
            </a:r>
            <a:br>
              <a:rPr lang="en-IN" b="1" dirty="0">
                <a:solidFill>
                  <a:srgbClr val="7030A0"/>
                </a:solidFill>
              </a:rPr>
            </a:br>
            <a:endParaRPr lang="en-IN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6605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1519</TotalTime>
  <Words>932</Words>
  <Application>Microsoft Office PowerPoint</Application>
  <PresentationFormat>On-screen Show (4:3)</PresentationFormat>
  <Paragraphs>129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Clarity</vt:lpstr>
      <vt:lpstr>COLLECTIONS</vt:lpstr>
      <vt:lpstr>Introduction To Custom ArrayList</vt:lpstr>
      <vt:lpstr>Creating A Custom ArrayList</vt:lpstr>
      <vt:lpstr>Creating A Custom ArrayList</vt:lpstr>
      <vt:lpstr>Exercise 4</vt:lpstr>
      <vt:lpstr>Point To Remember</vt:lpstr>
      <vt:lpstr>Point To Remember</vt:lpstr>
      <vt:lpstr>How To Sort The ArrayList ?</vt:lpstr>
      <vt:lpstr>How To Sort The ArrayList ?</vt:lpstr>
      <vt:lpstr>What Is Natural Order?</vt:lpstr>
      <vt:lpstr>Example</vt:lpstr>
      <vt:lpstr>Example</vt:lpstr>
      <vt:lpstr>Output</vt:lpstr>
      <vt:lpstr>How To Sort Custom ArrayList ?</vt:lpstr>
      <vt:lpstr>Solution</vt:lpstr>
      <vt:lpstr>Summary Of Benefits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dc:creator>Windows7</dc:creator>
  <cp:lastModifiedBy>Sharma Computer Academy</cp:lastModifiedBy>
  <cp:revision>149</cp:revision>
  <dcterms:created xsi:type="dcterms:W3CDTF">2012-06-21T20:06:10Z</dcterms:created>
  <dcterms:modified xsi:type="dcterms:W3CDTF">2023-08-26T06:45:29Z</dcterms:modified>
</cp:coreProperties>
</file>