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4"/>
  </p:notesMasterIdLst>
  <p:sldIdLst>
    <p:sldId id="256" r:id="rId2"/>
    <p:sldId id="358" r:id="rId3"/>
    <p:sldId id="359" r:id="rId4"/>
    <p:sldId id="360" r:id="rId5"/>
    <p:sldId id="361" r:id="rId6"/>
    <p:sldId id="362" r:id="rId7"/>
    <p:sldId id="363" r:id="rId8"/>
    <p:sldId id="364" r:id="rId9"/>
    <p:sldId id="282" r:id="rId10"/>
    <p:sldId id="283" r:id="rId11"/>
    <p:sldId id="331" r:id="rId12"/>
    <p:sldId id="335" r:id="rId13"/>
    <p:sldId id="336" r:id="rId14"/>
    <p:sldId id="339" r:id="rId15"/>
    <p:sldId id="370" r:id="rId16"/>
    <p:sldId id="386" r:id="rId17"/>
    <p:sldId id="372" r:id="rId18"/>
    <p:sldId id="373" r:id="rId19"/>
    <p:sldId id="374" r:id="rId20"/>
    <p:sldId id="375" r:id="rId21"/>
    <p:sldId id="376" r:id="rId22"/>
    <p:sldId id="371" r:id="rId23"/>
    <p:sldId id="377" r:id="rId24"/>
    <p:sldId id="389" r:id="rId25"/>
    <p:sldId id="379" r:id="rId26"/>
    <p:sldId id="380" r:id="rId27"/>
    <p:sldId id="381" r:id="rId28"/>
    <p:sldId id="388" r:id="rId29"/>
    <p:sldId id="387" r:id="rId30"/>
    <p:sldId id="382" r:id="rId31"/>
    <p:sldId id="383" r:id="rId32"/>
    <p:sldId id="394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3C4DAFB0-26EB-4DB7-8210-51C8931E31F6}"/>
    <pc:docChg chg="modSld">
      <pc:chgData name="Sharma Computer Academy" userId="08476b32c11f4418" providerId="LiveId" clId="{3C4DAFB0-26EB-4DB7-8210-51C8931E31F6}" dt="2023-08-26T06:46:25.049" v="22" actId="20577"/>
      <pc:docMkLst>
        <pc:docMk/>
      </pc:docMkLst>
      <pc:sldChg chg="modSp mod">
        <pc:chgData name="Sharma Computer Academy" userId="08476b32c11f4418" providerId="LiveId" clId="{3C4DAFB0-26EB-4DB7-8210-51C8931E31F6}" dt="2023-08-26T06:45:56.835" v="2" actId="20577"/>
        <pc:sldMkLst>
          <pc:docMk/>
          <pc:sldMk cId="1290578778" sldId="336"/>
        </pc:sldMkLst>
        <pc:spChg chg="mod">
          <ac:chgData name="Sharma Computer Academy" userId="08476b32c11f4418" providerId="LiveId" clId="{3C4DAFB0-26EB-4DB7-8210-51C8931E31F6}" dt="2023-08-26T06:45:56.835" v="2" actId="20577"/>
          <ac:spMkLst>
            <pc:docMk/>
            <pc:sldMk cId="1290578778" sldId="336"/>
            <ac:spMk id="5" creationId="{00000000-0000-0000-0000-000000000000}"/>
          </ac:spMkLst>
        </pc:spChg>
      </pc:sldChg>
      <pc:sldChg chg="modSp mod">
        <pc:chgData name="Sharma Computer Academy" userId="08476b32c11f4418" providerId="LiveId" clId="{3C4DAFB0-26EB-4DB7-8210-51C8931E31F6}" dt="2023-08-26T06:45:47.371" v="1" actId="20577"/>
        <pc:sldMkLst>
          <pc:docMk/>
          <pc:sldMk cId="4120417026" sldId="360"/>
        </pc:sldMkLst>
        <pc:spChg chg="mod">
          <ac:chgData name="Sharma Computer Academy" userId="08476b32c11f4418" providerId="LiveId" clId="{3C4DAFB0-26EB-4DB7-8210-51C8931E31F6}" dt="2023-08-26T06:45:47.371" v="1" actId="20577"/>
          <ac:spMkLst>
            <pc:docMk/>
            <pc:sldMk cId="4120417026" sldId="360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3C4DAFB0-26EB-4DB7-8210-51C8931E31F6}" dt="2023-08-26T06:46:05.436" v="3" actId="20577"/>
        <pc:sldMkLst>
          <pc:docMk/>
          <pc:sldMk cId="2441463049" sldId="377"/>
        </pc:sldMkLst>
        <pc:spChg chg="mod">
          <ac:chgData name="Sharma Computer Academy" userId="08476b32c11f4418" providerId="LiveId" clId="{3C4DAFB0-26EB-4DB7-8210-51C8931E31F6}" dt="2023-08-26T06:46:05.436" v="3" actId="20577"/>
          <ac:spMkLst>
            <pc:docMk/>
            <pc:sldMk cId="2441463049" sldId="377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3C4DAFB0-26EB-4DB7-8210-51C8931E31F6}" dt="2023-08-26T06:46:15.220" v="13" actId="20577"/>
        <pc:sldMkLst>
          <pc:docMk/>
          <pc:sldMk cId="748435179" sldId="379"/>
        </pc:sldMkLst>
        <pc:spChg chg="mod">
          <ac:chgData name="Sharma Computer Academy" userId="08476b32c11f4418" providerId="LiveId" clId="{3C4DAFB0-26EB-4DB7-8210-51C8931E31F6}" dt="2023-08-26T06:46:15.220" v="13" actId="20577"/>
          <ac:spMkLst>
            <pc:docMk/>
            <pc:sldMk cId="748435179" sldId="379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3C4DAFB0-26EB-4DB7-8210-51C8931E31F6}" dt="2023-08-26T06:46:25.049" v="22" actId="20577"/>
        <pc:sldMkLst>
          <pc:docMk/>
          <pc:sldMk cId="1982087229" sldId="380"/>
        </pc:sldMkLst>
        <pc:spChg chg="mod">
          <ac:chgData name="Sharma Computer Academy" userId="08476b32c11f4418" providerId="LiveId" clId="{3C4DAFB0-26EB-4DB7-8210-51C8931E31F6}" dt="2023-08-26T06:46:25.049" v="22" actId="20577"/>
          <ac:spMkLst>
            <pc:docMk/>
            <pc:sldMk cId="1982087229" sldId="380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9C0D5-5FA3-4E38-BF6F-4181479A0B67}" type="datetimeFigureOut">
              <a:rPr lang="en-US" smtClean="0"/>
              <a:pPr/>
              <a:t>8/26/2023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56C1F-545D-4EAB-87FD-C8C73C59C51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26-08-2023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26-08-2023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26-08-2023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26-08-2023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26-08-2023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26-08-2023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26-08-2023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26-08-2023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26-08-2023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26-08-2023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26-08-2023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D193C41-EC79-47F5-8DC3-EF54433A43DC}" type="datetimeFigureOut">
              <a:rPr lang="en-IN" smtClean="0"/>
              <a:pPr/>
              <a:t>26-08-2023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COLLECTIONS</a:t>
            </a:r>
            <a:endParaRPr lang="en-IN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(An easy way to manage Objects)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4110603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Classes Of 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There are 2  implementation classes of </a:t>
            </a:r>
            <a:r>
              <a:rPr lang="en-IN" b="1" dirty="0">
                <a:solidFill>
                  <a:srgbClr val="FF0000"/>
                </a:solidFill>
              </a:rPr>
              <a:t>Set</a:t>
            </a:r>
            <a:r>
              <a:rPr lang="en-IN" dirty="0"/>
              <a:t> interface: </a:t>
            </a:r>
          </a:p>
          <a:p>
            <a:pPr marL="0" indent="0">
              <a:buNone/>
            </a:pPr>
            <a:r>
              <a:rPr lang="en-IN" dirty="0"/>
              <a:t>1- </a:t>
            </a:r>
            <a:r>
              <a:rPr lang="en-IN" b="1" dirty="0" err="1">
                <a:solidFill>
                  <a:srgbClr val="FF0000"/>
                </a:solidFill>
              </a:rPr>
              <a:t>HashSet</a:t>
            </a:r>
            <a:endParaRPr lang="en-I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/>
              <a:t>2- </a:t>
            </a:r>
            <a:r>
              <a:rPr lang="en-IN" b="1" dirty="0" err="1">
                <a:solidFill>
                  <a:srgbClr val="FF0000"/>
                </a:solidFill>
              </a:rPr>
              <a:t>TreeSet</a:t>
            </a:r>
            <a:endParaRPr lang="en-I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dirty="0"/>
              <a:t>The </a:t>
            </a:r>
            <a:r>
              <a:rPr lang="en-IN" b="1" dirty="0" err="1">
                <a:solidFill>
                  <a:srgbClr val="FF0000"/>
                </a:solidFill>
              </a:rPr>
              <a:t>HashSet</a:t>
            </a:r>
            <a:r>
              <a:rPr lang="en-IN" dirty="0"/>
              <a:t> represents a set backed by a </a:t>
            </a:r>
            <a:r>
              <a:rPr lang="en-IN" b="1" dirty="0">
                <a:solidFill>
                  <a:srgbClr val="7030A0"/>
                </a:solidFill>
              </a:rPr>
              <a:t>hash table </a:t>
            </a:r>
            <a:r>
              <a:rPr lang="en-IN" dirty="0"/>
              <a:t>providing </a:t>
            </a:r>
            <a:r>
              <a:rPr lang="en-IN" b="1" u="sng" dirty="0">
                <a:solidFill>
                  <a:srgbClr val="C00000"/>
                </a:solidFill>
              </a:rPr>
              <a:t>constant lookup−time access </a:t>
            </a:r>
            <a:r>
              <a:rPr lang="en-IN" dirty="0"/>
              <a:t>to unordered elements.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The </a:t>
            </a:r>
            <a:r>
              <a:rPr lang="en-IN" b="1" dirty="0" err="1">
                <a:solidFill>
                  <a:srgbClr val="FF0000"/>
                </a:solidFill>
              </a:rPr>
              <a:t>TreeSet</a:t>
            </a:r>
            <a:r>
              <a:rPr lang="en-IN" b="1" dirty="0">
                <a:solidFill>
                  <a:srgbClr val="0070C0"/>
                </a:solidFill>
              </a:rPr>
              <a:t> </a:t>
            </a:r>
            <a:r>
              <a:rPr lang="en-IN" dirty="0"/>
              <a:t>maintains its elements in a sorted order within a </a:t>
            </a:r>
            <a:r>
              <a:rPr lang="en-IN" b="1" dirty="0">
                <a:solidFill>
                  <a:srgbClr val="7030A0"/>
                </a:solidFill>
              </a:rPr>
              <a:t>BST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4426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HashSet</a:t>
            </a:r>
            <a:r>
              <a:rPr lang="en-US" dirty="0"/>
              <a:t>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1.This class implements the </a:t>
            </a:r>
            <a:r>
              <a:rPr lang="en-IN" b="1" dirty="0">
                <a:solidFill>
                  <a:srgbClr val="FF0000"/>
                </a:solidFill>
              </a:rPr>
              <a:t>Set</a:t>
            </a:r>
            <a:r>
              <a:rPr lang="en-IN" dirty="0"/>
              <a:t> interface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2.It internally uses a </a:t>
            </a:r>
            <a:r>
              <a:rPr lang="en-IN" b="1" dirty="0">
                <a:solidFill>
                  <a:srgbClr val="7030A0"/>
                </a:solidFill>
              </a:rPr>
              <a:t>hash table </a:t>
            </a:r>
            <a:r>
              <a:rPr lang="en-IN" dirty="0"/>
              <a:t>for storage and applies a mechanism called </a:t>
            </a:r>
            <a:r>
              <a:rPr lang="en-IN" b="1" dirty="0">
                <a:solidFill>
                  <a:srgbClr val="7030A0"/>
                </a:solidFill>
              </a:rPr>
              <a:t>hashing</a:t>
            </a:r>
            <a:r>
              <a:rPr lang="en-IN" dirty="0"/>
              <a:t> for storage and retrieval of data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3.It makes </a:t>
            </a:r>
            <a:r>
              <a:rPr lang="en-IN" b="1" dirty="0">
                <a:solidFill>
                  <a:srgbClr val="7030A0"/>
                </a:solidFill>
              </a:rPr>
              <a:t>no guarantee as to the iteration order </a:t>
            </a:r>
            <a:r>
              <a:rPr lang="en-IN" dirty="0"/>
              <a:t>of the set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346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Elements In </a:t>
            </a:r>
            <a:r>
              <a:rPr lang="en-US" dirty="0" err="1"/>
              <a:t>HashSet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76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To insert an element in the </a:t>
            </a:r>
            <a:r>
              <a:rPr lang="en-US" sz="2400" b="1" dirty="0" err="1">
                <a:solidFill>
                  <a:srgbClr val="C00000"/>
                </a:solidFill>
              </a:rPr>
              <a:t>HashSet</a:t>
            </a:r>
            <a:r>
              <a:rPr lang="en-US" sz="2400" dirty="0"/>
              <a:t> , we have to call the method  </a:t>
            </a:r>
            <a:r>
              <a:rPr lang="en-US" sz="2400" b="1" dirty="0">
                <a:solidFill>
                  <a:srgbClr val="0070C0"/>
                </a:solidFill>
              </a:rPr>
              <a:t>add( ) </a:t>
            </a:r>
          </a:p>
          <a:p>
            <a:endParaRPr lang="en-US" sz="2400" dirty="0"/>
          </a:p>
          <a:p>
            <a:r>
              <a:rPr lang="en-US" sz="2400" dirty="0"/>
              <a:t>This method has following prototype:</a:t>
            </a:r>
          </a:p>
          <a:p>
            <a:endParaRPr lang="en-US" sz="2400" b="1" u="sng" dirty="0"/>
          </a:p>
          <a:p>
            <a:r>
              <a:rPr lang="en-US" sz="2400" b="1" u="sng" dirty="0"/>
              <a:t>Prototype:</a:t>
            </a:r>
            <a:endParaRPr lang="en-IN" sz="2400" b="1" u="sng" dirty="0"/>
          </a:p>
          <a:p>
            <a:endParaRPr lang="en-IN" sz="2400" b="1" dirty="0">
              <a:solidFill>
                <a:srgbClr val="0070C0"/>
              </a:solidFill>
            </a:endParaRPr>
          </a:p>
          <a:p>
            <a:r>
              <a:rPr lang="en-IN" sz="2400" b="1" dirty="0">
                <a:solidFill>
                  <a:srgbClr val="7030A0"/>
                </a:solidFill>
              </a:rPr>
              <a:t>public </a:t>
            </a:r>
            <a:r>
              <a:rPr lang="en-IN" sz="2400" b="1" dirty="0" err="1">
                <a:solidFill>
                  <a:srgbClr val="7030A0"/>
                </a:solidFill>
              </a:rPr>
              <a:t>boolean</a:t>
            </a:r>
            <a:r>
              <a:rPr lang="en-IN" sz="2400" b="1" dirty="0">
                <a:solidFill>
                  <a:srgbClr val="7030A0"/>
                </a:solidFill>
              </a:rPr>
              <a:t> add(Object)</a:t>
            </a:r>
          </a:p>
          <a:p>
            <a:endParaRPr lang="en-US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90578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Elements In </a:t>
            </a:r>
            <a:r>
              <a:rPr lang="en-US" dirty="0" err="1"/>
              <a:t>HashSet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63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It accepts an Object as argument and adds that Object in the </a:t>
            </a:r>
            <a:r>
              <a:rPr lang="en-US" b="1" dirty="0" err="1">
                <a:solidFill>
                  <a:srgbClr val="FF0000"/>
                </a:solidFill>
              </a:rPr>
              <a:t>HashSet</a:t>
            </a:r>
            <a:r>
              <a:rPr lang="en-US" dirty="0"/>
              <a:t> . If adding is successful it returns </a:t>
            </a:r>
            <a:r>
              <a:rPr lang="en-US" b="1" dirty="0">
                <a:solidFill>
                  <a:srgbClr val="7030A0"/>
                </a:solidFill>
              </a:rPr>
              <a:t>true </a:t>
            </a:r>
            <a:r>
              <a:rPr lang="en-US" dirty="0"/>
              <a:t>otherwise it returns </a:t>
            </a:r>
            <a:r>
              <a:rPr lang="en-US" b="1" dirty="0">
                <a:solidFill>
                  <a:srgbClr val="7030A0"/>
                </a:solidFill>
              </a:rPr>
              <a:t>false</a:t>
            </a:r>
            <a:r>
              <a:rPr lang="en-US" dirty="0"/>
              <a:t>.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b="1" u="sng" dirty="0"/>
              <a:t>For Ex:</a:t>
            </a:r>
          </a:p>
          <a:p>
            <a:endParaRPr lang="en-US" sz="2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sz="2000" b="1" dirty="0">
                <a:solidFill>
                  <a:srgbClr val="0070C0"/>
                </a:solidFill>
              </a:rPr>
              <a:t>    </a:t>
            </a:r>
            <a:r>
              <a:rPr lang="en-IN" sz="2000" b="1" dirty="0">
                <a:solidFill>
                  <a:srgbClr val="C00000"/>
                </a:solidFill>
              </a:rPr>
              <a:t>Set&lt;String&gt; </a:t>
            </a:r>
            <a:r>
              <a:rPr lang="en-IN" sz="2000" b="1" dirty="0" err="1">
                <a:solidFill>
                  <a:srgbClr val="C00000"/>
                </a:solidFill>
              </a:rPr>
              <a:t>HSet</a:t>
            </a:r>
            <a:r>
              <a:rPr lang="en-IN" sz="2000" b="1" dirty="0">
                <a:solidFill>
                  <a:srgbClr val="C00000"/>
                </a:solidFill>
              </a:rPr>
              <a:t> = new HashSet&lt;String&gt;();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C00000"/>
                </a:solidFill>
              </a:rPr>
              <a:t>                 </a:t>
            </a:r>
            <a:r>
              <a:rPr lang="en-IN" sz="2000" b="1" dirty="0" err="1">
                <a:solidFill>
                  <a:srgbClr val="C00000"/>
                </a:solidFill>
              </a:rPr>
              <a:t>HSet.add</a:t>
            </a:r>
            <a:r>
              <a:rPr lang="en-IN" sz="2000" b="1" dirty="0">
                <a:solidFill>
                  <a:srgbClr val="C00000"/>
                </a:solidFill>
              </a:rPr>
              <a:t>("C");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C00000"/>
                </a:solidFill>
              </a:rPr>
              <a:t>                 </a:t>
            </a:r>
            <a:r>
              <a:rPr lang="en-IN" sz="2000" b="1" dirty="0" err="1">
                <a:solidFill>
                  <a:srgbClr val="C00000"/>
                </a:solidFill>
              </a:rPr>
              <a:t>HSet.add</a:t>
            </a:r>
            <a:r>
              <a:rPr lang="en-IN" sz="2000" b="1" dirty="0">
                <a:solidFill>
                  <a:srgbClr val="C00000"/>
                </a:solidFill>
              </a:rPr>
              <a:t>("A");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C00000"/>
                </a:solidFill>
              </a:rPr>
              <a:t>                 </a:t>
            </a:r>
            <a:r>
              <a:rPr lang="en-IN" sz="2000" b="1" dirty="0" err="1">
                <a:solidFill>
                  <a:srgbClr val="C00000"/>
                </a:solidFill>
              </a:rPr>
              <a:t>HSet.add</a:t>
            </a:r>
            <a:r>
              <a:rPr lang="en-IN" sz="2000" b="1" dirty="0">
                <a:solidFill>
                  <a:srgbClr val="C00000"/>
                </a:solidFill>
              </a:rPr>
              <a:t>("B");</a:t>
            </a:r>
          </a:p>
        </p:txBody>
      </p:sp>
    </p:spTree>
    <p:extLst>
      <p:ext uri="{BB962C8B-B14F-4D97-AF65-F5344CB8AC3E}">
        <p14:creationId xmlns:p14="http://schemas.microsoft.com/office/powerpoint/2010/main" val="1290578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Exercise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WAP to store names of first four months in the  </a:t>
            </a:r>
            <a:r>
              <a:rPr lang="en-IN" dirty="0" err="1"/>
              <a:t>HashSet</a:t>
            </a:r>
            <a:r>
              <a:rPr lang="en-IN" dirty="0"/>
              <a:t> and them print them .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5151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Iterator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1.The </a:t>
            </a:r>
            <a:r>
              <a:rPr lang="en-IN" b="1" dirty="0">
                <a:solidFill>
                  <a:srgbClr val="C00000"/>
                </a:solidFill>
              </a:rPr>
              <a:t>List</a:t>
            </a:r>
            <a:r>
              <a:rPr lang="en-IN" dirty="0"/>
              <a:t> and </a:t>
            </a:r>
            <a:r>
              <a:rPr lang="en-IN" b="1" dirty="0">
                <a:solidFill>
                  <a:srgbClr val="C00000"/>
                </a:solidFill>
              </a:rPr>
              <a:t>Set</a:t>
            </a:r>
            <a:r>
              <a:rPr lang="en-IN" dirty="0"/>
              <a:t> collections provide </a:t>
            </a:r>
            <a:r>
              <a:rPr lang="en-IN" b="1" dirty="0">
                <a:solidFill>
                  <a:srgbClr val="0070C0"/>
                </a:solidFill>
              </a:rPr>
              <a:t>iterators</a:t>
            </a:r>
            <a:r>
              <a:rPr lang="en-IN" dirty="0"/>
              <a:t>, which are like pointers that allow </a:t>
            </a:r>
            <a:r>
              <a:rPr lang="en-IN" b="1" dirty="0">
                <a:solidFill>
                  <a:srgbClr val="7030A0"/>
                </a:solidFill>
              </a:rPr>
              <a:t>going over all the elements </a:t>
            </a:r>
            <a:r>
              <a:rPr lang="en-IN" dirty="0"/>
              <a:t>of a collection in sequence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2.To </a:t>
            </a:r>
            <a:r>
              <a:rPr lang="en-IN" dirty="0"/>
              <a:t>access a collection through an iterator, we have to obtain the object of type </a:t>
            </a:r>
            <a:r>
              <a:rPr lang="en-IN" b="1" dirty="0" err="1">
                <a:solidFill>
                  <a:srgbClr val="C00000"/>
                </a:solidFill>
              </a:rPr>
              <a:t>Iterator</a:t>
            </a:r>
            <a:r>
              <a:rPr lang="en-IN" dirty="0"/>
              <a:t> which is done by calling the method called </a:t>
            </a:r>
            <a:r>
              <a:rPr lang="en-IN" b="1" dirty="0" err="1">
                <a:solidFill>
                  <a:srgbClr val="0070C0"/>
                </a:solidFill>
              </a:rPr>
              <a:t>iterator</a:t>
            </a:r>
            <a:r>
              <a:rPr lang="en-IN" b="1" dirty="0">
                <a:solidFill>
                  <a:srgbClr val="0070C0"/>
                </a:solidFill>
              </a:rPr>
              <a:t>( ) </a:t>
            </a:r>
            <a:r>
              <a:rPr lang="en-IN" dirty="0">
                <a:solidFill>
                  <a:srgbClr val="0070C0"/>
                </a:solidFill>
              </a:rPr>
              <a:t> </a:t>
            </a:r>
            <a:r>
              <a:rPr lang="en-IN" dirty="0"/>
              <a:t>, available in all Collection classes</a:t>
            </a:r>
          </a:p>
        </p:txBody>
      </p:sp>
    </p:spTree>
    <p:extLst>
      <p:ext uri="{BB962C8B-B14F-4D97-AF65-F5344CB8AC3E}">
        <p14:creationId xmlns:p14="http://schemas.microsoft.com/office/powerpoint/2010/main" val="53442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Iterator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3. The prototype of this method is: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public </a:t>
            </a:r>
            <a:r>
              <a:rPr lang="en-US" b="1" dirty="0" err="1">
                <a:solidFill>
                  <a:srgbClr val="7030A0"/>
                </a:solidFill>
              </a:rPr>
              <a:t>Iterator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iterator</a:t>
            </a:r>
            <a:r>
              <a:rPr lang="en-US" b="1" dirty="0">
                <a:solidFill>
                  <a:srgbClr val="7030A0"/>
                </a:solidFill>
              </a:rPr>
              <a:t>( )</a:t>
            </a:r>
            <a:endParaRPr lang="en-IN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4.By using this </a:t>
            </a:r>
            <a:r>
              <a:rPr lang="en-IN" b="1" dirty="0" err="1">
                <a:solidFill>
                  <a:srgbClr val="C00000"/>
                </a:solidFill>
              </a:rPr>
              <a:t>Iterator</a:t>
            </a:r>
            <a:r>
              <a:rPr lang="en-IN" dirty="0"/>
              <a:t> object, we can access each element in the collection, one element at a time</a:t>
            </a:r>
          </a:p>
        </p:txBody>
      </p:sp>
    </p:spTree>
    <p:extLst>
      <p:ext uri="{BB962C8B-B14F-4D97-AF65-F5344CB8AC3E}">
        <p14:creationId xmlns:p14="http://schemas.microsoft.com/office/powerpoint/2010/main" val="53442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</a:t>
            </a:r>
            <a:r>
              <a:rPr lang="en-US" dirty="0" err="1"/>
              <a:t>Iterator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b="1" dirty="0">
                <a:solidFill>
                  <a:srgbClr val="7030A0"/>
                </a:solidFill>
              </a:rPr>
              <a:t>public </a:t>
            </a:r>
            <a:r>
              <a:rPr lang="en-US" b="1" dirty="0" err="1">
                <a:solidFill>
                  <a:srgbClr val="7030A0"/>
                </a:solidFill>
              </a:rPr>
              <a:t>boolean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hasNext</a:t>
            </a:r>
            <a:r>
              <a:rPr lang="en-US" b="1" dirty="0">
                <a:solidFill>
                  <a:srgbClr val="7030A0"/>
                </a:solidFill>
              </a:rPr>
              <a:t>( ) </a:t>
            </a:r>
            <a:r>
              <a:rPr lang="en-US" dirty="0"/>
              <a:t>: Checks whether there is an element present in the Collection to be accessed . If an element is present it returns </a:t>
            </a:r>
            <a:r>
              <a:rPr lang="en-US" b="1" dirty="0">
                <a:solidFill>
                  <a:srgbClr val="FF0000"/>
                </a:solidFill>
              </a:rPr>
              <a:t>true</a:t>
            </a:r>
            <a:r>
              <a:rPr lang="en-US" dirty="0"/>
              <a:t> otherwise it returns </a:t>
            </a:r>
            <a:r>
              <a:rPr lang="en-US" b="1" dirty="0">
                <a:solidFill>
                  <a:srgbClr val="FF0000"/>
                </a:solidFill>
              </a:rPr>
              <a:t>false</a:t>
            </a:r>
          </a:p>
          <a:p>
            <a:pPr marL="457200" indent="-457200">
              <a:buAutoNum type="arabicPeriod"/>
            </a:pPr>
            <a:endParaRPr lang="en-US" b="1" dirty="0">
              <a:solidFill>
                <a:srgbClr val="7030A0"/>
              </a:solidFill>
            </a:endParaRPr>
          </a:p>
          <a:p>
            <a:pPr marL="457200" indent="-457200">
              <a:buAutoNum type="arabicPeriod"/>
            </a:pPr>
            <a:r>
              <a:rPr lang="en-US" b="1" dirty="0">
                <a:solidFill>
                  <a:srgbClr val="7030A0"/>
                </a:solidFill>
              </a:rPr>
              <a:t>public Object next( ) </a:t>
            </a:r>
            <a:r>
              <a:rPr lang="en-US" dirty="0"/>
              <a:t>: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dirty="0"/>
              <a:t>Moves the internal pointer to the next position and returns the element present there. If no element is present then it throws </a:t>
            </a:r>
            <a:r>
              <a:rPr lang="en-US" b="1" dirty="0" err="1">
                <a:solidFill>
                  <a:srgbClr val="FF0000"/>
                </a:solidFill>
              </a:rPr>
              <a:t>NoSuchElementException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42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Of </a:t>
            </a:r>
            <a:r>
              <a:rPr lang="en-US" dirty="0" err="1"/>
              <a:t>Iterator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dirty="0"/>
              <a:t>Suppose we write the statement:</a:t>
            </a:r>
          </a:p>
          <a:p>
            <a:pPr marL="457200" indent="-457200">
              <a:buNone/>
            </a:pPr>
            <a:r>
              <a:rPr lang="en-US" b="1" dirty="0" err="1">
                <a:solidFill>
                  <a:srgbClr val="C00000"/>
                </a:solidFill>
              </a:rPr>
              <a:t>Iterator</a:t>
            </a:r>
            <a:r>
              <a:rPr lang="en-US" b="1" dirty="0">
                <a:solidFill>
                  <a:srgbClr val="C00000"/>
                </a:solidFill>
              </a:rPr>
              <a:t> it = </a:t>
            </a:r>
            <a:r>
              <a:rPr lang="en-US" b="1" dirty="0" err="1">
                <a:solidFill>
                  <a:srgbClr val="C00000"/>
                </a:solidFill>
              </a:rPr>
              <a:t>hs.iterator</a:t>
            </a:r>
            <a:r>
              <a:rPr lang="en-US" b="1" dirty="0">
                <a:solidFill>
                  <a:srgbClr val="C00000"/>
                </a:solidFill>
              </a:rPr>
              <a:t>();</a:t>
            </a:r>
          </a:p>
          <a:p>
            <a:pPr marL="457200" indent="-457200">
              <a:buNone/>
            </a:pPr>
            <a:endParaRPr lang="en-US" dirty="0"/>
          </a:p>
          <a:p>
            <a:pPr marL="457200" indent="-457200">
              <a:buNone/>
            </a:pPr>
            <a:r>
              <a:rPr lang="en-US" dirty="0"/>
              <a:t>When the above statement runs , the </a:t>
            </a:r>
            <a:r>
              <a:rPr lang="en-IN" dirty="0"/>
              <a:t>internal pointer of </a:t>
            </a:r>
          </a:p>
          <a:p>
            <a:pPr marL="457200" indent="-457200">
              <a:buNone/>
            </a:pPr>
            <a:r>
              <a:rPr lang="en-IN" dirty="0"/>
              <a:t>the </a:t>
            </a:r>
            <a:r>
              <a:rPr lang="en-IN" b="1" dirty="0" err="1">
                <a:solidFill>
                  <a:srgbClr val="FF0000"/>
                </a:solidFill>
              </a:rPr>
              <a:t>Iterator</a:t>
            </a:r>
            <a:r>
              <a:rPr lang="en-IN" dirty="0"/>
              <a:t> called </a:t>
            </a:r>
            <a:r>
              <a:rPr lang="en-IN" b="1" dirty="0">
                <a:solidFill>
                  <a:srgbClr val="7030A0"/>
                </a:solidFill>
              </a:rPr>
              <a:t>Cursor</a:t>
            </a:r>
            <a:r>
              <a:rPr lang="en-IN" dirty="0"/>
              <a:t> starts pointing to the position </a:t>
            </a:r>
          </a:p>
          <a:p>
            <a:pPr marL="457200" indent="-457200">
              <a:buNone/>
            </a:pPr>
            <a:r>
              <a:rPr lang="en-IN" dirty="0"/>
              <a:t>which is before first element of the </a:t>
            </a:r>
            <a:r>
              <a:rPr lang="en-IN" b="1" dirty="0">
                <a:solidFill>
                  <a:srgbClr val="FF0000"/>
                </a:solidFill>
              </a:rPr>
              <a:t>Collection</a:t>
            </a:r>
            <a:r>
              <a:rPr lang="en-IN" dirty="0"/>
              <a:t>. </a:t>
            </a:r>
          </a:p>
          <a:p>
            <a:pPr marL="457200" indent="-457200">
              <a:buAutoNum type="arabicPeriod"/>
            </a:pP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4" name="Picture 3" descr="iterator1-450x1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4714884"/>
            <a:ext cx="8501122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42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Of </a:t>
            </a:r>
            <a:r>
              <a:rPr lang="en-US" dirty="0" err="1"/>
              <a:t>Iterator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dirty="0"/>
              <a:t>Now , when we write the following code:</a:t>
            </a:r>
          </a:p>
          <a:p>
            <a:pPr>
              <a:buNone/>
            </a:pPr>
            <a:r>
              <a:rPr lang="en-IN" dirty="0"/>
              <a:t>     </a:t>
            </a:r>
            <a:r>
              <a:rPr lang="en-IN" b="1" dirty="0" err="1">
                <a:solidFill>
                  <a:srgbClr val="C00000"/>
                </a:solidFill>
              </a:rPr>
              <a:t>it.hasNext</a:t>
            </a:r>
            <a:r>
              <a:rPr lang="en-IN" b="1" dirty="0">
                <a:solidFill>
                  <a:srgbClr val="C00000"/>
                </a:solidFill>
              </a:rPr>
              <a:t>(); </a:t>
            </a:r>
          </a:p>
          <a:p>
            <a:pPr>
              <a:buNone/>
            </a:pPr>
            <a:r>
              <a:rPr lang="en-IN" b="1" dirty="0">
                <a:solidFill>
                  <a:srgbClr val="C00000"/>
                </a:solidFill>
              </a:rPr>
              <a:t>     </a:t>
            </a:r>
            <a:r>
              <a:rPr lang="en-IN" b="1" dirty="0" err="1">
                <a:solidFill>
                  <a:srgbClr val="C00000"/>
                </a:solidFill>
              </a:rPr>
              <a:t>it.next</a:t>
            </a:r>
            <a:r>
              <a:rPr lang="en-IN" b="1" dirty="0">
                <a:solidFill>
                  <a:srgbClr val="C00000"/>
                </a:solidFill>
              </a:rPr>
              <a:t>();</a:t>
            </a:r>
          </a:p>
          <a:p>
            <a:pPr>
              <a:buNone/>
            </a:pPr>
            <a:r>
              <a:rPr lang="en-IN" dirty="0"/>
              <a:t>the </a:t>
            </a:r>
            <a:r>
              <a:rPr lang="en-IN" b="1" dirty="0">
                <a:solidFill>
                  <a:srgbClr val="7030A0"/>
                </a:solidFill>
              </a:rPr>
              <a:t>Cursor</a:t>
            </a:r>
            <a:r>
              <a:rPr lang="en-IN" dirty="0"/>
              <a:t> starts pointing to the </a:t>
            </a:r>
            <a:r>
              <a:rPr lang="en-IN" b="1" dirty="0">
                <a:solidFill>
                  <a:srgbClr val="7030A0"/>
                </a:solidFill>
              </a:rPr>
              <a:t>FIRST</a:t>
            </a:r>
            <a:r>
              <a:rPr lang="en-IN" dirty="0"/>
              <a:t> element in the</a:t>
            </a:r>
          </a:p>
          <a:p>
            <a:pPr>
              <a:buNone/>
            </a:pPr>
            <a:r>
              <a:rPr lang="en-IN" b="1" dirty="0">
                <a:solidFill>
                  <a:srgbClr val="FF0000"/>
                </a:solidFill>
              </a:rPr>
              <a:t>Collection</a:t>
            </a:r>
          </a:p>
        </p:txBody>
      </p:sp>
      <p:pic>
        <p:nvPicPr>
          <p:cNvPr id="4" name="Picture 3" descr="iterator1-450x1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4714884"/>
            <a:ext cx="8143932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42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</a:t>
            </a:r>
            <a:r>
              <a:rPr lang="en-US" dirty="0" err="1"/>
              <a:t>LinkedList</a:t>
            </a:r>
            <a:r>
              <a:rPr lang="en-US" dirty="0"/>
              <a:t>”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 err="1">
                <a:solidFill>
                  <a:srgbClr val="0070C0"/>
                </a:solidFill>
              </a:rPr>
              <a:t>LinkedList</a:t>
            </a:r>
            <a:r>
              <a:rPr lang="en-IN" dirty="0"/>
              <a:t> implements the </a:t>
            </a:r>
            <a:r>
              <a:rPr lang="en-IN" b="1" dirty="0">
                <a:solidFill>
                  <a:srgbClr val="0070C0"/>
                </a:solidFill>
              </a:rPr>
              <a:t>List </a:t>
            </a:r>
            <a:r>
              <a:rPr lang="en-IN" dirty="0"/>
              <a:t>interface. </a:t>
            </a:r>
          </a:p>
          <a:p>
            <a:endParaRPr lang="en-IN" dirty="0"/>
          </a:p>
          <a:p>
            <a:r>
              <a:rPr lang="en-IN" dirty="0"/>
              <a:t>It Uses </a:t>
            </a:r>
            <a:r>
              <a:rPr lang="en-IN" b="1" dirty="0">
                <a:solidFill>
                  <a:srgbClr val="0070C0"/>
                </a:solidFill>
              </a:rPr>
              <a:t>Doubly Linked List </a:t>
            </a:r>
            <a:r>
              <a:rPr lang="en-IN" dirty="0"/>
              <a:t>internally. </a:t>
            </a:r>
          </a:p>
          <a:p>
            <a:endParaRPr lang="en-IN" dirty="0"/>
          </a:p>
          <a:p>
            <a:r>
              <a:rPr lang="en-IN" dirty="0"/>
              <a:t>No initial capacity</a:t>
            </a:r>
          </a:p>
          <a:p>
            <a:endParaRPr lang="en-IN" dirty="0"/>
          </a:p>
          <a:p>
            <a:r>
              <a:rPr lang="en-IN" dirty="0"/>
              <a:t>Capacity/size increases as elements are added</a:t>
            </a:r>
          </a:p>
          <a:p>
            <a:endParaRPr lang="en-IN" dirty="0"/>
          </a:p>
          <a:p>
            <a:r>
              <a:rPr lang="en-IN" dirty="0"/>
              <a:t>Insertion order is preserved</a:t>
            </a:r>
          </a:p>
          <a:p>
            <a:pPr>
              <a:buNone/>
            </a:pPr>
            <a:endParaRPr lang="en-IN" dirty="0"/>
          </a:p>
          <a:p>
            <a:r>
              <a:rPr lang="en-US" b="1" u="sng" dirty="0">
                <a:solidFill>
                  <a:srgbClr val="00B050"/>
                </a:solidFill>
              </a:rPr>
              <a:t>Good choice </a:t>
            </a:r>
            <a:r>
              <a:rPr lang="en-US" dirty="0"/>
              <a:t>when frequent operations are adding and removing and </a:t>
            </a:r>
            <a:r>
              <a:rPr lang="en-US" b="1" u="sng" dirty="0">
                <a:solidFill>
                  <a:srgbClr val="FF0000"/>
                </a:solidFill>
              </a:rPr>
              <a:t>worst</a:t>
            </a:r>
            <a:r>
              <a:rPr lang="en-US" dirty="0"/>
              <a:t> when frequent operation is retrieval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041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Of </a:t>
            </a:r>
            <a:r>
              <a:rPr lang="en-US" dirty="0" err="1"/>
              <a:t>Iterator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dirty="0"/>
              <a:t>If we again write the following code:</a:t>
            </a:r>
          </a:p>
          <a:p>
            <a:pPr>
              <a:buNone/>
            </a:pPr>
            <a:r>
              <a:rPr lang="en-IN" dirty="0"/>
              <a:t>     </a:t>
            </a:r>
            <a:r>
              <a:rPr lang="en-IN" b="1" dirty="0" err="1">
                <a:solidFill>
                  <a:srgbClr val="C00000"/>
                </a:solidFill>
              </a:rPr>
              <a:t>it.hasNext</a:t>
            </a:r>
            <a:r>
              <a:rPr lang="en-IN" b="1" dirty="0">
                <a:solidFill>
                  <a:srgbClr val="C00000"/>
                </a:solidFill>
              </a:rPr>
              <a:t>(); </a:t>
            </a:r>
          </a:p>
          <a:p>
            <a:pPr>
              <a:buNone/>
            </a:pPr>
            <a:r>
              <a:rPr lang="en-IN" b="1" dirty="0">
                <a:solidFill>
                  <a:srgbClr val="C00000"/>
                </a:solidFill>
              </a:rPr>
              <a:t>     </a:t>
            </a:r>
            <a:r>
              <a:rPr lang="en-IN" b="1" dirty="0" err="1">
                <a:solidFill>
                  <a:srgbClr val="C00000"/>
                </a:solidFill>
              </a:rPr>
              <a:t>it.next</a:t>
            </a:r>
            <a:r>
              <a:rPr lang="en-IN" b="1" dirty="0">
                <a:solidFill>
                  <a:srgbClr val="C00000"/>
                </a:solidFill>
              </a:rPr>
              <a:t>();</a:t>
            </a:r>
          </a:p>
          <a:p>
            <a:pPr>
              <a:buNone/>
            </a:pPr>
            <a:r>
              <a:rPr lang="en-IN" dirty="0"/>
              <a:t>the </a:t>
            </a:r>
            <a:r>
              <a:rPr lang="en-IN" b="1" dirty="0">
                <a:solidFill>
                  <a:srgbClr val="7030A0"/>
                </a:solidFill>
              </a:rPr>
              <a:t>Cursor</a:t>
            </a:r>
            <a:r>
              <a:rPr lang="en-IN" dirty="0"/>
              <a:t> starts pointing to the </a:t>
            </a:r>
            <a:r>
              <a:rPr lang="en-IN" b="1" dirty="0">
                <a:solidFill>
                  <a:srgbClr val="7030A0"/>
                </a:solidFill>
              </a:rPr>
              <a:t>SECOND</a:t>
            </a:r>
            <a:r>
              <a:rPr lang="en-IN" dirty="0"/>
              <a:t> element in the</a:t>
            </a:r>
          </a:p>
          <a:p>
            <a:pPr>
              <a:buNone/>
            </a:pPr>
            <a:r>
              <a:rPr lang="en-IN" b="1" dirty="0">
                <a:solidFill>
                  <a:srgbClr val="FF0000"/>
                </a:solidFill>
              </a:rPr>
              <a:t>Collection</a:t>
            </a:r>
          </a:p>
        </p:txBody>
      </p:sp>
      <p:pic>
        <p:nvPicPr>
          <p:cNvPr id="4" name="Picture 3" descr="iterator1-450x1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4643446"/>
            <a:ext cx="8143932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42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Of </a:t>
            </a:r>
            <a:r>
              <a:rPr lang="en-US" dirty="0" err="1"/>
              <a:t>Iterator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dirty="0"/>
              <a:t>Repeating this process finally sends the </a:t>
            </a:r>
            <a:r>
              <a:rPr lang="en-US" b="1" dirty="0">
                <a:solidFill>
                  <a:srgbClr val="7030A0"/>
                </a:solidFill>
              </a:rPr>
              <a:t>Cursor</a:t>
            </a:r>
            <a:r>
              <a:rPr lang="en-US" dirty="0"/>
              <a:t> to the </a:t>
            </a:r>
          </a:p>
          <a:p>
            <a:pPr marL="457200" indent="-457200">
              <a:buNone/>
            </a:pPr>
            <a:r>
              <a:rPr lang="en-US" b="1" dirty="0">
                <a:solidFill>
                  <a:srgbClr val="7030A0"/>
                </a:solidFill>
              </a:rPr>
              <a:t>LAST </a:t>
            </a:r>
            <a:r>
              <a:rPr lang="en-US" dirty="0"/>
              <a:t>element of the </a:t>
            </a:r>
            <a:r>
              <a:rPr lang="en-US" b="1" dirty="0">
                <a:solidFill>
                  <a:srgbClr val="FF0000"/>
                </a:solidFill>
              </a:rPr>
              <a:t>Collection</a:t>
            </a:r>
          </a:p>
        </p:txBody>
      </p:sp>
      <p:pic>
        <p:nvPicPr>
          <p:cNvPr id="4" name="Picture 3" descr="iterator1-450x1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3000372"/>
            <a:ext cx="8358245" cy="12001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0034" y="4714884"/>
            <a:ext cx="79296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After reading the final element, if we run code </a:t>
            </a:r>
          </a:p>
          <a:p>
            <a:r>
              <a:rPr lang="en-US" sz="2400" b="1" dirty="0" err="1">
                <a:solidFill>
                  <a:srgbClr val="C00000"/>
                </a:solidFill>
              </a:rPr>
              <a:t>it.hasNext</a:t>
            </a:r>
            <a:r>
              <a:rPr lang="en-US" sz="2400" b="1" dirty="0">
                <a:solidFill>
                  <a:srgbClr val="C00000"/>
                </a:solidFill>
              </a:rPr>
              <a:t>()</a:t>
            </a:r>
            <a:endParaRPr lang="en-IN" sz="2400" b="1" dirty="0">
              <a:solidFill>
                <a:srgbClr val="C00000"/>
              </a:solidFill>
            </a:endParaRPr>
          </a:p>
          <a:p>
            <a:r>
              <a:rPr lang="en-IN" sz="2400" dirty="0"/>
              <a:t>then it returns </a:t>
            </a:r>
            <a:r>
              <a:rPr lang="en-IN" sz="2400" b="1" dirty="0">
                <a:solidFill>
                  <a:srgbClr val="7030A0"/>
                </a:solidFill>
              </a:rPr>
              <a:t>“false” </a:t>
            </a:r>
            <a:r>
              <a:rPr lang="en-IN" sz="2400" dirty="0"/>
              <a:t>value.</a:t>
            </a:r>
          </a:p>
        </p:txBody>
      </p:sp>
    </p:spTree>
    <p:extLst>
      <p:ext uri="{BB962C8B-B14F-4D97-AF65-F5344CB8AC3E}">
        <p14:creationId xmlns:p14="http://schemas.microsoft.com/office/powerpoint/2010/main" val="53442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Use </a:t>
            </a:r>
            <a:r>
              <a:rPr lang="en-US" dirty="0" err="1"/>
              <a:t>Iterator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In general, to use an iterator to cycle through the contents of a collection, follow these steps:</a:t>
            </a:r>
          </a:p>
          <a:p>
            <a:endParaRPr lang="en-IN" dirty="0"/>
          </a:p>
          <a:p>
            <a:pPr marL="457200" indent="-457200">
              <a:buAutoNum type="arabicPeriod"/>
            </a:pPr>
            <a:r>
              <a:rPr lang="en-IN" dirty="0"/>
              <a:t>Obtain an iterator to the start of the collection by calling the collection's </a:t>
            </a:r>
            <a:r>
              <a:rPr lang="en-IN" b="1" dirty="0">
                <a:solidFill>
                  <a:srgbClr val="0070C0"/>
                </a:solidFill>
              </a:rPr>
              <a:t>iterator( )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S</a:t>
            </a:r>
            <a:r>
              <a:rPr lang="en-IN" dirty="0"/>
              <a:t>et up a loop that makes a call to </a:t>
            </a:r>
            <a:r>
              <a:rPr lang="en-IN" b="1" dirty="0" err="1">
                <a:solidFill>
                  <a:srgbClr val="0070C0"/>
                </a:solidFill>
              </a:rPr>
              <a:t>hasNext</a:t>
            </a:r>
            <a:r>
              <a:rPr lang="en-IN" b="1" dirty="0">
                <a:solidFill>
                  <a:srgbClr val="0070C0"/>
                </a:solidFill>
              </a:rPr>
              <a:t>( )</a:t>
            </a:r>
            <a:r>
              <a:rPr lang="en-IN" dirty="0"/>
              <a:t>. Have the loop iterate as long as </a:t>
            </a:r>
            <a:r>
              <a:rPr lang="en-IN" b="1" dirty="0" err="1">
                <a:solidFill>
                  <a:srgbClr val="0070C0"/>
                </a:solidFill>
              </a:rPr>
              <a:t>hasNext</a:t>
            </a:r>
            <a:r>
              <a:rPr lang="en-IN" b="1" dirty="0">
                <a:solidFill>
                  <a:srgbClr val="0070C0"/>
                </a:solidFill>
              </a:rPr>
              <a:t>( )</a:t>
            </a:r>
            <a:r>
              <a:rPr lang="en-IN" dirty="0">
                <a:solidFill>
                  <a:srgbClr val="0070C0"/>
                </a:solidFill>
              </a:rPr>
              <a:t> </a:t>
            </a:r>
            <a:r>
              <a:rPr lang="en-IN" dirty="0"/>
              <a:t>returns true.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 err="1"/>
              <a:t>Withi</a:t>
            </a:r>
            <a:r>
              <a:rPr lang="en-IN" dirty="0"/>
              <a:t>n the loop, obtain each element by calling </a:t>
            </a:r>
            <a:r>
              <a:rPr lang="en-IN" b="1" dirty="0">
                <a:solidFill>
                  <a:srgbClr val="0070C0"/>
                </a:solidFill>
              </a:rPr>
              <a:t>next( )</a:t>
            </a:r>
            <a:r>
              <a:rPr lang="en-IN" dirty="0">
                <a:solidFill>
                  <a:srgbClr val="FF0000"/>
                </a:solidFill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1463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b="1" dirty="0">
                <a:solidFill>
                  <a:srgbClr val="C00000"/>
                </a:solidFill>
              </a:rPr>
              <a:t>Set &lt;String&gt; </a:t>
            </a:r>
            <a:r>
              <a:rPr lang="en-IN" b="1" dirty="0" err="1">
                <a:solidFill>
                  <a:srgbClr val="C00000"/>
                </a:solidFill>
              </a:rPr>
              <a:t>hs</a:t>
            </a:r>
            <a:r>
              <a:rPr lang="en-IN" b="1" dirty="0">
                <a:solidFill>
                  <a:srgbClr val="C00000"/>
                </a:solidFill>
              </a:rPr>
              <a:t>=new HashSet&lt;String&gt;();</a:t>
            </a:r>
          </a:p>
          <a:p>
            <a:pPr>
              <a:buNone/>
            </a:pPr>
            <a:r>
              <a:rPr lang="en-IN" b="1" dirty="0" err="1">
                <a:solidFill>
                  <a:srgbClr val="C00000"/>
                </a:solidFill>
              </a:rPr>
              <a:t>hs.add</a:t>
            </a:r>
            <a:r>
              <a:rPr lang="en-IN" b="1" dirty="0">
                <a:solidFill>
                  <a:srgbClr val="C00000"/>
                </a:solidFill>
              </a:rPr>
              <a:t>("January");</a:t>
            </a:r>
          </a:p>
          <a:p>
            <a:pPr>
              <a:buNone/>
            </a:pPr>
            <a:r>
              <a:rPr lang="en-IN" b="1" dirty="0" err="1">
                <a:solidFill>
                  <a:srgbClr val="C00000"/>
                </a:solidFill>
              </a:rPr>
              <a:t>hs.add</a:t>
            </a:r>
            <a:r>
              <a:rPr lang="en-IN" b="1" dirty="0">
                <a:solidFill>
                  <a:srgbClr val="C00000"/>
                </a:solidFill>
              </a:rPr>
              <a:t>("February");</a:t>
            </a:r>
          </a:p>
          <a:p>
            <a:pPr>
              <a:buNone/>
            </a:pPr>
            <a:r>
              <a:rPr lang="en-IN" b="1" dirty="0" err="1">
                <a:solidFill>
                  <a:srgbClr val="C00000"/>
                </a:solidFill>
              </a:rPr>
              <a:t>hs.add</a:t>
            </a:r>
            <a:r>
              <a:rPr lang="en-IN" b="1" dirty="0">
                <a:solidFill>
                  <a:srgbClr val="C00000"/>
                </a:solidFill>
              </a:rPr>
              <a:t>("March");</a:t>
            </a:r>
          </a:p>
          <a:p>
            <a:pPr>
              <a:buNone/>
            </a:pPr>
            <a:r>
              <a:rPr lang="en-IN" b="1" dirty="0" err="1">
                <a:solidFill>
                  <a:srgbClr val="C00000"/>
                </a:solidFill>
              </a:rPr>
              <a:t>hs.add</a:t>
            </a:r>
            <a:r>
              <a:rPr lang="en-IN" b="1" dirty="0">
                <a:solidFill>
                  <a:srgbClr val="C00000"/>
                </a:solidFill>
              </a:rPr>
              <a:t>("April");</a:t>
            </a:r>
          </a:p>
          <a:p>
            <a:pPr>
              <a:buNone/>
            </a:pPr>
            <a:r>
              <a:rPr lang="en-IN" b="1" dirty="0" err="1">
                <a:solidFill>
                  <a:srgbClr val="7030A0"/>
                </a:solidFill>
              </a:rPr>
              <a:t>Iterator</a:t>
            </a:r>
            <a:r>
              <a:rPr lang="en-IN" b="1" dirty="0">
                <a:solidFill>
                  <a:srgbClr val="7030A0"/>
                </a:solidFill>
              </a:rPr>
              <a:t> it=</a:t>
            </a:r>
            <a:r>
              <a:rPr lang="en-IN" b="1" dirty="0" err="1">
                <a:solidFill>
                  <a:srgbClr val="7030A0"/>
                </a:solidFill>
              </a:rPr>
              <a:t>hs.iterator</a:t>
            </a:r>
            <a:r>
              <a:rPr lang="en-IN" b="1" dirty="0">
                <a:solidFill>
                  <a:srgbClr val="7030A0"/>
                </a:solidFill>
              </a:rPr>
              <a:t>();</a:t>
            </a:r>
          </a:p>
          <a:p>
            <a:pPr>
              <a:buNone/>
            </a:pPr>
            <a:r>
              <a:rPr lang="en-IN" b="1" dirty="0">
                <a:solidFill>
                  <a:srgbClr val="7030A0"/>
                </a:solidFill>
              </a:rPr>
              <a:t>while(</a:t>
            </a:r>
            <a:r>
              <a:rPr lang="en-IN" b="1" dirty="0" err="1">
                <a:solidFill>
                  <a:srgbClr val="7030A0"/>
                </a:solidFill>
              </a:rPr>
              <a:t>it.hasNext</a:t>
            </a:r>
            <a:r>
              <a:rPr lang="en-IN" b="1" dirty="0">
                <a:solidFill>
                  <a:srgbClr val="7030A0"/>
                </a:solidFill>
              </a:rPr>
              <a:t>())</a:t>
            </a:r>
          </a:p>
          <a:p>
            <a:pPr>
              <a:buNone/>
            </a:pPr>
            <a:r>
              <a:rPr lang="en-IN" b="1" dirty="0">
                <a:solidFill>
                  <a:srgbClr val="7030A0"/>
                </a:solidFill>
              </a:rPr>
              <a:t> {</a:t>
            </a:r>
          </a:p>
          <a:p>
            <a:pPr>
              <a:buNone/>
            </a:pPr>
            <a:r>
              <a:rPr lang="en-IN" b="1" dirty="0">
                <a:solidFill>
                  <a:srgbClr val="7030A0"/>
                </a:solidFill>
              </a:rPr>
              <a:t>            String s=(String)</a:t>
            </a:r>
            <a:r>
              <a:rPr lang="en-IN" b="1" dirty="0" err="1">
                <a:solidFill>
                  <a:srgbClr val="7030A0"/>
                </a:solidFill>
              </a:rPr>
              <a:t>it.next</a:t>
            </a:r>
            <a:r>
              <a:rPr lang="en-IN" b="1" dirty="0">
                <a:solidFill>
                  <a:srgbClr val="7030A0"/>
                </a:solidFill>
              </a:rPr>
              <a:t>();</a:t>
            </a:r>
          </a:p>
          <a:p>
            <a:pPr>
              <a:buNone/>
            </a:pPr>
            <a:r>
              <a:rPr lang="en-IN" b="1" dirty="0">
                <a:solidFill>
                  <a:srgbClr val="7030A0"/>
                </a:solidFill>
              </a:rPr>
              <a:t>            </a:t>
            </a:r>
            <a:r>
              <a:rPr lang="en-IN" b="1" dirty="0" err="1">
                <a:solidFill>
                  <a:srgbClr val="7030A0"/>
                </a:solidFill>
              </a:rPr>
              <a:t>System.out.println</a:t>
            </a:r>
            <a:r>
              <a:rPr lang="en-IN" b="1" dirty="0">
                <a:solidFill>
                  <a:srgbClr val="7030A0"/>
                </a:solidFill>
              </a:rPr>
              <a:t>(s);</a:t>
            </a:r>
          </a:p>
          <a:p>
            <a:pPr>
              <a:buNone/>
            </a:pPr>
            <a:r>
              <a:rPr lang="en-IN" b="1" dirty="0">
                <a:solidFill>
                  <a:srgbClr val="7030A0"/>
                </a:solidFill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441463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6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None/>
            </a:pPr>
            <a:r>
              <a:rPr lang="en-US" dirty="0"/>
              <a:t>Modify the </a:t>
            </a:r>
            <a:r>
              <a:rPr lang="en-US" dirty="0" err="1"/>
              <a:t>ArrayList</a:t>
            </a:r>
            <a:r>
              <a:rPr lang="en-US" dirty="0"/>
              <a:t> program and traverse the </a:t>
            </a:r>
            <a:r>
              <a:rPr lang="en-US" dirty="0" err="1"/>
              <a:t>ArrayList</a:t>
            </a:r>
            <a:r>
              <a:rPr lang="en-US" dirty="0"/>
              <a:t> </a:t>
            </a:r>
          </a:p>
          <a:p>
            <a:pPr marL="457200" indent="-457200">
              <a:buNone/>
            </a:pPr>
            <a:r>
              <a:rPr lang="en-US" dirty="0"/>
              <a:t>using </a:t>
            </a:r>
            <a:r>
              <a:rPr lang="en-US" dirty="0" err="1"/>
              <a:t>iterator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608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Very Important Point !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5141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900" b="1" dirty="0">
                <a:solidFill>
                  <a:srgbClr val="7030A0"/>
                </a:solidFill>
              </a:rPr>
              <a:t>import </a:t>
            </a:r>
            <a:r>
              <a:rPr lang="en-IN" sz="1900" b="1" dirty="0" err="1">
                <a:solidFill>
                  <a:srgbClr val="7030A0"/>
                </a:solidFill>
              </a:rPr>
              <a:t>java.util</a:t>
            </a:r>
            <a:r>
              <a:rPr lang="en-IN" sz="1900" b="1" dirty="0">
                <a:solidFill>
                  <a:srgbClr val="7030A0"/>
                </a:solidFill>
              </a:rPr>
              <a:t>.*;</a:t>
            </a:r>
          </a:p>
          <a:p>
            <a:pPr marL="0" indent="0">
              <a:buNone/>
            </a:pPr>
            <a:r>
              <a:rPr lang="en-IN" sz="1900" b="1" dirty="0">
                <a:solidFill>
                  <a:srgbClr val="7030A0"/>
                </a:solidFill>
              </a:rPr>
              <a:t>public class </a:t>
            </a:r>
            <a:r>
              <a:rPr lang="en-IN" sz="1900" b="1" dirty="0" err="1">
                <a:solidFill>
                  <a:srgbClr val="7030A0"/>
                </a:solidFill>
              </a:rPr>
              <a:t>HashsetDemo</a:t>
            </a:r>
            <a:r>
              <a:rPr lang="en-IN" sz="1900" b="1" dirty="0">
                <a:solidFill>
                  <a:srgbClr val="7030A0"/>
                </a:solidFill>
              </a:rPr>
              <a:t> {</a:t>
            </a:r>
          </a:p>
          <a:p>
            <a:pPr marL="0" indent="0">
              <a:buNone/>
            </a:pPr>
            <a:r>
              <a:rPr lang="en-IN" sz="1900" b="1" dirty="0">
                <a:solidFill>
                  <a:srgbClr val="7030A0"/>
                </a:solidFill>
              </a:rPr>
              <a:t>    public static void main(String[] </a:t>
            </a:r>
            <a:r>
              <a:rPr lang="en-IN" sz="1900" b="1" dirty="0" err="1">
                <a:solidFill>
                  <a:srgbClr val="7030A0"/>
                </a:solidFill>
              </a:rPr>
              <a:t>args</a:t>
            </a:r>
            <a:r>
              <a:rPr lang="en-IN" sz="1900" b="1" dirty="0">
                <a:solidFill>
                  <a:srgbClr val="7030A0"/>
                </a:solidFill>
              </a:rPr>
              <a:t>) {</a:t>
            </a:r>
          </a:p>
          <a:p>
            <a:pPr marL="0" indent="0">
              <a:buNone/>
            </a:pPr>
            <a:r>
              <a:rPr lang="en-IN" sz="1900" b="1" dirty="0">
                <a:solidFill>
                  <a:srgbClr val="7030A0"/>
                </a:solidFill>
              </a:rPr>
              <a:t>       Set &lt;String&gt; </a:t>
            </a:r>
            <a:r>
              <a:rPr lang="en-IN" sz="1900" b="1" dirty="0" err="1">
                <a:solidFill>
                  <a:srgbClr val="7030A0"/>
                </a:solidFill>
              </a:rPr>
              <a:t>hs</a:t>
            </a:r>
            <a:r>
              <a:rPr lang="en-IN" sz="1900" b="1" dirty="0">
                <a:solidFill>
                  <a:srgbClr val="7030A0"/>
                </a:solidFill>
              </a:rPr>
              <a:t>=new HashSet&lt;String&gt;();</a:t>
            </a:r>
          </a:p>
          <a:p>
            <a:pPr marL="0" indent="0">
              <a:buNone/>
            </a:pPr>
            <a:r>
              <a:rPr lang="en-IN" sz="1900" b="1" dirty="0">
                <a:solidFill>
                  <a:srgbClr val="7030A0"/>
                </a:solidFill>
              </a:rPr>
              <a:t>        </a:t>
            </a:r>
            <a:r>
              <a:rPr lang="en-IN" sz="1900" b="1" dirty="0" err="1">
                <a:solidFill>
                  <a:srgbClr val="7030A0"/>
                </a:solidFill>
              </a:rPr>
              <a:t>hs.add</a:t>
            </a:r>
            <a:r>
              <a:rPr lang="en-IN" sz="1900" b="1" dirty="0">
                <a:solidFill>
                  <a:srgbClr val="7030A0"/>
                </a:solidFill>
              </a:rPr>
              <a:t>("</a:t>
            </a:r>
            <a:r>
              <a:rPr lang="en-IN" sz="1900" b="1" dirty="0" err="1">
                <a:solidFill>
                  <a:srgbClr val="7030A0"/>
                </a:solidFill>
              </a:rPr>
              <a:t>Amit</a:t>
            </a:r>
            <a:r>
              <a:rPr lang="en-IN" sz="1900" b="1" dirty="0">
                <a:solidFill>
                  <a:srgbClr val="7030A0"/>
                </a:solidFill>
              </a:rPr>
              <a:t>");</a:t>
            </a:r>
          </a:p>
          <a:p>
            <a:pPr marL="0" indent="0">
              <a:buNone/>
            </a:pPr>
            <a:r>
              <a:rPr lang="en-IN" sz="1900" b="1" dirty="0">
                <a:solidFill>
                  <a:srgbClr val="7030A0"/>
                </a:solidFill>
              </a:rPr>
              <a:t>        </a:t>
            </a:r>
            <a:r>
              <a:rPr lang="en-IN" sz="1900" b="1" dirty="0" err="1">
                <a:solidFill>
                  <a:srgbClr val="7030A0"/>
                </a:solidFill>
              </a:rPr>
              <a:t>hs.add</a:t>
            </a:r>
            <a:r>
              <a:rPr lang="en-IN" sz="1900" b="1" dirty="0">
                <a:solidFill>
                  <a:srgbClr val="7030A0"/>
                </a:solidFill>
              </a:rPr>
              <a:t>("</a:t>
            </a:r>
            <a:r>
              <a:rPr lang="en-IN" sz="1900" b="1" dirty="0" err="1">
                <a:solidFill>
                  <a:srgbClr val="7030A0"/>
                </a:solidFill>
              </a:rPr>
              <a:t>Sumit</a:t>
            </a:r>
            <a:r>
              <a:rPr lang="en-IN" sz="1900" b="1" dirty="0">
                <a:solidFill>
                  <a:srgbClr val="7030A0"/>
                </a:solidFill>
              </a:rPr>
              <a:t>");</a:t>
            </a:r>
          </a:p>
          <a:p>
            <a:pPr marL="0" indent="0">
              <a:buNone/>
            </a:pPr>
            <a:r>
              <a:rPr lang="en-IN" sz="1900" b="1" dirty="0">
                <a:solidFill>
                  <a:srgbClr val="7030A0"/>
                </a:solidFill>
              </a:rPr>
              <a:t>        </a:t>
            </a:r>
            <a:r>
              <a:rPr lang="en-IN" sz="1900" b="1" dirty="0" err="1">
                <a:solidFill>
                  <a:srgbClr val="7030A0"/>
                </a:solidFill>
              </a:rPr>
              <a:t>hs.add</a:t>
            </a:r>
            <a:r>
              <a:rPr lang="en-IN" sz="1900" b="1" dirty="0">
                <a:solidFill>
                  <a:srgbClr val="7030A0"/>
                </a:solidFill>
              </a:rPr>
              <a:t>("</a:t>
            </a:r>
            <a:r>
              <a:rPr lang="en-IN" sz="1900" b="1" dirty="0" err="1">
                <a:solidFill>
                  <a:srgbClr val="7030A0"/>
                </a:solidFill>
              </a:rPr>
              <a:t>Amit</a:t>
            </a:r>
            <a:r>
              <a:rPr lang="en-IN" sz="1900" b="1" dirty="0">
                <a:solidFill>
                  <a:srgbClr val="7030A0"/>
                </a:solidFill>
              </a:rPr>
              <a:t>");</a:t>
            </a:r>
          </a:p>
          <a:p>
            <a:pPr marL="0" indent="0">
              <a:buNone/>
            </a:pPr>
            <a:r>
              <a:rPr lang="en-IN" sz="1900" b="1" dirty="0">
                <a:solidFill>
                  <a:srgbClr val="7030A0"/>
                </a:solidFill>
              </a:rPr>
              <a:t>        </a:t>
            </a:r>
            <a:r>
              <a:rPr lang="en-IN" sz="1900" b="1" dirty="0" err="1">
                <a:solidFill>
                  <a:srgbClr val="7030A0"/>
                </a:solidFill>
              </a:rPr>
              <a:t>System.out.println</a:t>
            </a:r>
            <a:r>
              <a:rPr lang="en-IN" sz="1900" b="1" dirty="0">
                <a:solidFill>
                  <a:srgbClr val="7030A0"/>
                </a:solidFill>
              </a:rPr>
              <a:t>(</a:t>
            </a:r>
            <a:r>
              <a:rPr lang="en-IN" sz="1900" b="1" dirty="0" err="1">
                <a:solidFill>
                  <a:srgbClr val="7030A0"/>
                </a:solidFill>
              </a:rPr>
              <a:t>hs</a:t>
            </a:r>
            <a:r>
              <a:rPr lang="en-IN" sz="19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IN" sz="1900" b="1" dirty="0">
                <a:solidFill>
                  <a:srgbClr val="7030A0"/>
                </a:solidFill>
              </a:rPr>
              <a:t>        </a:t>
            </a:r>
          </a:p>
          <a:p>
            <a:pPr marL="0" indent="0">
              <a:buNone/>
            </a:pPr>
            <a:r>
              <a:rPr lang="en-IN" sz="1900" b="1" dirty="0">
                <a:solidFill>
                  <a:srgbClr val="7030A0"/>
                </a:solidFill>
              </a:rPr>
              <a:t>    }</a:t>
            </a:r>
          </a:p>
          <a:p>
            <a:pPr marL="0" indent="0">
              <a:buNone/>
            </a:pPr>
            <a:r>
              <a:rPr lang="en-IN" sz="1900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IN" sz="1900" b="1" dirty="0">
                <a:solidFill>
                  <a:srgbClr val="C00000"/>
                </a:solidFill>
              </a:rPr>
              <a:t>Output:</a:t>
            </a:r>
          </a:p>
          <a:p>
            <a:pPr marL="0" indent="0">
              <a:buNone/>
            </a:pPr>
            <a:r>
              <a:rPr lang="en-IN" sz="1900" b="1" dirty="0">
                <a:solidFill>
                  <a:srgbClr val="0070C0"/>
                </a:solidFill>
              </a:rPr>
              <a:t>[</a:t>
            </a:r>
            <a:r>
              <a:rPr lang="en-IN" sz="1900" b="1" dirty="0" err="1">
                <a:solidFill>
                  <a:srgbClr val="0070C0"/>
                </a:solidFill>
              </a:rPr>
              <a:t>Amit</a:t>
            </a:r>
            <a:r>
              <a:rPr lang="en-IN" sz="1900" b="1" dirty="0">
                <a:solidFill>
                  <a:srgbClr val="0070C0"/>
                </a:solidFill>
              </a:rPr>
              <a:t>, </a:t>
            </a:r>
            <a:r>
              <a:rPr lang="en-IN" sz="1900" b="1" dirty="0" err="1">
                <a:solidFill>
                  <a:srgbClr val="0070C0"/>
                </a:solidFill>
              </a:rPr>
              <a:t>Sumit</a:t>
            </a:r>
            <a:r>
              <a:rPr lang="en-IN" sz="1900" b="1" dirty="0">
                <a:solidFill>
                  <a:srgbClr val="0070C0"/>
                </a:solidFill>
              </a:rPr>
              <a:t>]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843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85878"/>
            <a:ext cx="3786214" cy="50721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900" b="1" dirty="0">
                <a:solidFill>
                  <a:srgbClr val="7030A0"/>
                </a:solidFill>
              </a:rPr>
              <a:t>class Student</a:t>
            </a:r>
          </a:p>
          <a:p>
            <a:pPr marL="0" indent="0">
              <a:buNone/>
            </a:pPr>
            <a:r>
              <a:rPr lang="en-IN" sz="19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IN" sz="1900" b="1" dirty="0">
                <a:solidFill>
                  <a:srgbClr val="7030A0"/>
                </a:solidFill>
              </a:rPr>
              <a:t>    private String name;</a:t>
            </a:r>
          </a:p>
          <a:p>
            <a:pPr marL="0" indent="0">
              <a:buNone/>
            </a:pPr>
            <a:r>
              <a:rPr lang="en-IN" sz="1900" b="1" dirty="0">
                <a:solidFill>
                  <a:srgbClr val="7030A0"/>
                </a:solidFill>
              </a:rPr>
              <a:t>    public Student(String name)</a:t>
            </a:r>
          </a:p>
          <a:p>
            <a:pPr marL="0" indent="0">
              <a:buNone/>
            </a:pPr>
            <a:r>
              <a:rPr lang="en-IN" sz="19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IN" sz="1900" b="1" dirty="0">
                <a:solidFill>
                  <a:srgbClr val="7030A0"/>
                </a:solidFill>
              </a:rPr>
              <a:t>        this.name=name;</a:t>
            </a:r>
          </a:p>
          <a:p>
            <a:pPr marL="0" indent="0">
              <a:buNone/>
            </a:pPr>
            <a:r>
              <a:rPr lang="en-IN" sz="1900" b="1" dirty="0">
                <a:solidFill>
                  <a:srgbClr val="7030A0"/>
                </a:solidFill>
              </a:rPr>
              <a:t> }</a:t>
            </a:r>
          </a:p>
          <a:p>
            <a:pPr marL="0" indent="0">
              <a:buNone/>
            </a:pPr>
            <a:r>
              <a:rPr lang="en-IN" sz="1900" b="1" dirty="0">
                <a:solidFill>
                  <a:srgbClr val="7030A0"/>
                </a:solidFill>
              </a:rPr>
              <a:t>   </a:t>
            </a:r>
          </a:p>
          <a:p>
            <a:pPr marL="0" indent="0">
              <a:buNone/>
            </a:pPr>
            <a:r>
              <a:rPr lang="en-IN" sz="1900" b="1" dirty="0">
                <a:solidFill>
                  <a:srgbClr val="7030A0"/>
                </a:solidFill>
              </a:rPr>
              <a:t>    public String </a:t>
            </a:r>
            <a:r>
              <a:rPr lang="en-IN" sz="1900" b="1" dirty="0" err="1">
                <a:solidFill>
                  <a:srgbClr val="7030A0"/>
                </a:solidFill>
              </a:rPr>
              <a:t>toString</a:t>
            </a:r>
            <a:r>
              <a:rPr lang="en-IN" sz="1900" b="1" dirty="0">
                <a:solidFill>
                  <a:srgbClr val="7030A0"/>
                </a:solidFill>
              </a:rPr>
              <a:t>()</a:t>
            </a:r>
          </a:p>
          <a:p>
            <a:pPr marL="0" indent="0">
              <a:buNone/>
            </a:pPr>
            <a:r>
              <a:rPr lang="en-IN" sz="19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IN" sz="1900" b="1" dirty="0">
                <a:solidFill>
                  <a:srgbClr val="7030A0"/>
                </a:solidFill>
              </a:rPr>
              <a:t>        return name;</a:t>
            </a:r>
          </a:p>
          <a:p>
            <a:pPr marL="0" indent="0">
              <a:buNone/>
            </a:pPr>
            <a:r>
              <a:rPr lang="en-IN" sz="1900" b="1" dirty="0">
                <a:solidFill>
                  <a:srgbClr val="7030A0"/>
                </a:solidFill>
              </a:rPr>
              <a:t>    }</a:t>
            </a:r>
          </a:p>
          <a:p>
            <a:pPr marL="0" indent="0">
              <a:buNone/>
            </a:pPr>
            <a:r>
              <a:rPr lang="en-IN" sz="1900" b="1" dirty="0">
                <a:solidFill>
                  <a:srgbClr val="7030A0"/>
                </a:solidFill>
              </a:rPr>
              <a:t>    </a:t>
            </a:r>
          </a:p>
          <a:p>
            <a:pPr marL="0" indent="0">
              <a:buNone/>
            </a:pPr>
            <a:r>
              <a:rPr lang="en-IN" sz="1900" b="1" dirty="0">
                <a:solidFill>
                  <a:srgbClr val="7030A0"/>
                </a:solidFill>
              </a:rPr>
              <a:t>}</a:t>
            </a:r>
          </a:p>
          <a:p>
            <a:pPr marL="0" indent="0"/>
            <a:endParaRPr lang="en-IN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000496" y="1785926"/>
            <a:ext cx="478631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7030A0"/>
                </a:solidFill>
              </a:rPr>
              <a:t>class </a:t>
            </a:r>
            <a:r>
              <a:rPr lang="en-IN" b="1" dirty="0" err="1">
                <a:solidFill>
                  <a:srgbClr val="7030A0"/>
                </a:solidFill>
              </a:rPr>
              <a:t>HashSetDemo</a:t>
            </a:r>
            <a:r>
              <a:rPr lang="en-IN" b="1" dirty="0">
                <a:solidFill>
                  <a:srgbClr val="7030A0"/>
                </a:solidFill>
              </a:rPr>
              <a:t>{</a:t>
            </a:r>
          </a:p>
          <a:p>
            <a:r>
              <a:rPr lang="en-IN" b="1" dirty="0">
                <a:solidFill>
                  <a:srgbClr val="7030A0"/>
                </a:solidFill>
              </a:rPr>
              <a:t>    public static void main(String[] </a:t>
            </a:r>
            <a:r>
              <a:rPr lang="en-IN" b="1" dirty="0" err="1">
                <a:solidFill>
                  <a:srgbClr val="7030A0"/>
                </a:solidFill>
              </a:rPr>
              <a:t>args</a:t>
            </a:r>
            <a:r>
              <a:rPr lang="en-IN" b="1" dirty="0">
                <a:solidFill>
                  <a:srgbClr val="7030A0"/>
                </a:solidFill>
              </a:rPr>
              <a:t>) {</a:t>
            </a:r>
          </a:p>
          <a:p>
            <a:r>
              <a:rPr lang="en-IN" b="1" dirty="0">
                <a:solidFill>
                  <a:srgbClr val="7030A0"/>
                </a:solidFill>
              </a:rPr>
              <a:t>        Set &lt;Student&gt; </a:t>
            </a:r>
            <a:r>
              <a:rPr lang="en-IN" b="1" dirty="0" err="1">
                <a:solidFill>
                  <a:srgbClr val="7030A0"/>
                </a:solidFill>
              </a:rPr>
              <a:t>hs</a:t>
            </a:r>
            <a:r>
              <a:rPr lang="en-IN" b="1" dirty="0">
                <a:solidFill>
                  <a:srgbClr val="7030A0"/>
                </a:solidFill>
              </a:rPr>
              <a:t>;</a:t>
            </a:r>
          </a:p>
          <a:p>
            <a:r>
              <a:rPr lang="en-IN" b="1" dirty="0">
                <a:solidFill>
                  <a:srgbClr val="7030A0"/>
                </a:solidFill>
              </a:rPr>
              <a:t>        </a:t>
            </a:r>
            <a:r>
              <a:rPr lang="en-IN" b="1" dirty="0" err="1">
                <a:solidFill>
                  <a:srgbClr val="7030A0"/>
                </a:solidFill>
              </a:rPr>
              <a:t>hs</a:t>
            </a:r>
            <a:r>
              <a:rPr lang="en-IN" b="1" dirty="0">
                <a:solidFill>
                  <a:srgbClr val="7030A0"/>
                </a:solidFill>
              </a:rPr>
              <a:t>=new </a:t>
            </a:r>
            <a:r>
              <a:rPr lang="en-IN" b="1" dirty="0" err="1">
                <a:solidFill>
                  <a:srgbClr val="7030A0"/>
                </a:solidFill>
              </a:rPr>
              <a:t>HashSet</a:t>
            </a:r>
            <a:r>
              <a:rPr lang="en-IN" b="1" dirty="0">
                <a:solidFill>
                  <a:srgbClr val="7030A0"/>
                </a:solidFill>
              </a:rPr>
              <a:t>&lt;Student&gt;();</a:t>
            </a:r>
          </a:p>
          <a:p>
            <a:r>
              <a:rPr lang="en-IN" b="1" dirty="0">
                <a:solidFill>
                  <a:srgbClr val="7030A0"/>
                </a:solidFill>
              </a:rPr>
              <a:t>        Student s1=new Student("</a:t>
            </a:r>
            <a:r>
              <a:rPr lang="en-IN" b="1" dirty="0" err="1">
                <a:solidFill>
                  <a:srgbClr val="7030A0"/>
                </a:solidFill>
              </a:rPr>
              <a:t>Amit</a:t>
            </a:r>
            <a:r>
              <a:rPr lang="en-IN" b="1" dirty="0">
                <a:solidFill>
                  <a:srgbClr val="7030A0"/>
                </a:solidFill>
              </a:rPr>
              <a:t>");</a:t>
            </a:r>
          </a:p>
          <a:p>
            <a:r>
              <a:rPr lang="en-IN" b="1" dirty="0">
                <a:solidFill>
                  <a:srgbClr val="7030A0"/>
                </a:solidFill>
              </a:rPr>
              <a:t>        Student s2=new Student("</a:t>
            </a:r>
            <a:r>
              <a:rPr lang="en-IN" b="1" dirty="0" err="1">
                <a:solidFill>
                  <a:srgbClr val="7030A0"/>
                </a:solidFill>
              </a:rPr>
              <a:t>Sumit</a:t>
            </a:r>
            <a:r>
              <a:rPr lang="en-IN" b="1" dirty="0">
                <a:solidFill>
                  <a:srgbClr val="7030A0"/>
                </a:solidFill>
              </a:rPr>
              <a:t>");</a:t>
            </a:r>
          </a:p>
          <a:p>
            <a:r>
              <a:rPr lang="en-IN" b="1" dirty="0">
                <a:solidFill>
                  <a:srgbClr val="7030A0"/>
                </a:solidFill>
              </a:rPr>
              <a:t>        Student s3=new Student("</a:t>
            </a:r>
            <a:r>
              <a:rPr lang="en-IN" b="1" dirty="0" err="1">
                <a:solidFill>
                  <a:srgbClr val="7030A0"/>
                </a:solidFill>
              </a:rPr>
              <a:t>Amit</a:t>
            </a:r>
            <a:r>
              <a:rPr lang="en-IN" b="1" dirty="0">
                <a:solidFill>
                  <a:srgbClr val="7030A0"/>
                </a:solidFill>
              </a:rPr>
              <a:t>");</a:t>
            </a:r>
          </a:p>
          <a:p>
            <a:r>
              <a:rPr lang="en-IN" b="1" dirty="0">
                <a:solidFill>
                  <a:srgbClr val="7030A0"/>
                </a:solidFill>
              </a:rPr>
              <a:t>        </a:t>
            </a:r>
            <a:r>
              <a:rPr lang="en-IN" b="1" dirty="0" err="1">
                <a:solidFill>
                  <a:srgbClr val="7030A0"/>
                </a:solidFill>
              </a:rPr>
              <a:t>hs.add</a:t>
            </a:r>
            <a:r>
              <a:rPr lang="en-IN" b="1" dirty="0">
                <a:solidFill>
                  <a:srgbClr val="7030A0"/>
                </a:solidFill>
              </a:rPr>
              <a:t>(s1);</a:t>
            </a:r>
          </a:p>
          <a:p>
            <a:r>
              <a:rPr lang="en-IN" b="1" dirty="0">
                <a:solidFill>
                  <a:srgbClr val="7030A0"/>
                </a:solidFill>
              </a:rPr>
              <a:t>        </a:t>
            </a:r>
            <a:r>
              <a:rPr lang="en-IN" b="1" dirty="0" err="1">
                <a:solidFill>
                  <a:srgbClr val="7030A0"/>
                </a:solidFill>
              </a:rPr>
              <a:t>hs.add</a:t>
            </a:r>
            <a:r>
              <a:rPr lang="en-IN" b="1" dirty="0">
                <a:solidFill>
                  <a:srgbClr val="7030A0"/>
                </a:solidFill>
              </a:rPr>
              <a:t>(s2);</a:t>
            </a:r>
          </a:p>
          <a:p>
            <a:r>
              <a:rPr lang="en-IN" b="1" dirty="0">
                <a:solidFill>
                  <a:srgbClr val="7030A0"/>
                </a:solidFill>
              </a:rPr>
              <a:t>        </a:t>
            </a:r>
            <a:r>
              <a:rPr lang="en-IN" b="1" dirty="0" err="1">
                <a:solidFill>
                  <a:srgbClr val="7030A0"/>
                </a:solidFill>
              </a:rPr>
              <a:t>hs.add</a:t>
            </a:r>
            <a:r>
              <a:rPr lang="en-IN" b="1" dirty="0">
                <a:solidFill>
                  <a:srgbClr val="7030A0"/>
                </a:solidFill>
              </a:rPr>
              <a:t>(s3);</a:t>
            </a:r>
          </a:p>
          <a:p>
            <a:r>
              <a:rPr lang="en-IN" b="1" dirty="0">
                <a:solidFill>
                  <a:srgbClr val="7030A0"/>
                </a:solidFill>
              </a:rPr>
              <a:t>        </a:t>
            </a:r>
            <a:r>
              <a:rPr lang="en-IN" b="1" dirty="0" err="1">
                <a:solidFill>
                  <a:srgbClr val="7030A0"/>
                </a:solidFill>
              </a:rPr>
              <a:t>System.out.println</a:t>
            </a:r>
            <a:r>
              <a:rPr lang="en-IN" b="1" dirty="0">
                <a:solidFill>
                  <a:srgbClr val="7030A0"/>
                </a:solidFill>
              </a:rPr>
              <a:t>(</a:t>
            </a:r>
            <a:r>
              <a:rPr lang="en-IN" b="1" dirty="0" err="1">
                <a:solidFill>
                  <a:srgbClr val="7030A0"/>
                </a:solidFill>
              </a:rPr>
              <a:t>hs</a:t>
            </a:r>
            <a:r>
              <a:rPr lang="en-IN" b="1" dirty="0">
                <a:solidFill>
                  <a:srgbClr val="7030A0"/>
                </a:solidFill>
              </a:rPr>
              <a:t>);</a:t>
            </a:r>
          </a:p>
          <a:p>
            <a:r>
              <a:rPr lang="en-IN" b="1" dirty="0">
                <a:solidFill>
                  <a:srgbClr val="7030A0"/>
                </a:solidFill>
              </a:rPr>
              <a:t>    }</a:t>
            </a:r>
          </a:p>
          <a:p>
            <a:r>
              <a:rPr lang="en-IN" b="1" dirty="0">
                <a:solidFill>
                  <a:srgbClr val="7030A0"/>
                </a:solidFill>
              </a:rPr>
              <a:t>}</a:t>
            </a:r>
          </a:p>
          <a:p>
            <a:r>
              <a:rPr lang="en-US" b="1" dirty="0">
                <a:solidFill>
                  <a:srgbClr val="002060"/>
                </a:solidFill>
              </a:rPr>
              <a:t>Output:</a:t>
            </a:r>
          </a:p>
          <a:p>
            <a:r>
              <a:rPr lang="en-US" b="1" dirty="0">
                <a:solidFill>
                  <a:srgbClr val="0070C0"/>
                </a:solidFill>
              </a:rPr>
              <a:t>[</a:t>
            </a:r>
            <a:r>
              <a:rPr lang="en-US" b="1" dirty="0" err="1">
                <a:solidFill>
                  <a:srgbClr val="0070C0"/>
                </a:solidFill>
              </a:rPr>
              <a:t>Amit</a:t>
            </a:r>
            <a:r>
              <a:rPr lang="en-US" b="1" dirty="0">
                <a:solidFill>
                  <a:srgbClr val="0070C0"/>
                </a:solidFill>
              </a:rPr>
              <a:t> , </a:t>
            </a:r>
            <a:r>
              <a:rPr lang="en-US" b="1" dirty="0" err="1">
                <a:solidFill>
                  <a:srgbClr val="0070C0"/>
                </a:solidFill>
              </a:rPr>
              <a:t>Sumit</a:t>
            </a:r>
            <a:r>
              <a:rPr lang="en-US" b="1" dirty="0">
                <a:solidFill>
                  <a:srgbClr val="0070C0"/>
                </a:solidFill>
              </a:rPr>
              <a:t> , </a:t>
            </a:r>
            <a:r>
              <a:rPr lang="en-US" b="1" dirty="0" err="1">
                <a:solidFill>
                  <a:srgbClr val="0070C0"/>
                </a:solidFill>
              </a:rPr>
              <a:t>Amit</a:t>
            </a:r>
            <a:r>
              <a:rPr lang="en-US" b="1" dirty="0">
                <a:solidFill>
                  <a:srgbClr val="0070C0"/>
                </a:solidFill>
              </a:rPr>
              <a:t>]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2844" y="500042"/>
            <a:ext cx="8229600" cy="990600"/>
          </a:xfrm>
        </p:spPr>
        <p:txBody>
          <a:bodyPr/>
          <a:lstStyle/>
          <a:p>
            <a:r>
              <a:rPr lang="en-US" dirty="0"/>
              <a:t>Now Again Guess The Output 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208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401080" cy="990600"/>
          </a:xfrm>
        </p:spPr>
        <p:txBody>
          <a:bodyPr>
            <a:noAutofit/>
          </a:bodyPr>
          <a:lstStyle/>
          <a:p>
            <a:r>
              <a:rPr lang="en-US" dirty="0"/>
              <a:t>Why Duplicates Were Not Removed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This is because when we add a new object to </a:t>
            </a:r>
            <a:r>
              <a:rPr lang="en-US" dirty="0" err="1">
                <a:solidFill>
                  <a:srgbClr val="FF0000"/>
                </a:solidFill>
              </a:rPr>
              <a:t>HashSet</a:t>
            </a:r>
            <a:r>
              <a:rPr lang="en-US" dirty="0"/>
              <a:t> , then java searches it in the hash table using it’s </a:t>
            </a:r>
            <a:r>
              <a:rPr lang="en-US" b="1" dirty="0">
                <a:solidFill>
                  <a:srgbClr val="0070C0"/>
                </a:solidFill>
              </a:rPr>
              <a:t>hash code</a:t>
            </a:r>
            <a:r>
              <a:rPr lang="en-US" dirty="0"/>
              <a:t> . </a:t>
            </a:r>
          </a:p>
          <a:p>
            <a:endParaRPr lang="en-US" dirty="0"/>
          </a:p>
          <a:p>
            <a:r>
              <a:rPr lang="en-US" dirty="0"/>
              <a:t>And if no object is found with the matching </a:t>
            </a:r>
            <a:r>
              <a:rPr lang="en-US" b="1" dirty="0">
                <a:solidFill>
                  <a:srgbClr val="0070C0"/>
                </a:solidFill>
              </a:rPr>
              <a:t>hash code </a:t>
            </a:r>
            <a:r>
              <a:rPr lang="en-US" dirty="0"/>
              <a:t>then it inserts the new object in the </a:t>
            </a:r>
            <a:r>
              <a:rPr lang="en-US" b="1" dirty="0" err="1">
                <a:solidFill>
                  <a:srgbClr val="FF0000"/>
                </a:solidFill>
              </a:rPr>
              <a:t>HashSet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dirty="0"/>
              <a:t>Now this raises a question </a:t>
            </a:r>
            <a:r>
              <a:rPr lang="en-US" b="1" dirty="0">
                <a:solidFill>
                  <a:srgbClr val="0070C0"/>
                </a:solidFill>
              </a:rPr>
              <a:t>“ what is a hash code ?”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IN" dirty="0"/>
              <a:t>The </a:t>
            </a:r>
            <a:r>
              <a:rPr lang="en-IN" b="1" dirty="0">
                <a:solidFill>
                  <a:srgbClr val="0070C0"/>
                </a:solidFill>
              </a:rPr>
              <a:t>hash code </a:t>
            </a:r>
            <a:r>
              <a:rPr lang="en-IN" dirty="0"/>
              <a:t>of a Java object is </a:t>
            </a:r>
            <a:r>
              <a:rPr lang="en-IN" b="1" dirty="0">
                <a:solidFill>
                  <a:srgbClr val="C00000"/>
                </a:solidFill>
              </a:rPr>
              <a:t>simply an integer allotted by the JVM to uniquely identify an object.</a:t>
            </a:r>
          </a:p>
          <a:p>
            <a:endParaRPr lang="en-US" dirty="0"/>
          </a:p>
          <a:p>
            <a:r>
              <a:rPr lang="en-US" dirty="0"/>
              <a:t>To get the hash code of an object we can call the method </a:t>
            </a:r>
            <a:r>
              <a:rPr lang="en-US" b="1" dirty="0" err="1">
                <a:solidFill>
                  <a:srgbClr val="FF0000"/>
                </a:solidFill>
              </a:rPr>
              <a:t>hashCode</a:t>
            </a:r>
            <a:r>
              <a:rPr lang="en-US" b="1" dirty="0">
                <a:solidFill>
                  <a:srgbClr val="FF0000"/>
                </a:solidFill>
              </a:rPr>
              <a:t>( ) </a:t>
            </a:r>
            <a:r>
              <a:rPr lang="en-US" dirty="0"/>
              <a:t>which is inherited by every class from the class </a:t>
            </a:r>
            <a:r>
              <a:rPr lang="en-US" b="1" dirty="0">
                <a:solidFill>
                  <a:srgbClr val="FF0000"/>
                </a:solidFill>
              </a:rPr>
              <a:t>Object</a:t>
            </a:r>
          </a:p>
          <a:p>
            <a:pPr>
              <a:buNone/>
            </a:pP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08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401080" cy="990600"/>
          </a:xfrm>
        </p:spPr>
        <p:txBody>
          <a:bodyPr>
            <a:noAutofit/>
          </a:bodyPr>
          <a:lstStyle/>
          <a:p>
            <a:r>
              <a:rPr lang="en-US" dirty="0"/>
              <a:t>Why Duplicates Were Not Removed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But  with respect to Collections , </a:t>
            </a:r>
            <a:r>
              <a:rPr lang="en-IN" b="1" dirty="0">
                <a:solidFill>
                  <a:srgbClr val="0070C0"/>
                </a:solidFill>
              </a:rPr>
              <a:t>hash code </a:t>
            </a:r>
            <a:r>
              <a:rPr lang="en-IN" dirty="0"/>
              <a:t>should not be unique for every object.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As per Collections , </a:t>
            </a:r>
            <a:r>
              <a:rPr lang="en-IN" b="1" dirty="0">
                <a:solidFill>
                  <a:srgbClr val="C00000"/>
                </a:solidFill>
              </a:rPr>
              <a:t>if two objects are equals then these two objects should return same hash code</a:t>
            </a:r>
            <a:r>
              <a:rPr lang="en-IN" dirty="0"/>
              <a:t>.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So we have to override </a:t>
            </a:r>
            <a:r>
              <a:rPr lang="en-IN" b="1" dirty="0" err="1">
                <a:solidFill>
                  <a:srgbClr val="FF0000"/>
                </a:solidFill>
              </a:rPr>
              <a:t>hashcode</a:t>
            </a:r>
            <a:r>
              <a:rPr lang="en-IN" b="1" dirty="0">
                <a:solidFill>
                  <a:srgbClr val="FF0000"/>
                </a:solidFill>
              </a:rPr>
              <a:t>() </a:t>
            </a:r>
            <a:r>
              <a:rPr lang="en-IN" dirty="0"/>
              <a:t>method of a class in such way that if two objects are equal, then those two objects must return same hash code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08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401080" cy="990600"/>
          </a:xfrm>
        </p:spPr>
        <p:txBody>
          <a:bodyPr>
            <a:noAutofit/>
          </a:bodyPr>
          <a:lstStyle/>
          <a:p>
            <a:r>
              <a:rPr lang="en-US" dirty="0"/>
              <a:t>Why Duplicates Were Not Removed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But , since we have not overridden </a:t>
            </a:r>
            <a:r>
              <a:rPr lang="en-US" b="1" dirty="0" err="1">
                <a:solidFill>
                  <a:srgbClr val="FF0000"/>
                </a:solidFill>
              </a:rPr>
              <a:t>hashCode</a:t>
            </a:r>
            <a:r>
              <a:rPr lang="en-US" b="1" dirty="0">
                <a:solidFill>
                  <a:srgbClr val="FF0000"/>
                </a:solidFill>
              </a:rPr>
              <a:t>( ) </a:t>
            </a:r>
            <a:r>
              <a:rPr lang="en-US" dirty="0"/>
              <a:t>method in our </a:t>
            </a:r>
            <a:r>
              <a:rPr lang="en-US" b="1" dirty="0">
                <a:solidFill>
                  <a:srgbClr val="FF0000"/>
                </a:solidFill>
              </a:rPr>
              <a:t>Student </a:t>
            </a:r>
            <a:r>
              <a:rPr lang="en-US" dirty="0"/>
              <a:t>class so we got two student objects having the same name.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08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Mechanism Of </a:t>
            </a:r>
            <a:r>
              <a:rPr lang="en-US" dirty="0" err="1"/>
              <a:t>LinkedList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 err="1">
                <a:solidFill>
                  <a:srgbClr val="0070C0"/>
                </a:solidFill>
              </a:rPr>
              <a:t>LinkedList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/>
              <a:t>is an organized collection of elements called as </a:t>
            </a:r>
            <a:r>
              <a:rPr lang="en-US" b="1" dirty="0">
                <a:solidFill>
                  <a:srgbClr val="FF0000"/>
                </a:solidFill>
              </a:rPr>
              <a:t>nodes</a:t>
            </a:r>
            <a:r>
              <a:rPr lang="en-US" dirty="0"/>
              <a:t> where each node contains an </a:t>
            </a:r>
            <a:r>
              <a:rPr lang="en-US" b="1" dirty="0">
                <a:solidFill>
                  <a:srgbClr val="FF0000"/>
                </a:solidFill>
              </a:rPr>
              <a:t>item</a:t>
            </a:r>
            <a:r>
              <a:rPr lang="en-US" dirty="0"/>
              <a:t> ,a reference to the </a:t>
            </a:r>
            <a:r>
              <a:rPr lang="en-US" b="1" dirty="0">
                <a:solidFill>
                  <a:srgbClr val="FF0000"/>
                </a:solidFill>
              </a:rPr>
              <a:t>next</a:t>
            </a:r>
            <a:r>
              <a:rPr lang="en-US" dirty="0"/>
              <a:t> element and a reference to the </a:t>
            </a:r>
            <a:r>
              <a:rPr lang="en-US" b="1" dirty="0">
                <a:solidFill>
                  <a:srgbClr val="FF0000"/>
                </a:solidFill>
              </a:rPr>
              <a:t>previous</a:t>
            </a:r>
            <a:r>
              <a:rPr lang="en-US" dirty="0"/>
              <a:t> element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 descr="linked list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3561568"/>
            <a:ext cx="8143932" cy="166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4170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Other Method We Should Override With </a:t>
            </a:r>
            <a:r>
              <a:rPr lang="en-US" dirty="0" err="1"/>
              <a:t>hashCode</a:t>
            </a:r>
            <a:r>
              <a:rPr lang="en-US" dirty="0"/>
              <a:t>( )?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should also override </a:t>
            </a:r>
            <a:r>
              <a:rPr lang="en-US" b="1" dirty="0">
                <a:solidFill>
                  <a:srgbClr val="0070C0"/>
                </a:solidFill>
              </a:rPr>
              <a:t>equals( ) </a:t>
            </a:r>
            <a:r>
              <a:rPr lang="en-US" dirty="0" err="1"/>
              <a:t>alongwith</a:t>
            </a:r>
            <a:r>
              <a:rPr lang="en-US" dirty="0"/>
              <a:t> </a:t>
            </a:r>
            <a:r>
              <a:rPr lang="en-US" b="1" dirty="0" err="1">
                <a:solidFill>
                  <a:srgbClr val="0070C0"/>
                </a:solidFill>
              </a:rPr>
              <a:t>hashCode</a:t>
            </a:r>
            <a:r>
              <a:rPr lang="en-US" b="1" dirty="0">
                <a:solidFill>
                  <a:srgbClr val="0070C0"/>
                </a:solidFill>
              </a:rPr>
              <a:t>( ) </a:t>
            </a:r>
            <a:r>
              <a:rPr lang="en-US" dirty="0"/>
              <a:t>because the </a:t>
            </a:r>
            <a:r>
              <a:rPr lang="en-US" b="1" dirty="0" err="1">
                <a:solidFill>
                  <a:srgbClr val="FF0000"/>
                </a:solidFill>
              </a:rPr>
              <a:t>HashSet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also calls </a:t>
            </a:r>
            <a:r>
              <a:rPr lang="en-US" b="1" dirty="0">
                <a:solidFill>
                  <a:srgbClr val="0070C0"/>
                </a:solidFill>
              </a:rPr>
              <a:t>equals( ) </a:t>
            </a:r>
            <a:r>
              <a:rPr lang="en-US" dirty="0"/>
              <a:t>along-with </a:t>
            </a:r>
            <a:r>
              <a:rPr lang="en-US" b="1" dirty="0" err="1">
                <a:solidFill>
                  <a:srgbClr val="0070C0"/>
                </a:solidFill>
              </a:rPr>
              <a:t>hashCode</a:t>
            </a:r>
            <a:r>
              <a:rPr lang="en-US" b="1" dirty="0">
                <a:solidFill>
                  <a:srgbClr val="0070C0"/>
                </a:solidFill>
              </a:rPr>
              <a:t>( ) </a:t>
            </a:r>
            <a:r>
              <a:rPr lang="en-US" dirty="0"/>
              <a:t>to match the actual value.</a:t>
            </a:r>
          </a:p>
          <a:p>
            <a:endParaRPr lang="en-US" dirty="0"/>
          </a:p>
          <a:p>
            <a:r>
              <a:rPr lang="en-US" dirty="0"/>
              <a:t>This is called </a:t>
            </a:r>
            <a:r>
              <a:rPr lang="en-US" b="1" u="sng" dirty="0" err="1">
                <a:solidFill>
                  <a:srgbClr val="002060"/>
                </a:solidFill>
              </a:rPr>
              <a:t>hashcode</a:t>
            </a:r>
            <a:r>
              <a:rPr lang="en-US" b="1" u="sng" dirty="0">
                <a:solidFill>
                  <a:srgbClr val="002060"/>
                </a:solidFill>
              </a:rPr>
              <a:t>-equals contract </a:t>
            </a:r>
            <a:r>
              <a:rPr lang="en-US" dirty="0"/>
              <a:t>in java </a:t>
            </a:r>
          </a:p>
          <a:p>
            <a:endParaRPr lang="en-US" dirty="0"/>
          </a:p>
          <a:p>
            <a:pPr>
              <a:buNone/>
            </a:pP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08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7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dirty="0"/>
              <a:t>Write a program to implement a </a:t>
            </a:r>
            <a:r>
              <a:rPr lang="en-US" b="1" dirty="0">
                <a:solidFill>
                  <a:srgbClr val="7030A0"/>
                </a:solidFill>
              </a:rPr>
              <a:t>Library Management </a:t>
            </a:r>
          </a:p>
          <a:p>
            <a:pPr marL="457200" indent="-457200">
              <a:buNone/>
            </a:pPr>
            <a:r>
              <a:rPr lang="en-US" b="1" dirty="0">
                <a:solidFill>
                  <a:srgbClr val="7030A0"/>
                </a:solidFill>
              </a:rPr>
              <a:t>System</a:t>
            </a:r>
            <a:r>
              <a:rPr lang="en-US" dirty="0"/>
              <a:t> with the following features: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It should contains </a:t>
            </a:r>
            <a:r>
              <a:rPr lang="en-US" b="1" dirty="0">
                <a:solidFill>
                  <a:srgbClr val="0070C0"/>
                </a:solidFill>
              </a:rPr>
              <a:t>Books </a:t>
            </a:r>
            <a:r>
              <a:rPr lang="en-US" dirty="0"/>
              <a:t>where each </a:t>
            </a:r>
            <a:r>
              <a:rPr lang="en-US" b="1" dirty="0">
                <a:solidFill>
                  <a:srgbClr val="0070C0"/>
                </a:solidFill>
              </a:rPr>
              <a:t>Book </a:t>
            </a:r>
            <a:r>
              <a:rPr lang="en-US" dirty="0"/>
              <a:t>has a </a:t>
            </a:r>
            <a:r>
              <a:rPr lang="en-US" b="1" dirty="0">
                <a:solidFill>
                  <a:srgbClr val="FF0000"/>
                </a:solidFill>
              </a:rPr>
              <a:t>name</a:t>
            </a:r>
            <a:r>
              <a:rPr lang="en-US" dirty="0"/>
              <a:t> , </a:t>
            </a:r>
            <a:r>
              <a:rPr lang="en-US" b="1" dirty="0">
                <a:solidFill>
                  <a:srgbClr val="FF0000"/>
                </a:solidFill>
              </a:rPr>
              <a:t>an author  </a:t>
            </a:r>
            <a:r>
              <a:rPr lang="en-US" dirty="0"/>
              <a:t>and </a:t>
            </a:r>
            <a:r>
              <a:rPr lang="en-US" b="1" dirty="0">
                <a:solidFill>
                  <a:srgbClr val="FF0000"/>
                </a:solidFill>
              </a:rPr>
              <a:t>price</a:t>
            </a:r>
            <a:r>
              <a:rPr lang="en-US" dirty="0"/>
              <a:t>. 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All the books must be </a:t>
            </a:r>
            <a:r>
              <a:rPr lang="en-US" b="1" dirty="0">
                <a:solidFill>
                  <a:srgbClr val="C00000"/>
                </a:solidFill>
              </a:rPr>
              <a:t>unique</a:t>
            </a:r>
            <a:r>
              <a:rPr lang="en-US" dirty="0"/>
              <a:t> i.e. it should not accept a </a:t>
            </a:r>
            <a:r>
              <a:rPr lang="en-US" b="1" u="sng" dirty="0">
                <a:solidFill>
                  <a:srgbClr val="0070C0"/>
                </a:solidFill>
              </a:rPr>
              <a:t>Book</a:t>
            </a:r>
            <a:r>
              <a:rPr lang="en-US" dirty="0"/>
              <a:t> if it is already present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Retrieval of </a:t>
            </a:r>
            <a:r>
              <a:rPr lang="en-US" b="1" u="sng" dirty="0">
                <a:solidFill>
                  <a:srgbClr val="0070C0"/>
                </a:solidFill>
              </a:rPr>
              <a:t>Book</a:t>
            </a:r>
            <a:r>
              <a:rPr lang="en-US" dirty="0"/>
              <a:t> should be as fast as possible</a:t>
            </a:r>
          </a:p>
        </p:txBody>
      </p:sp>
    </p:spTree>
    <p:extLst>
      <p:ext uri="{BB962C8B-B14F-4D97-AF65-F5344CB8AC3E}">
        <p14:creationId xmlns:p14="http://schemas.microsoft.com/office/powerpoint/2010/main" val="21666089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7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None/>
            </a:pPr>
            <a:r>
              <a:rPr lang="en-US" dirty="0"/>
              <a:t>The program should have 3 classes:</a:t>
            </a:r>
          </a:p>
          <a:p>
            <a:pPr marL="457200" indent="-457200"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Book</a:t>
            </a:r>
            <a:r>
              <a:rPr lang="en-US" dirty="0"/>
              <a:t> : should contain 3 data members called </a:t>
            </a:r>
            <a:r>
              <a:rPr lang="en-US" b="1" dirty="0">
                <a:solidFill>
                  <a:srgbClr val="00B050"/>
                </a:solidFill>
              </a:rPr>
              <a:t>name</a:t>
            </a:r>
            <a:r>
              <a:rPr lang="en-US" dirty="0"/>
              <a:t> , </a:t>
            </a:r>
            <a:r>
              <a:rPr lang="en-US" b="1" dirty="0">
                <a:solidFill>
                  <a:srgbClr val="00B050"/>
                </a:solidFill>
              </a:rPr>
              <a:t>author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00B050"/>
                </a:solidFill>
              </a:rPr>
              <a:t>price</a:t>
            </a:r>
            <a:r>
              <a:rPr lang="en-US" dirty="0"/>
              <a:t> . Also provide appropriate constructor and </a:t>
            </a:r>
            <a:r>
              <a:rPr lang="en-US" b="1" dirty="0">
                <a:solidFill>
                  <a:srgbClr val="7030A0"/>
                </a:solidFill>
              </a:rPr>
              <a:t>other important methods 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Library</a:t>
            </a:r>
            <a:r>
              <a:rPr lang="en-US" dirty="0"/>
              <a:t>:  should contain a </a:t>
            </a:r>
            <a:r>
              <a:rPr lang="en-US" b="1" dirty="0" err="1">
                <a:solidFill>
                  <a:srgbClr val="00B050"/>
                </a:solidFill>
              </a:rPr>
              <a:t>HashSet</a:t>
            </a:r>
            <a:r>
              <a:rPr lang="en-US" dirty="0"/>
              <a:t> of </a:t>
            </a:r>
            <a:r>
              <a:rPr lang="en-US" b="1" dirty="0">
                <a:solidFill>
                  <a:srgbClr val="00B050"/>
                </a:solidFill>
              </a:rPr>
              <a:t>Book</a:t>
            </a:r>
            <a:r>
              <a:rPr lang="en-US" dirty="0"/>
              <a:t> . Also provide 3 methods called </a:t>
            </a:r>
            <a:r>
              <a:rPr lang="en-US" b="1" dirty="0" err="1">
                <a:solidFill>
                  <a:srgbClr val="7030A0"/>
                </a:solidFill>
              </a:rPr>
              <a:t>addBook</a:t>
            </a:r>
            <a:r>
              <a:rPr lang="en-US" b="1" dirty="0">
                <a:solidFill>
                  <a:srgbClr val="7030A0"/>
                </a:solidFill>
              </a:rPr>
              <a:t>( )</a:t>
            </a:r>
            <a:r>
              <a:rPr lang="en-US" dirty="0"/>
              <a:t>, </a:t>
            </a:r>
            <a:r>
              <a:rPr lang="en-US" b="1" dirty="0" err="1">
                <a:solidFill>
                  <a:srgbClr val="7030A0"/>
                </a:solidFill>
              </a:rPr>
              <a:t>getBookCount</a:t>
            </a:r>
            <a:r>
              <a:rPr lang="en-US" b="1" dirty="0">
                <a:solidFill>
                  <a:srgbClr val="7030A0"/>
                </a:solidFill>
              </a:rPr>
              <a:t>() </a:t>
            </a:r>
            <a:r>
              <a:rPr lang="en-US" dirty="0"/>
              <a:t>and </a:t>
            </a:r>
            <a:r>
              <a:rPr lang="en-US" b="1" dirty="0" err="1">
                <a:solidFill>
                  <a:srgbClr val="7030A0"/>
                </a:solidFill>
              </a:rPr>
              <a:t>getAllBooks</a:t>
            </a:r>
            <a:r>
              <a:rPr lang="en-US" b="1" dirty="0">
                <a:solidFill>
                  <a:srgbClr val="7030A0"/>
                </a:solidFill>
              </a:rPr>
              <a:t>( )</a:t>
            </a:r>
          </a:p>
          <a:p>
            <a:pPr marL="457200" indent="-457200">
              <a:buAutoNum type="arabicPeriod"/>
            </a:pPr>
            <a:endParaRPr lang="en-US" b="1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en-US" b="1" dirty="0" err="1">
                <a:solidFill>
                  <a:srgbClr val="0070C0"/>
                </a:solidFill>
              </a:rPr>
              <a:t>UseLibrary</a:t>
            </a:r>
            <a:r>
              <a:rPr lang="en-US" b="1" dirty="0">
                <a:solidFill>
                  <a:srgbClr val="0070C0"/>
                </a:solidFill>
              </a:rPr>
              <a:t>: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This will be our </a:t>
            </a:r>
            <a:r>
              <a:rPr lang="en-US" b="1" dirty="0">
                <a:solidFill>
                  <a:srgbClr val="C00000"/>
                </a:solidFill>
              </a:rPr>
              <a:t>driver class </a:t>
            </a:r>
            <a:r>
              <a:rPr lang="en-US" dirty="0"/>
              <a:t>. It will contain code to create 4 </a:t>
            </a:r>
            <a:r>
              <a:rPr lang="en-US" b="1" dirty="0">
                <a:solidFill>
                  <a:srgbClr val="00B050"/>
                </a:solidFill>
              </a:rPr>
              <a:t>Book</a:t>
            </a:r>
            <a:r>
              <a:rPr lang="en-US" dirty="0"/>
              <a:t> objects , add them to the </a:t>
            </a:r>
            <a:r>
              <a:rPr lang="en-US" b="1" dirty="0">
                <a:solidFill>
                  <a:srgbClr val="0070C0"/>
                </a:solidFill>
              </a:rPr>
              <a:t>Library</a:t>
            </a:r>
            <a:r>
              <a:rPr lang="en-US" dirty="0"/>
              <a:t> and display their details.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731520" lvl="1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60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Elements In The </a:t>
            </a:r>
            <a:r>
              <a:rPr lang="en-US" dirty="0" err="1"/>
              <a:t>LinkedList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424" y="1571612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0070C0"/>
                </a:solidFill>
              </a:rPr>
              <a:t>List &lt;String&gt;cities = new LinkedList&lt;String&gt;();</a:t>
            </a:r>
            <a:br>
              <a:rPr lang="en-IN" b="1" dirty="0">
                <a:solidFill>
                  <a:srgbClr val="0070C0"/>
                </a:solidFill>
              </a:rPr>
            </a:br>
            <a:r>
              <a:rPr lang="en-IN" b="1" dirty="0" err="1">
                <a:solidFill>
                  <a:srgbClr val="0070C0"/>
                </a:solidFill>
              </a:rPr>
              <a:t>cities.add</a:t>
            </a:r>
            <a:r>
              <a:rPr lang="en-IN" b="1" dirty="0">
                <a:solidFill>
                  <a:srgbClr val="0070C0"/>
                </a:solidFill>
              </a:rPr>
              <a:t>(“Bhopal”);</a:t>
            </a:r>
          </a:p>
          <a:p>
            <a:pPr marL="0" indent="0">
              <a:buNone/>
            </a:pPr>
            <a:r>
              <a:rPr lang="en-IN" b="1" dirty="0" err="1">
                <a:solidFill>
                  <a:srgbClr val="0070C0"/>
                </a:solidFill>
              </a:rPr>
              <a:t>cities.add</a:t>
            </a:r>
            <a:r>
              <a:rPr lang="en-IN" b="1" dirty="0">
                <a:solidFill>
                  <a:srgbClr val="0070C0"/>
                </a:solidFill>
              </a:rPr>
              <a:t>(“Paris”);</a:t>
            </a:r>
          </a:p>
          <a:p>
            <a:pPr marL="0" indent="0">
              <a:buNone/>
            </a:pPr>
            <a:r>
              <a:rPr lang="en-IN" b="1" dirty="0" err="1">
                <a:solidFill>
                  <a:srgbClr val="0070C0"/>
                </a:solidFill>
              </a:rPr>
              <a:t>cities.add</a:t>
            </a:r>
            <a:r>
              <a:rPr lang="en-IN" b="1" dirty="0">
                <a:solidFill>
                  <a:srgbClr val="0070C0"/>
                </a:solidFill>
              </a:rPr>
              <a:t>(“Delhi”);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above code will create three nodes having </a:t>
            </a:r>
            <a:r>
              <a:rPr lang="en-US" b="1" dirty="0">
                <a:solidFill>
                  <a:srgbClr val="0070C0"/>
                </a:solidFill>
              </a:rPr>
              <a:t>“Bhopal” </a:t>
            </a:r>
            <a:r>
              <a:rPr lang="en-US" dirty="0"/>
              <a:t>, </a:t>
            </a:r>
            <a:r>
              <a:rPr lang="en-US" b="1" dirty="0">
                <a:solidFill>
                  <a:srgbClr val="0070C0"/>
                </a:solidFill>
              </a:rPr>
              <a:t>“Paris” </a:t>
            </a:r>
            <a:r>
              <a:rPr lang="en-US" dirty="0"/>
              <a:t>and </a:t>
            </a:r>
            <a:r>
              <a:rPr lang="en-US" b="1" dirty="0">
                <a:solidFill>
                  <a:srgbClr val="0070C0"/>
                </a:solidFill>
              </a:rPr>
              <a:t>“Delhi” </a:t>
            </a:r>
            <a:r>
              <a:rPr lang="en-US" dirty="0"/>
              <a:t>as their contents and references of three nodes adjusted to point to previous and next nodes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“Bhopal”   </a:t>
            </a:r>
            <a:r>
              <a:rPr lang="en-US" sz="3600" dirty="0">
                <a:solidFill>
                  <a:srgbClr val="FF0000"/>
                </a:solidFill>
                <a:sym typeface="Wingdings" pitchFamily="2" charset="2"/>
              </a:rPr>
              <a:t>”Paris”   ”Delhi”</a:t>
            </a:r>
            <a:endParaRPr lang="en-IN" sz="3600" dirty="0">
              <a:solidFill>
                <a:srgbClr val="FF0000"/>
              </a:solidFill>
            </a:endParaRPr>
          </a:p>
        </p:txBody>
      </p:sp>
      <p:sp>
        <p:nvSpPr>
          <p:cNvPr id="4" name="Striped Right Arrow 3"/>
          <p:cNvSpPr/>
          <p:nvPr/>
        </p:nvSpPr>
        <p:spPr>
          <a:xfrm>
            <a:off x="2214546" y="5143512"/>
            <a:ext cx="428628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triped Right Arrow 4"/>
          <p:cNvSpPr/>
          <p:nvPr/>
        </p:nvSpPr>
        <p:spPr>
          <a:xfrm>
            <a:off x="3929058" y="5143512"/>
            <a:ext cx="428628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Left Arrow 5"/>
          <p:cNvSpPr/>
          <p:nvPr/>
        </p:nvSpPr>
        <p:spPr>
          <a:xfrm>
            <a:off x="2214546" y="5357826"/>
            <a:ext cx="478342" cy="14287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Left Arrow 6"/>
          <p:cNvSpPr/>
          <p:nvPr/>
        </p:nvSpPr>
        <p:spPr>
          <a:xfrm>
            <a:off x="3857620" y="5357826"/>
            <a:ext cx="478342" cy="14287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41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Elements In The </a:t>
            </a:r>
            <a:r>
              <a:rPr lang="en-US" dirty="0" err="1"/>
              <a:t>LinkedList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571612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Now suppose we want to add </a:t>
            </a:r>
            <a:r>
              <a:rPr lang="en-US" b="1" dirty="0">
                <a:solidFill>
                  <a:srgbClr val="0070C0"/>
                </a:solidFill>
              </a:rPr>
              <a:t>“New York” </a:t>
            </a:r>
            <a:r>
              <a:rPr lang="en-US" dirty="0"/>
              <a:t>at position 3 then we would write</a:t>
            </a:r>
            <a:endParaRPr lang="en-IN" dirty="0"/>
          </a:p>
          <a:p>
            <a:pPr marL="0" indent="0">
              <a:buNone/>
            </a:pPr>
            <a:endParaRPr lang="en-IN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IN" b="1" dirty="0" err="1">
                <a:solidFill>
                  <a:srgbClr val="0070C0"/>
                </a:solidFill>
              </a:rPr>
              <a:t>cities.add</a:t>
            </a:r>
            <a:r>
              <a:rPr lang="en-IN" b="1" dirty="0">
                <a:solidFill>
                  <a:srgbClr val="0070C0"/>
                </a:solidFill>
              </a:rPr>
              <a:t>(2,”New York”);</a:t>
            </a:r>
            <a:br>
              <a:rPr lang="en-IN" dirty="0"/>
            </a:br>
            <a:endParaRPr lang="en-IN" dirty="0"/>
          </a:p>
          <a:p>
            <a:pPr marL="0" indent="0">
              <a:buNone/>
            </a:pPr>
            <a:r>
              <a:rPr lang="en-US" dirty="0"/>
              <a:t>To make this adjustment ,  three steps will be done:</a:t>
            </a:r>
          </a:p>
          <a:p>
            <a:pPr marL="457200" indent="-457200">
              <a:buAutoNum type="alphaLcPeriod"/>
            </a:pPr>
            <a:r>
              <a:rPr lang="en-US" dirty="0"/>
              <a:t>Creating a new node with </a:t>
            </a:r>
            <a:r>
              <a:rPr lang="en-US" b="1" dirty="0">
                <a:solidFill>
                  <a:srgbClr val="0070C0"/>
                </a:solidFill>
              </a:rPr>
              <a:t>“New York”</a:t>
            </a:r>
          </a:p>
          <a:p>
            <a:pPr marL="457200" indent="-457200">
              <a:buAutoNum type="alphaLcPeriod"/>
            </a:pPr>
            <a:r>
              <a:rPr lang="en-US" dirty="0"/>
              <a:t>Breaking links of </a:t>
            </a:r>
            <a:r>
              <a:rPr lang="en-US" dirty="0">
                <a:solidFill>
                  <a:srgbClr val="0070C0"/>
                </a:solidFill>
              </a:rPr>
              <a:t>“</a:t>
            </a:r>
            <a:r>
              <a:rPr lang="en-US" b="1" dirty="0">
                <a:solidFill>
                  <a:srgbClr val="0070C0"/>
                </a:solidFill>
              </a:rPr>
              <a:t>Paris”</a:t>
            </a:r>
            <a:r>
              <a:rPr lang="en-US" dirty="0"/>
              <a:t> and </a:t>
            </a:r>
            <a:r>
              <a:rPr lang="en-US" b="1" dirty="0">
                <a:solidFill>
                  <a:srgbClr val="0070C0"/>
                </a:solidFill>
              </a:rPr>
              <a:t>“Delhi”</a:t>
            </a:r>
          </a:p>
          <a:p>
            <a:pPr marL="457200" indent="-457200">
              <a:buAutoNum type="alphaLcPeriod"/>
            </a:pPr>
            <a:r>
              <a:rPr lang="en-US" dirty="0"/>
              <a:t>Adjust links of </a:t>
            </a:r>
            <a:r>
              <a:rPr lang="en-US" b="1" dirty="0">
                <a:solidFill>
                  <a:srgbClr val="0070C0"/>
                </a:solidFill>
              </a:rPr>
              <a:t>“Paris”</a:t>
            </a: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</a:t>
            </a:r>
            <a:r>
              <a:rPr lang="en-US" b="1" dirty="0">
                <a:solidFill>
                  <a:srgbClr val="0070C0"/>
                </a:solidFill>
              </a:rPr>
              <a:t>”</a:t>
            </a:r>
            <a:r>
              <a:rPr lang="en-US" b="1" dirty="0" err="1">
                <a:solidFill>
                  <a:srgbClr val="0070C0"/>
                </a:solidFill>
              </a:rPr>
              <a:t>NewYork</a:t>
            </a:r>
            <a:r>
              <a:rPr lang="en-US" b="1" dirty="0">
                <a:solidFill>
                  <a:srgbClr val="0070C0"/>
                </a:solidFill>
              </a:rPr>
              <a:t>” </a:t>
            </a:r>
            <a:r>
              <a:rPr lang="en-US" dirty="0"/>
              <a:t>as well as  </a:t>
            </a:r>
            <a:r>
              <a:rPr lang="en-US" b="1" dirty="0">
                <a:solidFill>
                  <a:srgbClr val="0070C0"/>
                </a:solidFill>
              </a:rPr>
              <a:t>“</a:t>
            </a:r>
            <a:r>
              <a:rPr lang="en-US" b="1" dirty="0" err="1">
                <a:solidFill>
                  <a:srgbClr val="0070C0"/>
                </a:solidFill>
              </a:rPr>
              <a:t>NewYork</a:t>
            </a: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</a:t>
            </a:r>
            <a:r>
              <a:rPr lang="en-US" b="1" dirty="0">
                <a:solidFill>
                  <a:srgbClr val="0070C0"/>
                </a:solidFill>
              </a:rPr>
              <a:t>Delhi” </a:t>
            </a:r>
          </a:p>
          <a:p>
            <a:pPr marL="457200" indent="-457200">
              <a:buNone/>
            </a:pPr>
            <a:r>
              <a:rPr lang="en-US" dirty="0">
                <a:solidFill>
                  <a:srgbClr val="FF0000"/>
                </a:solidFill>
              </a:rPr>
              <a:t>“Bhopal”      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”Paris”       ”</a:t>
            </a:r>
            <a:r>
              <a:rPr lang="en-US" dirty="0" err="1">
                <a:solidFill>
                  <a:srgbClr val="FF0000"/>
                </a:solidFill>
                <a:sym typeface="Wingdings" pitchFamily="2" charset="2"/>
              </a:rPr>
              <a:t>NewYork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”</a:t>
            </a:r>
            <a:r>
              <a:rPr lang="en-US" dirty="0">
                <a:sym typeface="Wingdings" pitchFamily="2" charset="2"/>
              </a:rPr>
              <a:t>    	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”Delhi”</a:t>
            </a:r>
            <a:endParaRPr lang="en-IN" dirty="0">
              <a:solidFill>
                <a:srgbClr val="FF0000"/>
              </a:solidFill>
            </a:endParaRPr>
          </a:p>
          <a:p>
            <a:pPr marL="457200" indent="-457200">
              <a:buAutoNum type="alphaLcPeriod"/>
            </a:pPr>
            <a:endParaRPr lang="en-IN" sz="2000" b="1" dirty="0">
              <a:solidFill>
                <a:srgbClr val="0070C0"/>
              </a:solidFill>
            </a:endParaRPr>
          </a:p>
        </p:txBody>
      </p:sp>
      <p:sp>
        <p:nvSpPr>
          <p:cNvPr id="4" name="Striped Right Arrow 3"/>
          <p:cNvSpPr/>
          <p:nvPr/>
        </p:nvSpPr>
        <p:spPr>
          <a:xfrm>
            <a:off x="1785918" y="6072206"/>
            <a:ext cx="428628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Left Arrow 4"/>
          <p:cNvSpPr/>
          <p:nvPr/>
        </p:nvSpPr>
        <p:spPr>
          <a:xfrm>
            <a:off x="1785918" y="5857892"/>
            <a:ext cx="428628" cy="14287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Striped Right Arrow 5"/>
          <p:cNvSpPr/>
          <p:nvPr/>
        </p:nvSpPr>
        <p:spPr>
          <a:xfrm>
            <a:off x="3286116" y="6072206"/>
            <a:ext cx="428628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Left Arrow 6"/>
          <p:cNvSpPr/>
          <p:nvPr/>
        </p:nvSpPr>
        <p:spPr>
          <a:xfrm>
            <a:off x="3286116" y="5857892"/>
            <a:ext cx="428628" cy="14287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Striped Right Arrow 7"/>
          <p:cNvSpPr/>
          <p:nvPr/>
        </p:nvSpPr>
        <p:spPr>
          <a:xfrm>
            <a:off x="5357818" y="6072206"/>
            <a:ext cx="428628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Left Arrow 8"/>
          <p:cNvSpPr/>
          <p:nvPr/>
        </p:nvSpPr>
        <p:spPr>
          <a:xfrm>
            <a:off x="5357818" y="5857892"/>
            <a:ext cx="428628" cy="14287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41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/>
              <a:t>To get a particular element from </a:t>
            </a:r>
            <a:r>
              <a:rPr lang="en-US" b="1" dirty="0" err="1">
                <a:solidFill>
                  <a:srgbClr val="FF0000"/>
                </a:solidFill>
              </a:rPr>
              <a:t>LinkedList</a:t>
            </a:r>
            <a:r>
              <a:rPr lang="en-US" dirty="0"/>
              <a:t> we use the same method called </a:t>
            </a:r>
            <a:r>
              <a:rPr lang="en-US" b="1" dirty="0">
                <a:solidFill>
                  <a:srgbClr val="FF0000"/>
                </a:solidFill>
              </a:rPr>
              <a:t>get( ) </a:t>
            </a:r>
            <a:r>
              <a:rPr lang="en-US" dirty="0"/>
              <a:t>passing it the index no .</a:t>
            </a:r>
          </a:p>
          <a:p>
            <a:pPr marL="0" indent="0"/>
            <a:endParaRPr lang="en-US" dirty="0"/>
          </a:p>
          <a:p>
            <a:pPr marL="0" indent="0"/>
            <a:r>
              <a:rPr lang="en-US" b="1" u="sng" dirty="0"/>
              <a:t>Example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70C0"/>
                </a:solidFill>
              </a:rPr>
              <a:t>System.out.println</a:t>
            </a:r>
            <a:r>
              <a:rPr lang="en-US" b="1" dirty="0">
                <a:solidFill>
                  <a:srgbClr val="0070C0"/>
                </a:solidFill>
              </a:rPr>
              <a:t>(</a:t>
            </a:r>
            <a:r>
              <a:rPr lang="en-US" b="1" dirty="0" err="1">
                <a:solidFill>
                  <a:srgbClr val="0070C0"/>
                </a:solidFill>
              </a:rPr>
              <a:t>cities.get</a:t>
            </a:r>
            <a:r>
              <a:rPr lang="en-US" b="1" dirty="0">
                <a:solidFill>
                  <a:srgbClr val="0070C0"/>
                </a:solidFill>
              </a:rPr>
              <a:t>(1));</a:t>
            </a:r>
            <a:r>
              <a:rPr lang="en-US" dirty="0">
                <a:solidFill>
                  <a:srgbClr val="FF0000"/>
                </a:solidFill>
              </a:rPr>
              <a:t>// Paris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Getting Element From The </a:t>
            </a:r>
            <a:r>
              <a:rPr lang="en-US" dirty="0" err="1"/>
              <a:t>LinkedList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9525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/>
              <a:t>Although </a:t>
            </a:r>
            <a:r>
              <a:rPr lang="en-US" b="1" dirty="0" err="1">
                <a:solidFill>
                  <a:srgbClr val="0070C0"/>
                </a:solidFill>
              </a:rPr>
              <a:t>LinkedList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/>
              <a:t>provides us a </a:t>
            </a:r>
            <a:r>
              <a:rPr lang="en-US" b="1" dirty="0">
                <a:solidFill>
                  <a:srgbClr val="FF0000"/>
                </a:solidFill>
              </a:rPr>
              <a:t>get( ) </a:t>
            </a:r>
            <a:r>
              <a:rPr lang="en-US" dirty="0"/>
              <a:t>method , but when we use it to access a particular element then it internally traverses the complete list </a:t>
            </a:r>
            <a:r>
              <a:rPr lang="en-US" dirty="0" err="1"/>
              <a:t>upto</a:t>
            </a:r>
            <a:r>
              <a:rPr lang="en-US" dirty="0"/>
              <a:t> the element required .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On the other hand if we use </a:t>
            </a:r>
            <a:r>
              <a:rPr lang="en-US" b="1" dirty="0" err="1">
                <a:solidFill>
                  <a:srgbClr val="0070C0"/>
                </a:solidFill>
              </a:rPr>
              <a:t>ArrayList</a:t>
            </a:r>
            <a:r>
              <a:rPr lang="en-US" dirty="0"/>
              <a:t> then directly the element is accessed based on index no.</a:t>
            </a:r>
          </a:p>
          <a:p>
            <a:pPr marL="0" indent="0"/>
            <a:endParaRPr lang="en-US" dirty="0"/>
          </a:p>
          <a:p>
            <a:pPr marL="0" indent="0"/>
            <a:r>
              <a:rPr lang="en-US" b="1" dirty="0">
                <a:solidFill>
                  <a:srgbClr val="00B050"/>
                </a:solidFill>
              </a:rPr>
              <a:t>Thus </a:t>
            </a:r>
            <a:r>
              <a:rPr lang="en-US" b="1" dirty="0" err="1">
                <a:solidFill>
                  <a:srgbClr val="00B050"/>
                </a:solidFill>
              </a:rPr>
              <a:t>ArrayList</a:t>
            </a:r>
            <a:r>
              <a:rPr lang="en-US" b="1" dirty="0">
                <a:solidFill>
                  <a:srgbClr val="00B050"/>
                </a:solidFill>
              </a:rPr>
              <a:t> supports </a:t>
            </a:r>
            <a:r>
              <a:rPr lang="en-US" b="1" dirty="0">
                <a:solidFill>
                  <a:srgbClr val="0070C0"/>
                </a:solidFill>
              </a:rPr>
              <a:t>Random Access </a:t>
            </a:r>
            <a:r>
              <a:rPr lang="en-US" b="1" dirty="0">
                <a:solidFill>
                  <a:srgbClr val="00B050"/>
                </a:solidFill>
              </a:rPr>
              <a:t>, while Linked List supports </a:t>
            </a:r>
            <a:r>
              <a:rPr lang="en-US" b="1" dirty="0">
                <a:solidFill>
                  <a:srgbClr val="0070C0"/>
                </a:solidFill>
              </a:rPr>
              <a:t>Sequential Access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Getting Element From The </a:t>
            </a:r>
            <a:r>
              <a:rPr lang="en-US" dirty="0" err="1"/>
              <a:t>LinkedList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9525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Benefits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Maintains the insertion order of elements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Efficient for adding and removing elements from the middle of the list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Good for sequential access , but not for random access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0509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Set 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Set</a:t>
            </a:r>
            <a:r>
              <a:rPr lang="en-US" dirty="0"/>
              <a:t> interface extends </a:t>
            </a:r>
            <a:r>
              <a:rPr lang="en-US" b="1" dirty="0">
                <a:solidFill>
                  <a:srgbClr val="FF0000"/>
                </a:solidFill>
              </a:rPr>
              <a:t>Collection</a:t>
            </a:r>
            <a:r>
              <a:rPr lang="en-US" dirty="0"/>
              <a:t> interface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A</a:t>
            </a:r>
            <a:r>
              <a:rPr lang="en-IN" dirty="0"/>
              <a:t> </a:t>
            </a:r>
            <a:r>
              <a:rPr lang="en-IN" b="1" dirty="0">
                <a:solidFill>
                  <a:srgbClr val="FF0000"/>
                </a:solidFill>
              </a:rPr>
              <a:t>Set</a:t>
            </a:r>
            <a:r>
              <a:rPr lang="en-IN" dirty="0"/>
              <a:t> is a collection that </a:t>
            </a:r>
            <a:r>
              <a:rPr lang="en-IN" dirty="0">
                <a:solidFill>
                  <a:srgbClr val="7030A0"/>
                </a:solidFill>
              </a:rPr>
              <a:t>cannot contain duplicate elements</a:t>
            </a:r>
            <a:r>
              <a:rPr lang="en-IN" dirty="0"/>
              <a:t>.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A </a:t>
            </a:r>
            <a:r>
              <a:rPr lang="en-IN" b="1" dirty="0">
                <a:solidFill>
                  <a:srgbClr val="FF0000"/>
                </a:solidFill>
              </a:rPr>
              <a:t>Set</a:t>
            </a:r>
            <a:r>
              <a:rPr lang="en-IN" dirty="0"/>
              <a:t> is </a:t>
            </a:r>
            <a:r>
              <a:rPr lang="en-IN" b="1" dirty="0">
                <a:solidFill>
                  <a:srgbClr val="7030A0"/>
                </a:solidFill>
              </a:rPr>
              <a:t>NOT</a:t>
            </a:r>
            <a:r>
              <a:rPr lang="en-IN" dirty="0"/>
              <a:t> an </a:t>
            </a:r>
            <a:r>
              <a:rPr lang="en-IN" b="1" dirty="0">
                <a:solidFill>
                  <a:srgbClr val="C00000"/>
                </a:solidFill>
              </a:rPr>
              <a:t>ordered collection</a:t>
            </a:r>
          </a:p>
          <a:p>
            <a:pPr marL="457200" indent="-457200">
              <a:buAutoNum type="arabicPeriod"/>
            </a:pPr>
            <a:endParaRPr lang="en-IN" dirty="0"/>
          </a:p>
          <a:p>
            <a:pPr marL="457200" indent="-457200">
              <a:buAutoNum type="arabicPeriod"/>
            </a:pPr>
            <a:r>
              <a:rPr lang="en-US" dirty="0"/>
              <a:t>U</a:t>
            </a:r>
            <a:r>
              <a:rPr lang="en-IN" dirty="0" err="1"/>
              <a:t>nlike</a:t>
            </a:r>
            <a:r>
              <a:rPr lang="en-IN" dirty="0"/>
              <a:t> List and arrays, </a:t>
            </a:r>
            <a:r>
              <a:rPr lang="en-IN" b="1" dirty="0">
                <a:solidFill>
                  <a:srgbClr val="FF0000"/>
                </a:solidFill>
              </a:rPr>
              <a:t>Set</a:t>
            </a:r>
            <a:r>
              <a:rPr lang="en-IN" dirty="0"/>
              <a:t> </a:t>
            </a:r>
            <a:r>
              <a:rPr lang="en-IN" b="1" dirty="0">
                <a:solidFill>
                  <a:srgbClr val="C00000"/>
                </a:solidFill>
              </a:rPr>
              <a:t>does NOT support </a:t>
            </a:r>
            <a:r>
              <a:rPr lang="en-IN" dirty="0"/>
              <a:t>indexes</a:t>
            </a:r>
            <a:r>
              <a:rPr lang="en-IN" b="1" dirty="0">
                <a:solidFill>
                  <a:srgbClr val="C00000"/>
                </a:solidFill>
              </a:rPr>
              <a:t> </a:t>
            </a:r>
            <a:r>
              <a:rPr lang="en-IN" dirty="0"/>
              <a:t>or positions of it’s elements.</a:t>
            </a:r>
          </a:p>
        </p:txBody>
      </p:sp>
    </p:spTree>
    <p:extLst>
      <p:ext uri="{BB962C8B-B14F-4D97-AF65-F5344CB8AC3E}">
        <p14:creationId xmlns:p14="http://schemas.microsoft.com/office/powerpoint/2010/main" val="365952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1847</TotalTime>
  <Words>1777</Words>
  <Application>Microsoft Office PowerPoint</Application>
  <PresentationFormat>On-screen Show (4:3)</PresentationFormat>
  <Paragraphs>244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Calibri</vt:lpstr>
      <vt:lpstr>Clarity</vt:lpstr>
      <vt:lpstr>COLLECTIONS</vt:lpstr>
      <vt:lpstr>The “LinkedList” class</vt:lpstr>
      <vt:lpstr>Internal Mechanism Of LinkedList</vt:lpstr>
      <vt:lpstr>Adding Elements In The LinkedList</vt:lpstr>
      <vt:lpstr>Adding Elements In The LinkedList</vt:lpstr>
      <vt:lpstr>Getting Element From The LinkedList</vt:lpstr>
      <vt:lpstr>Getting Element From The LinkedList</vt:lpstr>
      <vt:lpstr>Summary Of Benefits</vt:lpstr>
      <vt:lpstr>The Set Interface</vt:lpstr>
      <vt:lpstr>Implementation Classes Of Set</vt:lpstr>
      <vt:lpstr>The HashSet Class</vt:lpstr>
      <vt:lpstr>Inserting Elements In HashSet</vt:lpstr>
      <vt:lpstr>Inserting Elements In HashSet</vt:lpstr>
      <vt:lpstr>Exercise 5</vt:lpstr>
      <vt:lpstr>What is an Iterator ?</vt:lpstr>
      <vt:lpstr>What is an Iterator ?</vt:lpstr>
      <vt:lpstr>Methods Of Iterator</vt:lpstr>
      <vt:lpstr>Working Of Iterator</vt:lpstr>
      <vt:lpstr>Working Of Iterator</vt:lpstr>
      <vt:lpstr>Working Of Iterator</vt:lpstr>
      <vt:lpstr>Working Of Iterator</vt:lpstr>
      <vt:lpstr>Steps To Use Iterator</vt:lpstr>
      <vt:lpstr>Example</vt:lpstr>
      <vt:lpstr>Exercise 6</vt:lpstr>
      <vt:lpstr>A Very Important Point !</vt:lpstr>
      <vt:lpstr>Now Again Guess The Output ?</vt:lpstr>
      <vt:lpstr>Why Duplicates Were Not Removed ?</vt:lpstr>
      <vt:lpstr>Why Duplicates Were Not Removed ?</vt:lpstr>
      <vt:lpstr>Why Duplicates Were Not Removed ?</vt:lpstr>
      <vt:lpstr>What Other Method We Should Override With hashCode( )?</vt:lpstr>
      <vt:lpstr>Exercise 7</vt:lpstr>
      <vt:lpstr>Exercise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dc:creator>Windows7</dc:creator>
  <cp:lastModifiedBy>Sharma Computer Academy</cp:lastModifiedBy>
  <cp:revision>159</cp:revision>
  <dcterms:created xsi:type="dcterms:W3CDTF">2012-06-21T20:06:10Z</dcterms:created>
  <dcterms:modified xsi:type="dcterms:W3CDTF">2023-08-26T06:46:31Z</dcterms:modified>
</cp:coreProperties>
</file>