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575" r:id="rId4"/>
    <p:sldId id="698" r:id="rId5"/>
    <p:sldId id="576" r:id="rId6"/>
    <p:sldId id="682" r:id="rId7"/>
    <p:sldId id="700" r:id="rId8"/>
    <p:sldId id="701" r:id="rId9"/>
    <p:sldId id="702" r:id="rId10"/>
    <p:sldId id="703" r:id="rId11"/>
    <p:sldId id="699" r:id="rId12"/>
    <p:sldId id="693" r:id="rId13"/>
    <p:sldId id="688" r:id="rId14"/>
    <p:sldId id="704" r:id="rId15"/>
    <p:sldId id="705" r:id="rId16"/>
    <p:sldId id="706" r:id="rId17"/>
    <p:sldId id="70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6B0E361-D631-40E3-8AFE-EA4C6D8A6C57}"/>
    <pc:docChg chg="delSld modSld">
      <pc:chgData name="Sharma Computer Academy" userId="08476b32c11f4418" providerId="LiveId" clId="{26B0E361-D631-40E3-8AFE-EA4C6D8A6C57}" dt="2023-08-19T12:27:22.910" v="1" actId="47"/>
      <pc:docMkLst>
        <pc:docMk/>
      </pc:docMkLst>
      <pc:sldChg chg="modSp modAnim">
        <pc:chgData name="Sharma Computer Academy" userId="08476b32c11f4418" providerId="LiveId" clId="{26B0E361-D631-40E3-8AFE-EA4C6D8A6C57}" dt="2023-08-19T12:27:09.980" v="0" actId="20577"/>
        <pc:sldMkLst>
          <pc:docMk/>
          <pc:sldMk cId="0" sldId="257"/>
        </pc:sldMkLst>
        <pc:spChg chg="mod">
          <ac:chgData name="Sharma Computer Academy" userId="08476b32c11f4418" providerId="LiveId" clId="{26B0E361-D631-40E3-8AFE-EA4C6D8A6C57}" dt="2023-08-19T12:27:09.980" v="0" actId="20577"/>
          <ac:spMkLst>
            <pc:docMk/>
            <pc:sldMk cId="0" sldId="2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689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690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691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08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0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1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2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3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4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5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6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7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8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19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0" sldId="720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2392385018" sldId="721"/>
        </pc:sldMkLst>
      </pc:sldChg>
      <pc:sldChg chg="del">
        <pc:chgData name="Sharma Computer Academy" userId="08476b32c11f4418" providerId="LiveId" clId="{26B0E361-D631-40E3-8AFE-EA4C6D8A6C57}" dt="2023-08-19T12:27:22.910" v="1" actId="47"/>
        <pc:sldMkLst>
          <pc:docMk/>
          <pc:sldMk cId="1940037417" sldId="722"/>
        </pc:sldMkLst>
      </pc:sldChg>
    </pc:docChg>
  </pc:docChgLst>
  <pc:docChgLst>
    <pc:chgData name="Sharma Computer Academy" userId="08476b32c11f4418" providerId="LiveId" clId="{D44781C4-A88C-4164-8189-4DC3B411D5C0}"/>
    <pc:docChg chg="undo custSel addSld modSld">
      <pc:chgData name="Sharma Computer Academy" userId="08476b32c11f4418" providerId="LiveId" clId="{D44781C4-A88C-4164-8189-4DC3B411D5C0}" dt="2021-02-05T07:59:56.879" v="555"/>
      <pc:docMkLst>
        <pc:docMk/>
      </pc:docMkLst>
      <pc:sldChg chg="modSp mod">
        <pc:chgData name="Sharma Computer Academy" userId="08476b32c11f4418" providerId="LiveId" clId="{D44781C4-A88C-4164-8189-4DC3B411D5C0}" dt="2021-02-05T06:50:06.970" v="2" actId="20577"/>
        <pc:sldMkLst>
          <pc:docMk/>
          <pc:sldMk cId="0" sldId="715"/>
        </pc:sldMkLst>
        <pc:spChg chg="mod">
          <ac:chgData name="Sharma Computer Academy" userId="08476b32c11f4418" providerId="LiveId" clId="{D44781C4-A88C-4164-8189-4DC3B411D5C0}" dt="2021-02-05T06:50:06.970" v="2" actId="20577"/>
          <ac:spMkLst>
            <pc:docMk/>
            <pc:sldMk cId="0" sldId="715"/>
            <ac:spMk id="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D44781C4-A88C-4164-8189-4DC3B411D5C0}" dt="2021-02-05T07:58:25.581" v="543" actId="113"/>
        <pc:sldMkLst>
          <pc:docMk/>
          <pc:sldMk cId="0" sldId="716"/>
        </pc:sldMkLst>
        <pc:spChg chg="mod">
          <ac:chgData name="Sharma Computer Academy" userId="08476b32c11f4418" providerId="LiveId" clId="{D44781C4-A88C-4164-8189-4DC3B411D5C0}" dt="2021-02-05T07:58:25.581" v="543" actId="113"/>
          <ac:spMkLst>
            <pc:docMk/>
            <pc:sldMk cId="0" sldId="716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D44781C4-A88C-4164-8189-4DC3B411D5C0}" dt="2021-02-05T07:27:29.264" v="266" actId="20577"/>
          <ac:graphicFrameMkLst>
            <pc:docMk/>
            <pc:sldMk cId="0" sldId="716"/>
            <ac:graphicFrameMk id="4" creationId="{075EDFBC-8587-42E8-8C29-74AD89365336}"/>
          </ac:graphicFrameMkLst>
        </pc:graphicFrameChg>
        <pc:picChg chg="del">
          <ac:chgData name="Sharma Computer Academy" userId="08476b32c11f4418" providerId="LiveId" clId="{D44781C4-A88C-4164-8189-4DC3B411D5C0}" dt="2021-02-05T07:24:51.407" v="74" actId="478"/>
          <ac:picMkLst>
            <pc:docMk/>
            <pc:sldMk cId="0" sldId="716"/>
            <ac:picMk id="7" creationId="{00000000-0000-0000-0000-000000000000}"/>
          </ac:picMkLst>
        </pc:picChg>
      </pc:sldChg>
      <pc:sldChg chg="modAnim">
        <pc:chgData name="Sharma Computer Academy" userId="08476b32c11f4418" providerId="LiveId" clId="{D44781C4-A88C-4164-8189-4DC3B411D5C0}" dt="2021-02-05T07:59:56.879" v="555"/>
        <pc:sldMkLst>
          <pc:docMk/>
          <pc:sldMk cId="0" sldId="718"/>
        </pc:sldMkLst>
      </pc:sldChg>
      <pc:sldChg chg="modSp mod">
        <pc:chgData name="Sharma Computer Academy" userId="08476b32c11f4418" providerId="LiveId" clId="{D44781C4-A88C-4164-8189-4DC3B411D5C0}" dt="2021-02-03T07:51:10.003" v="0" actId="20577"/>
        <pc:sldMkLst>
          <pc:docMk/>
          <pc:sldMk cId="0" sldId="720"/>
        </pc:sldMkLst>
        <pc:spChg chg="mod">
          <ac:chgData name="Sharma Computer Academy" userId="08476b32c11f4418" providerId="LiveId" clId="{D44781C4-A88C-4164-8189-4DC3B411D5C0}" dt="2021-02-03T07:51:10.003" v="0" actId="20577"/>
          <ac:spMkLst>
            <pc:docMk/>
            <pc:sldMk cId="0" sldId="72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D44781C4-A88C-4164-8189-4DC3B411D5C0}" dt="2021-02-05T07:24:16.440" v="3" actId="2890"/>
        <pc:sldMkLst>
          <pc:docMk/>
          <pc:sldMk cId="2392385018" sldId="721"/>
        </pc:sldMkLst>
      </pc:sldChg>
      <pc:sldChg chg="delSp modSp add mod modAnim">
        <pc:chgData name="Sharma Computer Academy" userId="08476b32c11f4418" providerId="LiveId" clId="{D44781C4-A88C-4164-8189-4DC3B411D5C0}" dt="2021-02-05T07:59:11.420" v="551"/>
        <pc:sldMkLst>
          <pc:docMk/>
          <pc:sldMk cId="1940037417" sldId="722"/>
        </pc:sldMkLst>
        <pc:spChg chg="mod">
          <ac:chgData name="Sharma Computer Academy" userId="08476b32c11f4418" providerId="LiveId" clId="{D44781C4-A88C-4164-8189-4DC3B411D5C0}" dt="2021-02-05T07:59:08.114" v="550" actId="1076"/>
          <ac:spMkLst>
            <pc:docMk/>
            <pc:sldMk cId="1940037417" sldId="722"/>
            <ac:spMk id="3" creationId="{00000000-0000-0000-0000-000000000000}"/>
          </ac:spMkLst>
        </pc:spChg>
        <pc:graphicFrameChg chg="del">
          <ac:chgData name="Sharma Computer Academy" userId="08476b32c11f4418" providerId="LiveId" clId="{D44781C4-A88C-4164-8189-4DC3B411D5C0}" dt="2021-02-05T07:35:01.661" v="470" actId="478"/>
          <ac:graphicFrameMkLst>
            <pc:docMk/>
            <pc:sldMk cId="1940037417" sldId="722"/>
            <ac:graphicFrameMk id="4" creationId="{075EDFBC-8587-42E8-8C29-74AD89365336}"/>
          </ac:graphicFrameMkLst>
        </pc:graphicFrameChg>
      </pc:sldChg>
    </pc:docChg>
  </pc:docChgLst>
  <pc:docChgLst>
    <pc:chgData name="Sharma Computer Academy" userId="08476b32c11f4418" providerId="LiveId" clId="{B463844F-F257-4FB0-97E8-3F2D03298724}"/>
    <pc:docChg chg="modSld">
      <pc:chgData name="Sharma Computer Academy" userId="08476b32c11f4418" providerId="LiveId" clId="{B463844F-F257-4FB0-97E8-3F2D03298724}" dt="2021-10-01T07:11:22.683" v="5" actId="113"/>
      <pc:docMkLst>
        <pc:docMk/>
      </pc:docMkLst>
      <pc:sldChg chg="modSp mod">
        <pc:chgData name="Sharma Computer Academy" userId="08476b32c11f4418" providerId="LiveId" clId="{B463844F-F257-4FB0-97E8-3F2D03298724}" dt="2021-10-01T07:11:22.683" v="5" actId="113"/>
        <pc:sldMkLst>
          <pc:docMk/>
          <pc:sldMk cId="0" sldId="691"/>
        </pc:sldMkLst>
        <pc:spChg chg="mod">
          <ac:chgData name="Sharma Computer Academy" userId="08476b32c11f4418" providerId="LiveId" clId="{B463844F-F257-4FB0-97E8-3F2D03298724}" dt="2021-10-01T07:11:22.683" v="5" actId="113"/>
          <ac:spMkLst>
            <pc:docMk/>
            <pc:sldMk cId="0" sldId="6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463844F-F257-4FB0-97E8-3F2D03298724}" dt="2021-10-01T07:06:25.456" v="1" actId="113"/>
        <pc:sldMkLst>
          <pc:docMk/>
          <pc:sldMk cId="0" sldId="718"/>
        </pc:sldMkLst>
        <pc:spChg chg="mod">
          <ac:chgData name="Sharma Computer Academy" userId="08476b32c11f4418" providerId="LiveId" clId="{B463844F-F257-4FB0-97E8-3F2D03298724}" dt="2021-10-01T07:06:25.456" v="1" actId="113"/>
          <ac:spMkLst>
            <pc:docMk/>
            <pc:sldMk cId="0" sldId="71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COUNT()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number of values </a:t>
            </a:r>
            <a:r>
              <a:rPr lang="en-IN" sz="2400" dirty="0"/>
              <a:t>present in a </a:t>
            </a:r>
            <a:r>
              <a:rPr lang="en-IN" sz="2400" b="1" dirty="0">
                <a:solidFill>
                  <a:srgbClr val="00B050"/>
                </a:solidFill>
              </a:rPr>
              <a:t>column </a:t>
            </a:r>
            <a:r>
              <a:rPr lang="en-IN" sz="2400" dirty="0"/>
              <a:t>without considering </a:t>
            </a:r>
            <a:r>
              <a:rPr lang="en-IN" sz="2400" b="1" dirty="0">
                <a:solidFill>
                  <a:srgbClr val="002060"/>
                </a:solidFill>
              </a:rPr>
              <a:t>NULL</a:t>
            </a:r>
            <a:r>
              <a:rPr lang="en-IN" sz="2400" dirty="0"/>
              <a:t> values</a:t>
            </a:r>
            <a:endParaRPr lang="en-US" sz="2400" dirty="0"/>
          </a:p>
          <a:p>
            <a:endParaRPr lang="en-IN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COUNT(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 or *)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Col_name</a:t>
            </a:r>
            <a:r>
              <a:rPr lang="en-IN" b="1" dirty="0">
                <a:solidFill>
                  <a:srgbClr val="C00000"/>
                </a:solidFill>
              </a:rPr>
              <a:t> or </a:t>
            </a:r>
            <a:r>
              <a:rPr lang="en-IN" b="1" dirty="0" err="1">
                <a:solidFill>
                  <a:srgbClr val="C00000"/>
                </a:solidFill>
              </a:rPr>
              <a:t>expr</a:t>
            </a:r>
            <a:r>
              <a:rPr lang="en-IN" b="1" dirty="0">
                <a:solidFill>
                  <a:srgbClr val="C00000"/>
                </a:solidFill>
              </a:rPr>
              <a:t> or value</a:t>
            </a:r>
            <a:r>
              <a:rPr lang="en-IN" dirty="0">
                <a:solidFill>
                  <a:srgbClr val="C00000"/>
                </a:solidFill>
              </a:rPr>
              <a:t>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column name </a:t>
            </a:r>
            <a:r>
              <a:rPr lang="en-IN" dirty="0"/>
              <a:t>on which the function will be applied. We also can pass the an expression which results into a numeric value. </a:t>
            </a:r>
          </a:p>
          <a:p>
            <a:pPr lvl="1" fontAlgn="base"/>
            <a:r>
              <a:rPr lang="en-US" sz="2400" b="1" dirty="0">
                <a:solidFill>
                  <a:srgbClr val="7030A0"/>
                </a:solidFill>
              </a:rPr>
              <a:t>Count() </a:t>
            </a:r>
            <a:r>
              <a:rPr lang="en-US" sz="2400" dirty="0"/>
              <a:t>also allows us to pass </a:t>
            </a:r>
            <a:r>
              <a:rPr lang="en-US" sz="2400" b="1" dirty="0">
                <a:solidFill>
                  <a:srgbClr val="C00000"/>
                </a:solidFill>
              </a:rPr>
              <a:t>*</a:t>
            </a:r>
            <a:r>
              <a:rPr lang="en-US" sz="2400" dirty="0"/>
              <a:t> , and in that case it counts all the rows irrespective of whether there is a null in it or not.</a:t>
            </a:r>
          </a:p>
          <a:p>
            <a:pPr lvl="1"/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156" y="1428736"/>
            <a:ext cx="8819688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the date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0070C0"/>
                </a:solidFill>
              </a:rPr>
              <a:t>last recruitment</a:t>
            </a:r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WAQ to display </a:t>
            </a:r>
            <a:r>
              <a:rPr lang="en-US" sz="2400" b="1" dirty="0">
                <a:solidFill>
                  <a:srgbClr val="0070C0"/>
                </a:solidFill>
              </a:rPr>
              <a:t>average salary </a:t>
            </a:r>
            <a:r>
              <a:rPr lang="en-US" sz="2400" dirty="0"/>
              <a:t>of  </a:t>
            </a:r>
            <a:r>
              <a:rPr lang="en-US" sz="2400" b="1" dirty="0">
                <a:solidFill>
                  <a:srgbClr val="C00000"/>
                </a:solidFill>
              </a:rPr>
              <a:t>ANALYST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14554"/>
            <a:ext cx="8715436" cy="1928826"/>
          </a:xfrm>
          <a:prstGeom prst="rect">
            <a:avLst/>
          </a:prstGeom>
        </p:spPr>
      </p:pic>
      <p:pic>
        <p:nvPicPr>
          <p:cNvPr id="8" name="Picture 7" descr="datem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786322"/>
            <a:ext cx="871543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How many kinds of </a:t>
            </a:r>
            <a:r>
              <a:rPr lang="en-US" sz="2400" b="1" dirty="0">
                <a:solidFill>
                  <a:srgbClr val="0070C0"/>
                </a:solidFill>
              </a:rPr>
              <a:t>jobs </a:t>
            </a:r>
            <a:r>
              <a:rPr lang="en-US" sz="2400" dirty="0"/>
              <a:t>are there in the </a:t>
            </a:r>
            <a:r>
              <a:rPr lang="en-US" sz="2400" b="1" dirty="0">
                <a:solidFill>
                  <a:srgbClr val="0070C0"/>
                </a:solidFill>
              </a:rPr>
              <a:t>company</a:t>
            </a:r>
            <a:r>
              <a:rPr lang="en-US" sz="2400" dirty="0"/>
              <a:t> ?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If we closely </a:t>
            </a:r>
            <a:r>
              <a:rPr lang="en-US" sz="2400" b="1" dirty="0">
                <a:solidFill>
                  <a:srgbClr val="00B050"/>
                </a:solidFill>
              </a:rPr>
              <a:t>observe</a:t>
            </a:r>
            <a:r>
              <a:rPr lang="en-US" sz="2400" dirty="0"/>
              <a:t> the above query we will find out that it is </a:t>
            </a:r>
            <a:r>
              <a:rPr lang="en-US" sz="2400" b="1" dirty="0">
                <a:solidFill>
                  <a:srgbClr val="0070C0"/>
                </a:solidFill>
              </a:rPr>
              <a:t>not reporting </a:t>
            </a:r>
            <a:r>
              <a:rPr lang="en-US" sz="2400" dirty="0"/>
              <a:t>kinds of </a:t>
            </a:r>
            <a:r>
              <a:rPr lang="en-US" sz="2400" b="1" dirty="0">
                <a:solidFill>
                  <a:srgbClr val="C00000"/>
                </a:solidFill>
              </a:rPr>
              <a:t>jobs</a:t>
            </a:r>
            <a:r>
              <a:rPr lang="en-US" sz="2400" dirty="0"/>
              <a:t> , rather it is </a:t>
            </a:r>
            <a:r>
              <a:rPr lang="en-US" sz="2400" b="1" dirty="0">
                <a:solidFill>
                  <a:srgbClr val="00B050"/>
                </a:solidFill>
              </a:rPr>
              <a:t>reporting total number of posts</a:t>
            </a:r>
            <a:r>
              <a:rPr lang="en-US" sz="2400" dirty="0"/>
              <a:t> in the company.</a:t>
            </a:r>
          </a:p>
          <a:p>
            <a:endParaRPr lang="en-US" sz="2400" dirty="0"/>
          </a:p>
          <a:p>
            <a:r>
              <a:rPr lang="en-US" sz="2400" dirty="0"/>
              <a:t>This is because the function </a:t>
            </a:r>
            <a:r>
              <a:rPr lang="en-US" sz="2400" b="1" dirty="0">
                <a:solidFill>
                  <a:srgbClr val="7030A0"/>
                </a:solidFill>
              </a:rPr>
              <a:t>COUNT() </a:t>
            </a:r>
            <a:r>
              <a:rPr lang="en-US" sz="2400" dirty="0"/>
              <a:t>counts every row in the </a:t>
            </a:r>
            <a:r>
              <a:rPr lang="en-US" sz="2400" b="1" dirty="0">
                <a:solidFill>
                  <a:srgbClr val="C00000"/>
                </a:solidFill>
              </a:rPr>
              <a:t>JOB</a:t>
            </a:r>
            <a:r>
              <a:rPr lang="en-US" sz="2400" dirty="0"/>
              <a:t> column </a:t>
            </a:r>
            <a:r>
              <a:rPr lang="en-US" sz="2400" b="1" dirty="0">
                <a:solidFill>
                  <a:srgbClr val="7030A0"/>
                </a:solidFill>
              </a:rPr>
              <a:t>irrespective </a:t>
            </a:r>
            <a:r>
              <a:rPr lang="en-US" sz="2400" dirty="0"/>
              <a:t>of values being </a:t>
            </a:r>
            <a:r>
              <a:rPr lang="en-US" sz="2400" b="1" dirty="0">
                <a:solidFill>
                  <a:srgbClr val="0070C0"/>
                </a:solidFill>
              </a:rPr>
              <a:t>repeated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atem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214554"/>
            <a:ext cx="8715436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solve this issue , we must use the clause </a:t>
            </a:r>
            <a:r>
              <a:rPr lang="en-US" sz="2400" b="1" dirty="0">
                <a:solidFill>
                  <a:srgbClr val="0070C0"/>
                </a:solidFill>
              </a:rPr>
              <a:t>DISTINCT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70C0"/>
                </a:solidFill>
              </a:rPr>
              <a:t>UNIQUE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dirty="0"/>
              <a:t>These </a:t>
            </a:r>
            <a:r>
              <a:rPr lang="en-US" sz="2400" b="1" dirty="0">
                <a:solidFill>
                  <a:srgbClr val="00B050"/>
                </a:solidFill>
              </a:rPr>
              <a:t>clauses</a:t>
            </a:r>
            <a:r>
              <a:rPr lang="en-US" sz="2400" dirty="0"/>
              <a:t> accept a </a:t>
            </a:r>
            <a:r>
              <a:rPr lang="en-US" sz="2400" b="1" dirty="0">
                <a:solidFill>
                  <a:srgbClr val="7030A0"/>
                </a:solidFill>
              </a:rPr>
              <a:t>column name </a:t>
            </a:r>
            <a:r>
              <a:rPr lang="en-US" sz="2400" dirty="0"/>
              <a:t>and return only </a:t>
            </a:r>
            <a:r>
              <a:rPr lang="en-US" sz="2400" b="1" dirty="0">
                <a:solidFill>
                  <a:schemeClr val="accent1"/>
                </a:solidFill>
              </a:rPr>
              <a:t>UNIQUE values </a:t>
            </a:r>
            <a:r>
              <a:rPr lang="en-US" sz="2400" dirty="0"/>
              <a:t>of that column.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gf8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250033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gf9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4214818"/>
            <a:ext cx="8715436" cy="216255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So the solution to our query will be</a:t>
            </a: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gf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143116"/>
            <a:ext cx="8715436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GROUP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GROUP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Group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Group functions </a:t>
            </a:r>
            <a:r>
              <a:rPr lang="en-IN" sz="2400" dirty="0"/>
              <a:t>are built-in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functions that </a:t>
            </a:r>
            <a:r>
              <a:rPr lang="en-IN" sz="2400" b="1" dirty="0">
                <a:solidFill>
                  <a:srgbClr val="0070C0"/>
                </a:solidFill>
              </a:rPr>
              <a:t>operate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C00000"/>
                </a:solidFill>
              </a:rPr>
              <a:t>groups of rows </a:t>
            </a:r>
            <a:r>
              <a:rPr lang="en-IN" sz="2400" dirty="0"/>
              <a:t>and return </a:t>
            </a:r>
            <a:r>
              <a:rPr lang="en-IN" sz="2400" b="1" dirty="0">
                <a:solidFill>
                  <a:srgbClr val="0070C0"/>
                </a:solidFill>
              </a:rPr>
              <a:t>one value </a:t>
            </a:r>
            <a:r>
              <a:rPr lang="en-IN" sz="2400" dirty="0"/>
              <a:t>for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entire group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So instead of </a:t>
            </a:r>
            <a:r>
              <a:rPr lang="en-US" sz="2400" b="1" dirty="0">
                <a:solidFill>
                  <a:srgbClr val="00B050"/>
                </a:solidFill>
              </a:rPr>
              <a:t>operating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0070C0"/>
                </a:solidFill>
              </a:rPr>
              <a:t>one row at a time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returning </a:t>
            </a:r>
            <a:r>
              <a:rPr lang="en-US" sz="2400" dirty="0"/>
              <a:t>the result , they </a:t>
            </a:r>
            <a:r>
              <a:rPr lang="en-US" sz="2400" b="1" dirty="0">
                <a:solidFill>
                  <a:srgbClr val="00B050"/>
                </a:solidFill>
              </a:rPr>
              <a:t>operate</a:t>
            </a:r>
            <a:r>
              <a:rPr lang="en-US" sz="2400" dirty="0"/>
              <a:t> on a </a:t>
            </a:r>
            <a:r>
              <a:rPr lang="en-US" sz="2400" b="1" dirty="0">
                <a:solidFill>
                  <a:srgbClr val="0070C0"/>
                </a:solidFill>
              </a:rPr>
              <a:t>set of rows </a:t>
            </a:r>
            <a:r>
              <a:rPr lang="en-US" sz="2400" dirty="0"/>
              <a:t>and return </a:t>
            </a:r>
            <a:r>
              <a:rPr lang="en-US" sz="2400" b="1" dirty="0">
                <a:solidFill>
                  <a:srgbClr val="C00000"/>
                </a:solidFill>
              </a:rPr>
              <a:t>one result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7030A0"/>
                </a:solidFill>
              </a:rPr>
              <a:t>entire set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Due to this </a:t>
            </a:r>
            <a:r>
              <a:rPr lang="en-IN" sz="2400" b="1" dirty="0">
                <a:solidFill>
                  <a:srgbClr val="0070C0"/>
                </a:solidFill>
              </a:rPr>
              <a:t>behaviour</a:t>
            </a:r>
            <a:r>
              <a:rPr lang="en-IN" sz="2400" dirty="0"/>
              <a:t> they are also called </a:t>
            </a:r>
            <a:r>
              <a:rPr lang="en-IN" sz="2400" b="1" dirty="0">
                <a:solidFill>
                  <a:srgbClr val="002060"/>
                </a:solidFill>
              </a:rPr>
              <a:t>aggregate functions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Group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These functions are: </a:t>
            </a:r>
          </a:p>
          <a:p>
            <a:pPr lvl="1"/>
            <a:endParaRPr lang="en-IN" sz="1900" b="1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SUM</a:t>
            </a:r>
            <a:r>
              <a:rPr lang="en-IN" sz="1900" b="1" dirty="0"/>
              <a:t>  </a:t>
            </a:r>
          </a:p>
          <a:p>
            <a:pPr lvl="1"/>
            <a:endParaRPr lang="en-IN" sz="1900" b="1" dirty="0">
              <a:solidFill>
                <a:schemeClr val="accent6"/>
              </a:solidFill>
            </a:endParaRPr>
          </a:p>
          <a:p>
            <a:pPr lvl="1"/>
            <a:r>
              <a:rPr lang="en-IN" sz="1900" b="1" dirty="0"/>
              <a:t>MAX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MIN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AVG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chemeClr val="accent6"/>
                </a:solidFill>
              </a:rPr>
              <a:t>COUNT</a:t>
            </a:r>
            <a:endParaRPr lang="en-IN" sz="1900" b="1" dirty="0">
              <a:solidFill>
                <a:schemeClr val="accent6"/>
              </a:solidFill>
            </a:endParaRP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sz="1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SUM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sum </a:t>
            </a:r>
            <a:r>
              <a:rPr lang="en-IN" sz="2400" dirty="0"/>
              <a:t>of the values of a </a:t>
            </a:r>
            <a:r>
              <a:rPr lang="en-IN" sz="2400" b="1" dirty="0">
                <a:solidFill>
                  <a:srgbClr val="0070C0"/>
                </a:solidFill>
              </a:rPr>
              <a:t>numeric </a:t>
            </a:r>
            <a:r>
              <a:rPr lang="en-IN" sz="2400" dirty="0"/>
              <a:t>column without considering </a:t>
            </a:r>
            <a:r>
              <a:rPr lang="en-IN" sz="2400" b="1" dirty="0">
                <a:solidFill>
                  <a:srgbClr val="7030A0"/>
                </a:solidFill>
              </a:rPr>
              <a:t>NULL</a:t>
            </a:r>
            <a:r>
              <a:rPr lang="en-IN" sz="2400" dirty="0"/>
              <a:t> values</a:t>
            </a:r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SUM(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Col_name</a:t>
            </a:r>
            <a:r>
              <a:rPr lang="en-IN" b="1" dirty="0">
                <a:solidFill>
                  <a:srgbClr val="C00000"/>
                </a:solidFill>
              </a:rPr>
              <a:t> or </a:t>
            </a:r>
            <a:r>
              <a:rPr lang="en-IN" b="1" dirty="0" err="1">
                <a:solidFill>
                  <a:srgbClr val="C00000"/>
                </a:solidFill>
              </a:rPr>
              <a:t>expr</a:t>
            </a:r>
            <a:r>
              <a:rPr lang="en-IN" dirty="0">
                <a:solidFill>
                  <a:srgbClr val="C00000"/>
                </a:solidFill>
              </a:rPr>
              <a:t> 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column name </a:t>
            </a:r>
            <a:r>
              <a:rPr lang="en-IN" dirty="0"/>
              <a:t>on which the function will be applied. We also can pass the an expression which results into a numeric value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AVG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average </a:t>
            </a:r>
            <a:r>
              <a:rPr lang="en-IN" sz="2400" dirty="0"/>
              <a:t>of the values of a </a:t>
            </a:r>
            <a:r>
              <a:rPr lang="en-IN" sz="2400" b="1" dirty="0">
                <a:solidFill>
                  <a:srgbClr val="0070C0"/>
                </a:solidFill>
              </a:rPr>
              <a:t>numeric </a:t>
            </a:r>
            <a:r>
              <a:rPr lang="en-IN" sz="2400" dirty="0"/>
              <a:t>column without considering NULL values</a:t>
            </a:r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avg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Col_name</a:t>
            </a:r>
            <a:r>
              <a:rPr lang="en-IN" b="1" dirty="0">
                <a:solidFill>
                  <a:srgbClr val="C00000"/>
                </a:solidFill>
              </a:rPr>
              <a:t> or </a:t>
            </a:r>
            <a:r>
              <a:rPr lang="en-IN" b="1" dirty="0" err="1">
                <a:solidFill>
                  <a:srgbClr val="C00000"/>
                </a:solidFill>
              </a:rPr>
              <a:t>expr</a:t>
            </a:r>
            <a:r>
              <a:rPr lang="en-IN" dirty="0">
                <a:solidFill>
                  <a:srgbClr val="C00000"/>
                </a:solidFill>
              </a:rPr>
              <a:t> 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column name </a:t>
            </a:r>
            <a:r>
              <a:rPr lang="en-IN" dirty="0"/>
              <a:t>on which the function will be applied. We also can pass the an expression which results into a numeric value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MAX ()</a:t>
            </a:r>
            <a:br>
              <a:rPr lang="en-US" sz="3200" b="1" dirty="0"/>
            </a:br>
            <a:r>
              <a:rPr lang="en-US" sz="3200" b="1" dirty="0"/>
              <a:t>And MIN()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functions</a:t>
            </a:r>
            <a:r>
              <a:rPr lang="en-IN" sz="2400" dirty="0"/>
              <a:t> return the </a:t>
            </a:r>
            <a:r>
              <a:rPr lang="en-IN" sz="2400" b="1" dirty="0">
                <a:solidFill>
                  <a:srgbClr val="7030A0"/>
                </a:solidFill>
              </a:rPr>
              <a:t>max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min</a:t>
            </a:r>
            <a:r>
              <a:rPr lang="en-IN" sz="2400" dirty="0"/>
              <a:t> of the values of a column without considering NULL values</a:t>
            </a:r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max(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min(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Col_name</a:t>
            </a:r>
            <a:r>
              <a:rPr lang="en-IN" b="1" dirty="0">
                <a:solidFill>
                  <a:srgbClr val="C00000"/>
                </a:solidFill>
              </a:rPr>
              <a:t> or </a:t>
            </a:r>
            <a:r>
              <a:rPr lang="en-IN" b="1" dirty="0" err="1">
                <a:solidFill>
                  <a:srgbClr val="C00000"/>
                </a:solidFill>
              </a:rPr>
              <a:t>expr</a:t>
            </a:r>
            <a:r>
              <a:rPr lang="en-IN" dirty="0">
                <a:solidFill>
                  <a:srgbClr val="C00000"/>
                </a:solidFill>
              </a:rPr>
              <a:t> 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column name </a:t>
            </a:r>
            <a:r>
              <a:rPr lang="en-IN" dirty="0"/>
              <a:t>on which the function will be applied. We also can pass the an expression which results into a numeric value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6422</TotalTime>
  <Words>524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Group Functions</vt:lpstr>
      <vt:lpstr> Group Functions</vt:lpstr>
      <vt:lpstr> The Function SUM ()</vt:lpstr>
      <vt:lpstr> Examples</vt:lpstr>
      <vt:lpstr> The Function AVG ()</vt:lpstr>
      <vt:lpstr> Examples</vt:lpstr>
      <vt:lpstr> The Function MAX () And MIN()</vt:lpstr>
      <vt:lpstr> Examples</vt:lpstr>
      <vt:lpstr> The Function COUNT()</vt:lpstr>
      <vt:lpstr> Examples</vt:lpstr>
      <vt:lpstr> Queries</vt:lpstr>
      <vt:lpstr> Queries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532</cp:revision>
  <dcterms:created xsi:type="dcterms:W3CDTF">2015-12-21T13:46:48Z</dcterms:created>
  <dcterms:modified xsi:type="dcterms:W3CDTF">2023-08-19T12:27:24Z</dcterms:modified>
</cp:coreProperties>
</file>