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438" r:id="rId4"/>
    <p:sldId id="399" r:id="rId5"/>
    <p:sldId id="439" r:id="rId6"/>
    <p:sldId id="440" r:id="rId7"/>
    <p:sldId id="441" r:id="rId8"/>
    <p:sldId id="442" r:id="rId9"/>
    <p:sldId id="443" r:id="rId10"/>
    <p:sldId id="444" r:id="rId11"/>
    <p:sldId id="445" r:id="rId12"/>
    <p:sldId id="446" r:id="rId13"/>
    <p:sldId id="447" r:id="rId14"/>
    <p:sldId id="448" r:id="rId15"/>
    <p:sldId id="449" r:id="rId16"/>
    <p:sldId id="452" r:id="rId17"/>
    <p:sldId id="451" r:id="rId18"/>
    <p:sldId id="453" r:id="rId19"/>
    <p:sldId id="454" r:id="rId20"/>
    <p:sldId id="455" r:id="rId21"/>
    <p:sldId id="456" r:id="rId22"/>
    <p:sldId id="457" r:id="rId23"/>
    <p:sldId id="436" r:id="rId24"/>
    <p:sldId id="359" r:id="rId25"/>
    <p:sldId id="466" r:id="rId26"/>
    <p:sldId id="458" r:id="rId27"/>
    <p:sldId id="459" r:id="rId28"/>
    <p:sldId id="460" r:id="rId29"/>
    <p:sldId id="461" r:id="rId30"/>
    <p:sldId id="462" r:id="rId31"/>
    <p:sldId id="463" r:id="rId32"/>
    <p:sldId id="464" r:id="rId33"/>
    <p:sldId id="465" r:id="rId34"/>
    <p:sldId id="371" r:id="rId35"/>
    <p:sldId id="437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2" d="100"/>
          <a:sy n="82" d="100"/>
        </p:scale>
        <p:origin x="148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82D8EBB7-B425-45BA-BFB3-01F70C607622}"/>
    <pc:docChg chg="modSld">
      <pc:chgData name="Sharma Computer Academy" userId="08476b32c11f4418" providerId="LiveId" clId="{82D8EBB7-B425-45BA-BFB3-01F70C607622}" dt="2021-01-06T06:32:45.539" v="2" actId="20577"/>
      <pc:docMkLst>
        <pc:docMk/>
      </pc:docMkLst>
      <pc:sldChg chg="modSp">
        <pc:chgData name="Sharma Computer Academy" userId="08476b32c11f4418" providerId="LiveId" clId="{82D8EBB7-B425-45BA-BFB3-01F70C607622}" dt="2021-01-06T06:32:45.539" v="2" actId="20577"/>
        <pc:sldMkLst>
          <pc:docMk/>
          <pc:sldMk cId="0" sldId="462"/>
        </pc:sldMkLst>
        <pc:spChg chg="mod">
          <ac:chgData name="Sharma Computer Academy" userId="08476b32c11f4418" providerId="LiveId" clId="{82D8EBB7-B425-45BA-BFB3-01F70C607622}" dt="2021-01-06T06:32:45.539" v="2" actId="20577"/>
          <ac:spMkLst>
            <pc:docMk/>
            <pc:sldMk cId="0" sldId="46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06-01-2021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06-01-2021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06-01-2021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06-01-2021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06-01-2021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06-01-2021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>
                <a:solidFill>
                  <a:srgbClr val="FF0000"/>
                </a:solidFill>
              </a:rPr>
              <a:t>Lecture 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Why Data Is Important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/>
              <a:t>Now for </a:t>
            </a:r>
            <a:r>
              <a:rPr lang="en-US" sz="2400" b="1" dirty="0">
                <a:solidFill>
                  <a:srgbClr val="00B050"/>
                </a:solidFill>
              </a:rPr>
              <a:t>smooth functioning </a:t>
            </a:r>
            <a:r>
              <a:rPr lang="en-US" sz="2400" dirty="0"/>
              <a:t>of any business or for </a:t>
            </a:r>
            <a:r>
              <a:rPr lang="en-US" sz="2400" b="1" dirty="0">
                <a:solidFill>
                  <a:srgbClr val="0070C0"/>
                </a:solidFill>
              </a:rPr>
              <a:t>taking future decisions </a:t>
            </a:r>
            <a:r>
              <a:rPr lang="en-US" sz="2400" dirty="0"/>
              <a:t>on any business </a:t>
            </a:r>
            <a:r>
              <a:rPr lang="en-US" sz="2400" b="1" dirty="0">
                <a:solidFill>
                  <a:srgbClr val="C00000"/>
                </a:solidFill>
              </a:rPr>
              <a:t>the DATA GENERATED BY ENTITIES IS VERY-VERY IMPORTANT.</a:t>
            </a: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For example:</a:t>
            </a:r>
          </a:p>
          <a:p>
            <a:endParaRPr lang="en-US" sz="2400" dirty="0"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What courses were offered online during lockdown ?</a:t>
            </a:r>
            <a:endParaRPr lang="en-US" sz="1900" dirty="0">
              <a:solidFill>
                <a:schemeClr val="tx2">
                  <a:lumMod val="75000"/>
                </a:schemeClr>
              </a:solidFill>
              <a:latin typeface="Corbel" pitchFamily="34" charset="0"/>
              <a:sym typeface="Wingdings" pitchFamily="2" charset="2"/>
            </a:endParaRPr>
          </a:p>
          <a:p>
            <a:pPr lvl="1"/>
            <a:endParaRPr lang="en-US" sz="1900" dirty="0">
              <a:solidFill>
                <a:schemeClr val="tx2">
                  <a:lumMod val="75000"/>
                </a:schemeClr>
              </a:solidFill>
              <a:latin typeface="Corbel" pitchFamily="34" charset="0"/>
              <a:sym typeface="Wingdings" pitchFamily="2" charset="2"/>
            </a:endParaRPr>
          </a:p>
          <a:p>
            <a:pPr lvl="1"/>
            <a:r>
              <a:rPr lang="en-US" sz="1900" b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  <a:sym typeface="Wingdings" pitchFamily="2" charset="2"/>
              </a:rPr>
              <a:t>How many students opted these courses ?</a:t>
            </a:r>
          </a:p>
          <a:p>
            <a:pPr lvl="1"/>
            <a:endParaRPr lang="en-US" sz="1900" b="1" dirty="0">
              <a:solidFill>
                <a:schemeClr val="tx2">
                  <a:lumMod val="75000"/>
                </a:schemeClr>
              </a:solidFill>
              <a:latin typeface="Corbel" pitchFamily="34" charset="0"/>
              <a:sym typeface="Wingdings" pitchFamily="2" charset="2"/>
            </a:endParaRPr>
          </a:p>
          <a:p>
            <a:pPr lvl="1"/>
            <a:r>
              <a:rPr lang="en-US" sz="1900" b="1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  <a:sym typeface="Wingdings" pitchFamily="2" charset="2"/>
              </a:rPr>
              <a:t>Which was the most popular course ?</a:t>
            </a:r>
            <a:endParaRPr lang="en-US" sz="1900" dirty="0">
              <a:solidFill>
                <a:schemeClr val="tx2">
                  <a:lumMod val="75000"/>
                </a:schemeClr>
              </a:solidFill>
              <a:latin typeface="Corbel" pitchFamily="34" charset="0"/>
              <a:sym typeface="Wingdings" pitchFamily="2" charset="2"/>
            </a:endParaRPr>
          </a:p>
          <a:p>
            <a:pPr lvl="1"/>
            <a:endParaRPr lang="en-US" sz="1900" dirty="0">
              <a:latin typeface="Corbel" pitchFamily="34" charset="0"/>
              <a:sym typeface="Wingdings" pitchFamily="2" charset="2"/>
            </a:endParaRPr>
          </a:p>
          <a:p>
            <a:endParaRPr lang="en-US" sz="17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Why Data Is Important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If you think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seriously</a:t>
            </a:r>
            <a:r>
              <a:rPr lang="en-US" sz="2400" dirty="0">
                <a:latin typeface="Corbel" pitchFamily="34" charset="0"/>
              </a:rPr>
              <a:t> all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previous questions </a:t>
            </a:r>
            <a:r>
              <a:rPr lang="en-US" sz="2400" dirty="0">
                <a:latin typeface="Corbel" pitchFamily="34" charset="0"/>
              </a:rPr>
              <a:t>are very important for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training institute business </a:t>
            </a:r>
            <a:r>
              <a:rPr lang="en-US" sz="2400" dirty="0">
                <a:latin typeface="Corbel" pitchFamily="34" charset="0"/>
              </a:rPr>
              <a:t>and they can only be answered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if we </a:t>
            </a:r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properly store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data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This is where a 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DATABASE</a:t>
            </a:r>
            <a:r>
              <a:rPr lang="en-US" sz="2400" dirty="0">
                <a:latin typeface="Corbel" pitchFamily="34" charset="0"/>
              </a:rPr>
              <a:t> comes into picture.</a:t>
            </a: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17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What Is A Database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A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Database</a:t>
            </a:r>
            <a:r>
              <a:rPr lang="en-IN" sz="2400" dirty="0">
                <a:latin typeface="Corbel" pitchFamily="34" charset="0"/>
              </a:rPr>
              <a:t> is 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collection </a:t>
            </a:r>
            <a:r>
              <a:rPr lang="en-IN" sz="2400" dirty="0">
                <a:latin typeface="Corbel" pitchFamily="34" charset="0"/>
              </a:rPr>
              <a:t>of </a:t>
            </a:r>
            <a:r>
              <a:rPr lang="en-IN" sz="2400" b="1" u="sng" dirty="0">
                <a:solidFill>
                  <a:srgbClr val="C00000"/>
                </a:solidFill>
                <a:latin typeface="Corbel" pitchFamily="34" charset="0"/>
              </a:rPr>
              <a:t>inter-related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u="sng" dirty="0">
                <a:solidFill>
                  <a:srgbClr val="C00000"/>
                </a:solidFill>
                <a:latin typeface="Corbel" pitchFamily="34" charset="0"/>
              </a:rPr>
              <a:t>data</a:t>
            </a:r>
            <a:r>
              <a:rPr lang="en-IN" sz="2400" dirty="0">
                <a:latin typeface="Corbel" pitchFamily="34" charset="0"/>
              </a:rPr>
              <a:t> or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information</a:t>
            </a:r>
            <a:r>
              <a:rPr lang="en-IN" sz="2400" dirty="0">
                <a:latin typeface="Corbel" pitchFamily="34" charset="0"/>
              </a:rPr>
              <a:t> that is organized so that it can easily be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accessed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managed</a:t>
            </a:r>
            <a:r>
              <a:rPr lang="en-IN" sz="2400" dirty="0">
                <a:latin typeface="Corbel" pitchFamily="34" charset="0"/>
              </a:rPr>
              <a:t>, and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updated</a:t>
            </a:r>
            <a:r>
              <a:rPr lang="en-IN" sz="2400" dirty="0">
                <a:latin typeface="Corbel" pitchFamily="34" charset="0"/>
              </a:rPr>
              <a:t> 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So in our example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Database</a:t>
            </a:r>
            <a:r>
              <a:rPr lang="en-US" sz="2400" dirty="0">
                <a:latin typeface="Corbel" pitchFamily="34" charset="0"/>
              </a:rPr>
              <a:t> will be a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collection/storage</a:t>
            </a:r>
            <a:r>
              <a:rPr lang="en-US" sz="2400" dirty="0">
                <a:latin typeface="Corbel" pitchFamily="34" charset="0"/>
              </a:rPr>
              <a:t> of all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facts</a:t>
            </a:r>
            <a:r>
              <a:rPr lang="en-US" sz="2400" dirty="0">
                <a:latin typeface="Corbel" pitchFamily="34" charset="0"/>
              </a:rPr>
              <a:t> related to all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business entities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Like storing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details</a:t>
            </a:r>
            <a:r>
              <a:rPr lang="en-US" sz="2400" dirty="0">
                <a:latin typeface="Corbel" pitchFamily="34" charset="0"/>
              </a:rPr>
              <a:t> about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Faculties</a:t>
            </a:r>
            <a:r>
              <a:rPr lang="en-US" sz="2400" dirty="0">
                <a:latin typeface="Corbel" pitchFamily="34" charset="0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details</a:t>
            </a:r>
            <a:r>
              <a:rPr lang="en-US" sz="2400" dirty="0">
                <a:latin typeface="Corbel" pitchFamily="34" charset="0"/>
              </a:rPr>
              <a:t> about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Courses</a:t>
            </a:r>
            <a:r>
              <a:rPr lang="en-US" sz="2400" dirty="0">
                <a:latin typeface="Corbel" pitchFamily="34" charset="0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details</a:t>
            </a:r>
            <a:r>
              <a:rPr lang="en-US" sz="2400" dirty="0">
                <a:latin typeface="Corbel" pitchFamily="34" charset="0"/>
              </a:rPr>
              <a:t> about 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Students</a:t>
            </a:r>
            <a:r>
              <a:rPr lang="en-US" sz="2400" dirty="0">
                <a:latin typeface="Corbel" pitchFamily="34" charset="0"/>
              </a:rPr>
              <a:t> etc</a:t>
            </a:r>
            <a:endParaRPr lang="en-US" dirty="0">
              <a:latin typeface="Corbel" pitchFamily="34" charset="0"/>
            </a:endParaRPr>
          </a:p>
          <a:p>
            <a:pPr>
              <a:buNone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17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What Is A Database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Few more examples.</a:t>
            </a:r>
          </a:p>
          <a:p>
            <a:pPr lvl="2"/>
            <a:endParaRPr lang="en-IN" dirty="0">
              <a:latin typeface="Corbel" pitchFamily="34" charset="0"/>
            </a:endParaRPr>
          </a:p>
          <a:p>
            <a:pPr lvl="2"/>
            <a:r>
              <a:rPr lang="en-IN" sz="2200" b="1" dirty="0">
                <a:solidFill>
                  <a:srgbClr val="7030A0"/>
                </a:solidFill>
                <a:latin typeface="Corbel" pitchFamily="34" charset="0"/>
              </a:rPr>
              <a:t>E-commerce</a:t>
            </a:r>
            <a:r>
              <a:rPr lang="en-IN" sz="2200" dirty="0">
                <a:latin typeface="Corbel" pitchFamily="34" charset="0"/>
              </a:rPr>
              <a:t> companies like 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Amazon </a:t>
            </a:r>
            <a:r>
              <a:rPr lang="en-IN" sz="2200" dirty="0">
                <a:latin typeface="Corbel" pitchFamily="34" charset="0"/>
              </a:rPr>
              <a:t>use </a:t>
            </a: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Database</a:t>
            </a:r>
            <a:r>
              <a:rPr lang="en-IN" sz="2200" dirty="0">
                <a:latin typeface="Corbel" pitchFamily="34" charset="0"/>
              </a:rPr>
              <a:t> to store 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product details </a:t>
            </a:r>
            <a:r>
              <a:rPr lang="en-IN" sz="2200" dirty="0">
                <a:latin typeface="Corbel" pitchFamily="34" charset="0"/>
              </a:rPr>
              <a:t>, 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customer details</a:t>
            </a:r>
            <a:r>
              <a:rPr lang="en-IN" sz="2200" dirty="0">
                <a:latin typeface="Corbel" pitchFamily="34" charset="0"/>
              </a:rPr>
              <a:t> , 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billing details</a:t>
            </a:r>
            <a:r>
              <a:rPr lang="en-IN" sz="2200" dirty="0">
                <a:latin typeface="Corbel" pitchFamily="34" charset="0"/>
              </a:rPr>
              <a:t> , 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employee details </a:t>
            </a:r>
            <a:r>
              <a:rPr lang="en-IN" sz="2200" dirty="0">
                <a:latin typeface="Corbel" pitchFamily="34" charset="0"/>
              </a:rPr>
              <a:t>etc</a:t>
            </a:r>
          </a:p>
          <a:p>
            <a:pPr lvl="2"/>
            <a:endParaRPr lang="en-IN" sz="2200" dirty="0">
              <a:latin typeface="Corbel" pitchFamily="34" charset="0"/>
            </a:endParaRPr>
          </a:p>
          <a:p>
            <a:pPr lvl="2"/>
            <a:r>
              <a:rPr lang="en-IN" sz="2200" dirty="0">
                <a:latin typeface="Corbel" pitchFamily="34" charset="0"/>
              </a:rPr>
              <a:t>Let's also consider the </a:t>
            </a:r>
            <a:r>
              <a:rPr lang="en-IN" sz="2200" b="1" dirty="0" err="1">
                <a:solidFill>
                  <a:srgbClr val="C00000"/>
                </a:solidFill>
                <a:latin typeface="Corbel" pitchFamily="34" charset="0"/>
              </a:rPr>
              <a:t>Facebook</a:t>
            </a:r>
            <a:r>
              <a:rPr lang="en-IN" sz="2200" dirty="0">
                <a:latin typeface="Corbel" pitchFamily="34" charset="0"/>
              </a:rPr>
              <a:t>. It also needs to store, manipulate and present data related to 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members</a:t>
            </a:r>
            <a:r>
              <a:rPr lang="en-IN" sz="2200" dirty="0">
                <a:latin typeface="Corbel" pitchFamily="34" charset="0"/>
              </a:rPr>
              <a:t>, their 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friends</a:t>
            </a:r>
            <a:r>
              <a:rPr lang="en-IN" sz="2200" dirty="0">
                <a:latin typeface="Corbel" pitchFamily="34" charset="0"/>
              </a:rPr>
              <a:t>, 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member activities</a:t>
            </a:r>
            <a:r>
              <a:rPr lang="en-IN" sz="2200" dirty="0">
                <a:latin typeface="Corbel" pitchFamily="34" charset="0"/>
              </a:rPr>
              <a:t>, 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messages</a:t>
            </a:r>
            <a:r>
              <a:rPr lang="en-IN" sz="2200" dirty="0">
                <a:latin typeface="Corbel" pitchFamily="34" charset="0"/>
              </a:rPr>
              <a:t>, 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advertisements</a:t>
            </a:r>
            <a:r>
              <a:rPr lang="en-IN" sz="2200" dirty="0">
                <a:latin typeface="Corbel" pitchFamily="34" charset="0"/>
              </a:rPr>
              <a:t> and lot more. Here also </a:t>
            </a: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database</a:t>
            </a:r>
            <a:r>
              <a:rPr lang="en-IN" sz="2200" dirty="0">
                <a:latin typeface="Corbel" pitchFamily="34" charset="0"/>
              </a:rPr>
              <a:t> is used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US" dirty="0">
              <a:latin typeface="Corbel" pitchFamily="34" charset="0"/>
            </a:endParaRPr>
          </a:p>
          <a:p>
            <a:pPr>
              <a:buNone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17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>
                <a:latin typeface="Corbel" pitchFamily="34" charset="0"/>
              </a:rPr>
              <a:t>How Databases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Store The Data ?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orbel" pitchFamily="34" charset="0"/>
              </a:rPr>
              <a:t>Most of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databases</a:t>
            </a:r>
            <a:r>
              <a:rPr lang="en-US" sz="2400" dirty="0">
                <a:latin typeface="Corbel" pitchFamily="34" charset="0"/>
              </a:rPr>
              <a:t> store their data in the form of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tables </a:t>
            </a:r>
            <a:r>
              <a:rPr lang="en-US" sz="2400" dirty="0">
                <a:latin typeface="Corbel" pitchFamily="34" charset="0"/>
              </a:rPr>
              <a:t>also called as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relations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Each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table</a:t>
            </a:r>
            <a:r>
              <a:rPr lang="en-IN" sz="2400" dirty="0">
                <a:latin typeface="Corbel" pitchFamily="34" charset="0"/>
              </a:rPr>
              <a:t> in a database has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one or more columns</a:t>
            </a:r>
            <a:r>
              <a:rPr lang="en-IN" sz="2400" dirty="0">
                <a:latin typeface="Corbel" pitchFamily="34" charset="0"/>
              </a:rPr>
              <a:t>, and each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column</a:t>
            </a:r>
            <a:r>
              <a:rPr lang="en-IN" sz="2400" dirty="0">
                <a:latin typeface="Corbel" pitchFamily="34" charset="0"/>
              </a:rPr>
              <a:t> is assigned a specific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data type</a:t>
            </a:r>
            <a:r>
              <a:rPr lang="en-IN" sz="2400" dirty="0">
                <a:latin typeface="Corbel" pitchFamily="34" charset="0"/>
              </a:rPr>
              <a:t>, such as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number</a:t>
            </a:r>
            <a:r>
              <a:rPr lang="en-IN" sz="2400" dirty="0">
                <a:latin typeface="Corbel" pitchFamily="34" charset="0"/>
              </a:rPr>
              <a:t>, a sequence of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characters</a:t>
            </a:r>
            <a:r>
              <a:rPr lang="en-IN" sz="2400" dirty="0">
                <a:latin typeface="Corbel" pitchFamily="34" charset="0"/>
              </a:rPr>
              <a:t> (for text), or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date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Each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row</a:t>
            </a:r>
            <a:r>
              <a:rPr lang="en-IN" sz="2400" dirty="0">
                <a:latin typeface="Corbel" pitchFamily="34" charset="0"/>
              </a:rPr>
              <a:t> in the table has a value for each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column</a:t>
            </a:r>
            <a:r>
              <a:rPr lang="en-IN" sz="2400" dirty="0">
                <a:latin typeface="Corbel" pitchFamily="34" charset="0"/>
              </a:rPr>
              <a:t>.</a:t>
            </a:r>
            <a:endParaRPr lang="en-US" sz="2400" dirty="0">
              <a:latin typeface="Corbel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>
                <a:latin typeface="Corbel" pitchFamily="34" charset="0"/>
              </a:rPr>
              <a:t>How Databases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Store The Data ?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6" name="Content Placeholder 5" descr="dbdemo4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357298"/>
            <a:ext cx="9144000" cy="5357850"/>
          </a:xfr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What Is A Relational Database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/>
              <a:t>To </a:t>
            </a:r>
            <a:r>
              <a:rPr lang="en-IN" sz="2400" b="1" dirty="0">
                <a:solidFill>
                  <a:srgbClr val="0070C0"/>
                </a:solidFill>
              </a:rPr>
              <a:t>understand</a:t>
            </a:r>
            <a:r>
              <a:rPr lang="en-IN" sz="2400" dirty="0"/>
              <a:t> what is a </a:t>
            </a:r>
            <a:r>
              <a:rPr lang="en-IN" sz="2400" b="1" dirty="0">
                <a:solidFill>
                  <a:srgbClr val="C00000"/>
                </a:solidFill>
              </a:rPr>
              <a:t>Relational Database  </a:t>
            </a:r>
            <a:r>
              <a:rPr lang="en-IN" sz="2400" dirty="0"/>
              <a:t>, try </a:t>
            </a:r>
            <a:r>
              <a:rPr lang="en-IN" sz="2400" b="1" dirty="0">
                <a:solidFill>
                  <a:srgbClr val="7030A0"/>
                </a:solidFill>
              </a:rPr>
              <a:t>answering</a:t>
            </a:r>
            <a:r>
              <a:rPr lang="en-IN" sz="2400" dirty="0"/>
              <a:t> the following </a:t>
            </a:r>
            <a:r>
              <a:rPr lang="en-IN" sz="2400" b="1" dirty="0">
                <a:solidFill>
                  <a:srgbClr val="00B050"/>
                </a:solidFill>
              </a:rPr>
              <a:t>questions </a:t>
            </a:r>
            <a:r>
              <a:rPr lang="en-IN" sz="2400" dirty="0"/>
              <a:t>considering the 2 tables , </a:t>
            </a:r>
            <a:r>
              <a:rPr lang="en-IN" sz="2400" b="1" dirty="0">
                <a:solidFill>
                  <a:srgbClr val="C00000"/>
                </a:solidFill>
              </a:rPr>
              <a:t>Branch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C00000"/>
                </a:solidFill>
              </a:rPr>
              <a:t>Staff </a:t>
            </a:r>
            <a:r>
              <a:rPr lang="en-IN" sz="2400" dirty="0"/>
              <a:t> shown previously.</a:t>
            </a:r>
          </a:p>
          <a:p>
            <a:endParaRPr lang="en-US" sz="2400" dirty="0"/>
          </a:p>
          <a:p>
            <a:pPr lvl="1"/>
            <a:r>
              <a:rPr lang="en-US" sz="1900" b="1" dirty="0">
                <a:solidFill>
                  <a:srgbClr val="002060"/>
                </a:solidFill>
              </a:rPr>
              <a:t>Can you name the staff members working in London ?</a:t>
            </a:r>
          </a:p>
          <a:p>
            <a:endParaRPr lang="en-US" sz="2400" b="1" dirty="0">
              <a:solidFill>
                <a:srgbClr val="002060"/>
              </a:solidFill>
            </a:endParaRPr>
          </a:p>
          <a:p>
            <a:pPr lvl="1"/>
            <a:r>
              <a:rPr lang="en-US" sz="1900" b="1" dirty="0">
                <a:solidFill>
                  <a:srgbClr val="002060"/>
                </a:solidFill>
              </a:rPr>
              <a:t>Can you name the branch having maximum number of  staff ?</a:t>
            </a:r>
          </a:p>
          <a:p>
            <a:endParaRPr lang="en-US" sz="2400" b="1" dirty="0">
              <a:solidFill>
                <a:srgbClr val="002060"/>
              </a:solidFill>
            </a:endParaRPr>
          </a:p>
          <a:p>
            <a:pPr lvl="1"/>
            <a:r>
              <a:rPr lang="en-US" sz="1900" b="1" dirty="0">
                <a:solidFill>
                  <a:srgbClr val="002060"/>
                </a:solidFill>
              </a:rPr>
              <a:t>Which branch pays the highest salary ?</a:t>
            </a:r>
            <a:endParaRPr lang="en-IN" sz="1900" b="1" dirty="0">
              <a:solidFill>
                <a:srgbClr val="002060"/>
              </a:solidFill>
            </a:endParaRPr>
          </a:p>
          <a:p>
            <a:endParaRPr lang="en-IN" sz="2400" dirty="0"/>
          </a:p>
          <a:p>
            <a:r>
              <a:rPr lang="en-US" sz="2400" dirty="0"/>
              <a:t>Unfortunately we cannot answer because the tables </a:t>
            </a:r>
            <a:r>
              <a:rPr lang="en-US" sz="2400" b="1" dirty="0">
                <a:solidFill>
                  <a:srgbClr val="C00000"/>
                </a:solidFill>
              </a:rPr>
              <a:t>Branch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Staff</a:t>
            </a:r>
            <a:r>
              <a:rPr lang="en-US" sz="2400" dirty="0"/>
              <a:t> have </a:t>
            </a:r>
            <a:r>
              <a:rPr lang="en-US" sz="2400" b="1" u="sng" dirty="0">
                <a:solidFill>
                  <a:srgbClr val="7030A0"/>
                </a:solidFill>
              </a:rPr>
              <a:t>no relationships defined</a:t>
            </a:r>
            <a:r>
              <a:rPr lang="en-US" sz="2400" u="sng" dirty="0"/>
              <a:t> </a:t>
            </a:r>
            <a:r>
              <a:rPr lang="en-US" sz="2400" dirty="0"/>
              <a:t>between them</a:t>
            </a:r>
            <a:endParaRPr lang="en-IN" sz="2400" dirty="0"/>
          </a:p>
          <a:p>
            <a:pPr>
              <a:buNone/>
            </a:pPr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17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What Is A Relational Database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00B050"/>
                </a:solidFill>
              </a:rPr>
              <a:t>solutions</a:t>
            </a:r>
            <a:r>
              <a:rPr lang="en-US" sz="2400" dirty="0"/>
              <a:t> to all the above </a:t>
            </a:r>
            <a:r>
              <a:rPr lang="en-US" sz="2400" dirty="0">
                <a:solidFill>
                  <a:srgbClr val="FF0000"/>
                </a:solidFill>
              </a:rPr>
              <a:t>problems</a:t>
            </a:r>
            <a:r>
              <a:rPr lang="en-US" sz="2400" dirty="0"/>
              <a:t> is a </a:t>
            </a:r>
            <a:r>
              <a:rPr lang="en-US" sz="2400" b="1" dirty="0">
                <a:solidFill>
                  <a:srgbClr val="C00000"/>
                </a:solidFill>
              </a:rPr>
              <a:t>Relational Database</a:t>
            </a:r>
            <a:r>
              <a:rPr lang="en-US" sz="2400" dirty="0"/>
              <a:t>.</a:t>
            </a: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A </a:t>
            </a:r>
            <a:r>
              <a:rPr lang="en-IN" sz="2400" b="1" dirty="0">
                <a:solidFill>
                  <a:srgbClr val="C00000"/>
                </a:solidFill>
              </a:rPr>
              <a:t>Relational Database </a:t>
            </a:r>
            <a:r>
              <a:rPr lang="en-IN" sz="2400" dirty="0"/>
              <a:t>organizes data into </a:t>
            </a:r>
            <a:r>
              <a:rPr lang="en-IN" sz="2400" b="1" dirty="0">
                <a:solidFill>
                  <a:srgbClr val="0070C0"/>
                </a:solidFill>
              </a:rPr>
              <a:t>tables </a:t>
            </a:r>
            <a:r>
              <a:rPr lang="en-IN" sz="2400" dirty="0"/>
              <a:t>which can be </a:t>
            </a:r>
            <a:r>
              <a:rPr lang="en-IN" sz="2400" b="1" dirty="0">
                <a:solidFill>
                  <a:srgbClr val="00B050"/>
                </a:solidFill>
              </a:rPr>
              <a:t>linked</a:t>
            </a:r>
            <a:r>
              <a:rPr lang="en-IN" sz="2400" dirty="0"/>
              <a:t>—or </a:t>
            </a:r>
            <a:r>
              <a:rPr lang="en-IN" sz="2400" b="1" i="1" dirty="0">
                <a:solidFill>
                  <a:srgbClr val="00B050"/>
                </a:solidFill>
              </a:rPr>
              <a:t>related</a:t>
            </a:r>
            <a:r>
              <a:rPr lang="en-IN" sz="2400" i="1" dirty="0"/>
              <a:t>—</a:t>
            </a:r>
            <a:r>
              <a:rPr lang="en-IN" sz="2400" dirty="0"/>
              <a:t>based on data </a:t>
            </a:r>
            <a:r>
              <a:rPr lang="en-IN" sz="2400" b="1" dirty="0">
                <a:solidFill>
                  <a:srgbClr val="7030A0"/>
                </a:solidFill>
              </a:rPr>
              <a:t>common</a:t>
            </a:r>
            <a:r>
              <a:rPr lang="en-IN" sz="2400" dirty="0"/>
              <a:t> to each.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This capability </a:t>
            </a:r>
            <a:r>
              <a:rPr lang="en-IN" sz="2400" b="1" dirty="0">
                <a:solidFill>
                  <a:srgbClr val="00B050"/>
                </a:solidFill>
              </a:rPr>
              <a:t>enables</a:t>
            </a:r>
            <a:r>
              <a:rPr lang="en-IN" sz="2400" dirty="0"/>
              <a:t> us to retrieve </a:t>
            </a:r>
            <a:r>
              <a:rPr lang="en-IN" sz="2400" b="1" dirty="0">
                <a:solidFill>
                  <a:srgbClr val="0070C0"/>
                </a:solidFill>
              </a:rPr>
              <a:t>information</a:t>
            </a:r>
            <a:r>
              <a:rPr lang="en-IN" sz="2400" dirty="0"/>
              <a:t> , from the data in </a:t>
            </a:r>
            <a:r>
              <a:rPr lang="en-IN" sz="2400" b="1" dirty="0">
                <a:solidFill>
                  <a:srgbClr val="C00000"/>
                </a:solidFill>
              </a:rPr>
              <a:t>one</a:t>
            </a:r>
            <a:r>
              <a:rPr lang="en-IN" sz="2400" dirty="0"/>
              <a:t> or </a:t>
            </a:r>
            <a:r>
              <a:rPr lang="en-IN" sz="2400" b="1" dirty="0">
                <a:solidFill>
                  <a:srgbClr val="C00000"/>
                </a:solidFill>
              </a:rPr>
              <a:t>more</a:t>
            </a:r>
            <a:r>
              <a:rPr lang="en-IN" sz="2400" dirty="0"/>
              <a:t> tables with a </a:t>
            </a:r>
            <a:r>
              <a:rPr lang="en-IN" sz="2400" b="1" dirty="0">
                <a:solidFill>
                  <a:srgbClr val="7030A0"/>
                </a:solidFill>
              </a:rPr>
              <a:t>single command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pPr>
              <a:buNone/>
            </a:pPr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17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What Is A Relational Database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400" dirty="0"/>
          </a:p>
          <a:p>
            <a:endParaRPr lang="en-IN" sz="2400" dirty="0"/>
          </a:p>
          <a:p>
            <a:pPr>
              <a:buNone/>
            </a:pPr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17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sample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1357298"/>
            <a:ext cx="9144000" cy="534094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orbel" pitchFamily="34" charset="0"/>
              </a:rPr>
              <a:t>What Is A DBMS/RDBMS ?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An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RDBMS</a:t>
            </a:r>
            <a:r>
              <a:rPr lang="en-US" sz="2400" dirty="0">
                <a:latin typeface="Corbel" pitchFamily="34" charset="0"/>
              </a:rPr>
              <a:t> is a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program</a:t>
            </a:r>
            <a:r>
              <a:rPr lang="en-US" sz="2400" dirty="0">
                <a:latin typeface="Corbel" pitchFamily="34" charset="0"/>
              </a:rPr>
              <a:t> or a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software</a:t>
            </a:r>
            <a:r>
              <a:rPr lang="en-US" sz="2400" dirty="0">
                <a:latin typeface="Corbel" pitchFamily="34" charset="0"/>
              </a:rPr>
              <a:t> that allows users to perform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different operations </a:t>
            </a:r>
            <a:r>
              <a:rPr lang="en-US" sz="2400" dirty="0">
                <a:latin typeface="Corbel" pitchFamily="34" charset="0"/>
              </a:rPr>
              <a:t>on a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database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These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operations</a:t>
            </a:r>
            <a:r>
              <a:rPr lang="en-US" sz="2400" dirty="0">
                <a:latin typeface="Corbel" pitchFamily="34" charset="0"/>
              </a:rPr>
              <a:t> include:</a:t>
            </a:r>
          </a:p>
          <a:p>
            <a:pPr lvl="1"/>
            <a:endParaRPr lang="en-US" sz="1900" b="1" dirty="0">
              <a:solidFill>
                <a:srgbClr val="002060"/>
              </a:solidFill>
            </a:endParaRPr>
          </a:p>
          <a:p>
            <a:pPr lvl="1"/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Creating</a:t>
            </a:r>
            <a:r>
              <a:rPr lang="en-US" sz="2000" b="1" dirty="0">
                <a:solidFill>
                  <a:srgbClr val="002060"/>
                </a:solidFill>
                <a:latin typeface="Corbel" pitchFamily="34" charset="0"/>
              </a:rPr>
              <a:t> the database/tables</a:t>
            </a:r>
          </a:p>
          <a:p>
            <a:pPr lvl="1"/>
            <a:endParaRPr lang="en-US" sz="2000" b="1" dirty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Inserting</a:t>
            </a:r>
            <a:r>
              <a:rPr lang="en-US" sz="2000" b="1" dirty="0">
                <a:solidFill>
                  <a:srgbClr val="002060"/>
                </a:solidFill>
                <a:latin typeface="Corbel" pitchFamily="34" charset="0"/>
              </a:rPr>
              <a:t> records into these tables</a:t>
            </a:r>
          </a:p>
          <a:p>
            <a:pPr lvl="1"/>
            <a:endParaRPr lang="en-US" sz="2000" b="1" dirty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Selecting</a:t>
            </a:r>
            <a:r>
              <a:rPr lang="en-US" sz="2000" b="1" dirty="0">
                <a:solidFill>
                  <a:srgbClr val="002060"/>
                </a:solidFill>
                <a:latin typeface="Corbel" pitchFamily="34" charset="0"/>
              </a:rPr>
              <a:t>  records from these tables for displaying</a:t>
            </a:r>
          </a:p>
          <a:p>
            <a:pPr lvl="1"/>
            <a:endParaRPr lang="en-US" sz="2000" b="1" dirty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Updating</a:t>
            </a:r>
            <a:r>
              <a:rPr lang="en-US" sz="2000" b="1" dirty="0">
                <a:solidFill>
                  <a:srgbClr val="002060"/>
                </a:solidFill>
                <a:latin typeface="Corbel" pitchFamily="34" charset="0"/>
              </a:rPr>
              <a:t> / </a:t>
            </a: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Deleting</a:t>
            </a:r>
            <a:r>
              <a:rPr lang="en-US" sz="2000" b="1" dirty="0">
                <a:solidFill>
                  <a:srgbClr val="002060"/>
                </a:solidFill>
                <a:latin typeface="Corbel" pitchFamily="34" charset="0"/>
              </a:rPr>
              <a:t>  the records</a:t>
            </a:r>
          </a:p>
          <a:p>
            <a:endParaRPr lang="en-US" sz="2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Pre-requisites For This Course</a:t>
            </a:r>
            <a:endParaRPr lang="en-US" sz="2900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70C0"/>
                </a:solidFill>
                <a:latin typeface="Corbel" pitchFamily="34" charset="0"/>
              </a:rPr>
              <a:t>What Is Oracle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What Is An OORDBMS?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B050"/>
                </a:solidFill>
                <a:latin typeface="Corbel" pitchFamily="34" charset="0"/>
              </a:rPr>
              <a:t>History Of Oracle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FF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Editions Of Oracle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FF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5">
                    <a:lumMod val="75000"/>
                  </a:schemeClr>
                </a:solidFill>
                <a:latin typeface="Corbel" pitchFamily="34" charset="0"/>
              </a:rPr>
              <a:t>Course Outline</a:t>
            </a: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orbel" pitchFamily="34" charset="0"/>
              </a:rPr>
              <a:t>What Is A DBMS/RDBMS ?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6" name="Content Placeholder 5" descr="dbdemo6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357298"/>
            <a:ext cx="9144000" cy="5357849"/>
          </a:xfr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orbel" pitchFamily="34" charset="0"/>
              </a:rPr>
              <a:t>Some Popular RDBMS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>
                <a:latin typeface="Corbel" pitchFamily="34" charset="0"/>
              </a:rPr>
              <a:t>Some of the most popular </a:t>
            </a:r>
            <a:r>
              <a:rPr lang="en-US" sz="2800" b="1" dirty="0">
                <a:solidFill>
                  <a:srgbClr val="C00000"/>
                </a:solidFill>
                <a:latin typeface="Corbel" pitchFamily="34" charset="0"/>
              </a:rPr>
              <a:t>RDBMS</a:t>
            </a:r>
            <a:r>
              <a:rPr lang="en-US" sz="2800" dirty="0">
                <a:latin typeface="Corbel" pitchFamily="34" charset="0"/>
              </a:rPr>
              <a:t> are:</a:t>
            </a:r>
          </a:p>
          <a:p>
            <a:endParaRPr lang="en-US" sz="2400" b="1" dirty="0">
              <a:solidFill>
                <a:srgbClr val="002060"/>
              </a:solidFill>
            </a:endParaRPr>
          </a:p>
          <a:p>
            <a:pPr lvl="1"/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Oracle</a:t>
            </a:r>
          </a:p>
          <a:p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MySQL</a:t>
            </a: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MS SQL Server</a:t>
            </a:r>
          </a:p>
          <a:p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SQLite</a:t>
            </a: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PostgreSQL</a:t>
            </a: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DB2</a:t>
            </a:r>
          </a:p>
          <a:p>
            <a:pPr lvl="1">
              <a:buNone/>
            </a:pPr>
            <a:endParaRPr lang="en-US" sz="1900" b="1" dirty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rgbClr val="C00000"/>
                </a:solidFill>
                <a:latin typeface="Corbel" pitchFamily="34" charset="0"/>
              </a:rPr>
              <a:t>and many more</a:t>
            </a:r>
          </a:p>
          <a:p>
            <a:pPr>
              <a:buNone/>
            </a:pPr>
            <a:endParaRPr lang="en-US" sz="1900" b="1" dirty="0">
              <a:solidFill>
                <a:srgbClr val="002060"/>
              </a:solidFill>
            </a:endParaRPr>
          </a:p>
          <a:p>
            <a:endParaRPr lang="en-US" sz="2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>
                <a:latin typeface="Corbel" pitchFamily="34" charset="0"/>
              </a:rPr>
              <a:t>The Market Leader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b="1" dirty="0">
              <a:solidFill>
                <a:srgbClr val="002060"/>
              </a:solidFill>
            </a:endParaRPr>
          </a:p>
          <a:p>
            <a:pPr>
              <a:buNone/>
            </a:pPr>
            <a:endParaRPr lang="en-US" sz="2400" b="1" dirty="0">
              <a:solidFill>
                <a:srgbClr val="002060"/>
              </a:solidFill>
            </a:endParaRPr>
          </a:p>
          <a:p>
            <a:pPr>
              <a:buNone/>
            </a:pPr>
            <a:endParaRPr lang="en-US" sz="1900" b="1" dirty="0">
              <a:solidFill>
                <a:srgbClr val="002060"/>
              </a:solidFill>
            </a:endParaRPr>
          </a:p>
          <a:p>
            <a:endParaRPr lang="en-US" sz="2400" dirty="0"/>
          </a:p>
        </p:txBody>
      </p:sp>
      <p:pic>
        <p:nvPicPr>
          <p:cNvPr id="6" name="Picture 5" descr="dbdemo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357298"/>
            <a:ext cx="8858311" cy="5357850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214290"/>
            <a:ext cx="1196111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What Is OORDBMS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/>
              <a:t>The term </a:t>
            </a:r>
            <a:r>
              <a:rPr lang="en-US" sz="2400" b="1" dirty="0">
                <a:solidFill>
                  <a:srgbClr val="7030A0"/>
                </a:solidFill>
              </a:rPr>
              <a:t>OO</a:t>
            </a:r>
            <a:r>
              <a:rPr lang="en-US" sz="2400" dirty="0"/>
              <a:t> stands for </a:t>
            </a:r>
            <a:r>
              <a:rPr lang="en-US" sz="2400" b="1" dirty="0">
                <a:solidFill>
                  <a:srgbClr val="7030A0"/>
                </a:solidFill>
              </a:rPr>
              <a:t>Object Oriented </a:t>
            </a:r>
            <a:r>
              <a:rPr lang="en-US" sz="2400" dirty="0"/>
              <a:t>which means that the </a:t>
            </a:r>
            <a:r>
              <a:rPr lang="en-US" sz="2400" b="1" dirty="0">
                <a:solidFill>
                  <a:srgbClr val="C00000"/>
                </a:solidFill>
              </a:rPr>
              <a:t>RDBMS</a:t>
            </a:r>
            <a:r>
              <a:rPr lang="en-US" sz="2400" dirty="0"/>
              <a:t> supports the concepts of </a:t>
            </a:r>
            <a:r>
              <a:rPr lang="en-US" sz="2400" b="1" dirty="0">
                <a:solidFill>
                  <a:srgbClr val="7030A0"/>
                </a:solidFill>
              </a:rPr>
              <a:t>Object Oriented Programming </a:t>
            </a:r>
            <a:r>
              <a:rPr lang="en-US" sz="2400" dirty="0"/>
              <a:t>also.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Oracle</a:t>
            </a:r>
            <a:r>
              <a:rPr lang="en-US" sz="2400" dirty="0"/>
              <a:t> has this feature as it allows us to store data in the form of </a:t>
            </a:r>
            <a:r>
              <a:rPr lang="en-US" sz="2400" b="1" dirty="0">
                <a:solidFill>
                  <a:srgbClr val="C00000"/>
                </a:solidFill>
              </a:rPr>
              <a:t>objects </a:t>
            </a:r>
            <a:r>
              <a:rPr lang="en-US" sz="2400" dirty="0"/>
              <a:t>and also allows us to apply </a:t>
            </a:r>
            <a:r>
              <a:rPr lang="en-US" sz="2400" b="1" u="sng" dirty="0">
                <a:solidFill>
                  <a:srgbClr val="7030A0"/>
                </a:solidFill>
              </a:rPr>
              <a:t>Object Oriented Concepts </a:t>
            </a:r>
            <a:r>
              <a:rPr lang="en-US" sz="2400" dirty="0"/>
              <a:t>like </a:t>
            </a:r>
            <a:r>
              <a:rPr lang="en-US" sz="2400" b="1" dirty="0">
                <a:solidFill>
                  <a:srgbClr val="0070C0"/>
                </a:solidFill>
              </a:rPr>
              <a:t>Encapsulation</a:t>
            </a:r>
            <a:r>
              <a:rPr lang="en-US" sz="2400" dirty="0"/>
              <a:t> , </a:t>
            </a:r>
            <a:r>
              <a:rPr lang="en-US" sz="2400" b="1" dirty="0">
                <a:solidFill>
                  <a:srgbClr val="0070C0"/>
                </a:solidFill>
              </a:rPr>
              <a:t>Polymorphism</a:t>
            </a:r>
            <a:r>
              <a:rPr lang="en-US" sz="2400" dirty="0"/>
              <a:t> , </a:t>
            </a:r>
            <a:r>
              <a:rPr lang="en-US" sz="2400" b="1" dirty="0">
                <a:solidFill>
                  <a:srgbClr val="0070C0"/>
                </a:solidFill>
              </a:rPr>
              <a:t>Abstraction</a:t>
            </a:r>
            <a:r>
              <a:rPr lang="en-US" sz="2400" dirty="0"/>
              <a:t> while maintaining  the </a:t>
            </a:r>
            <a:r>
              <a:rPr lang="en-US" sz="2400" b="1" dirty="0">
                <a:solidFill>
                  <a:srgbClr val="C00000"/>
                </a:solidFill>
              </a:rPr>
              <a:t>database</a:t>
            </a:r>
            <a:r>
              <a:rPr lang="en-US" sz="2400" dirty="0"/>
              <a:t>.</a:t>
            </a:r>
          </a:p>
          <a:p>
            <a:pPr lvl="1"/>
            <a:endParaRPr lang="en-US" sz="1800" b="1" dirty="0"/>
          </a:p>
          <a:p>
            <a:pPr lvl="1"/>
            <a:endParaRPr lang="en-US" sz="1800" b="1" dirty="0"/>
          </a:p>
          <a:p>
            <a:pPr lvl="1">
              <a:buNone/>
            </a:pPr>
            <a:endParaRPr lang="en-US" sz="2000" b="1" dirty="0"/>
          </a:p>
          <a:p>
            <a:pPr lvl="1"/>
            <a:endParaRPr lang="en-US" sz="2000" b="1" dirty="0"/>
          </a:p>
          <a:p>
            <a:pPr lvl="1"/>
            <a:endParaRPr lang="en-US" sz="2000" b="1" dirty="0"/>
          </a:p>
          <a:p>
            <a:pPr>
              <a:buNone/>
            </a:pPr>
            <a:endParaRPr lang="en-US" sz="2000" dirty="0"/>
          </a:p>
          <a:p>
            <a:endParaRPr lang="en-US" sz="2200" dirty="0"/>
          </a:p>
          <a:p>
            <a:pPr>
              <a:buNone/>
            </a:pPr>
            <a:endParaRPr lang="en-US" sz="17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History Of Oracle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Started</a:t>
            </a:r>
            <a:r>
              <a:rPr lang="en-US" sz="2400" dirty="0"/>
              <a:t> by </a:t>
            </a:r>
            <a:r>
              <a:rPr lang="en-US" sz="2400" b="1" dirty="0">
                <a:solidFill>
                  <a:srgbClr val="C00000"/>
                </a:solidFill>
              </a:rPr>
              <a:t>Larry Ellison </a:t>
            </a:r>
            <a:r>
              <a:rPr lang="en-US" sz="2400" dirty="0"/>
              <a:t>in the year </a:t>
            </a:r>
            <a:r>
              <a:rPr lang="en-US" sz="2400" b="1" dirty="0">
                <a:solidFill>
                  <a:srgbClr val="0070C0"/>
                </a:solidFill>
              </a:rPr>
              <a:t>1977</a:t>
            </a:r>
            <a:r>
              <a:rPr lang="en-US" sz="2400" dirty="0"/>
              <a:t> by the name of </a:t>
            </a:r>
            <a:r>
              <a:rPr lang="en-US" sz="2400" b="1" dirty="0">
                <a:solidFill>
                  <a:srgbClr val="00B050"/>
                </a:solidFill>
              </a:rPr>
              <a:t>SDL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i.e. </a:t>
            </a:r>
            <a:r>
              <a:rPr lang="en-US" sz="2400" b="1" u="sng" dirty="0">
                <a:solidFill>
                  <a:srgbClr val="00B050"/>
                </a:solidFill>
              </a:rPr>
              <a:t>Software Development Laboratories</a:t>
            </a:r>
            <a:endParaRPr lang="en-US" sz="2000" b="1" u="sng" dirty="0">
              <a:solidFill>
                <a:srgbClr val="00B050"/>
              </a:solidFill>
            </a:endParaRPr>
          </a:p>
          <a:p>
            <a:endParaRPr lang="en-US" sz="2400" b="1" dirty="0">
              <a:solidFill>
                <a:srgbClr val="7030A0"/>
              </a:solidFill>
            </a:endParaRPr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IN" sz="2400" dirty="0"/>
          </a:p>
          <a:p>
            <a:endParaRPr lang="en-IN" sz="2400" dirty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Larry_Ellison_pictur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928926" y="2643182"/>
            <a:ext cx="3144692" cy="33002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History Of Oracle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After getting inspired by </a:t>
            </a:r>
            <a:r>
              <a:rPr lang="en-US" sz="2400" b="1" dirty="0">
                <a:solidFill>
                  <a:srgbClr val="0070C0"/>
                </a:solidFill>
              </a:rPr>
              <a:t>RDBMS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concept the </a:t>
            </a:r>
            <a:r>
              <a:rPr lang="en-US" sz="2400" b="1" dirty="0">
                <a:solidFill>
                  <a:srgbClr val="7030A0"/>
                </a:solidFill>
              </a:rPr>
              <a:t>company</a:t>
            </a:r>
            <a:r>
              <a:rPr lang="en-US" sz="2400" dirty="0"/>
              <a:t> started developing </a:t>
            </a:r>
            <a:r>
              <a:rPr lang="en-US" sz="2400" b="1" dirty="0">
                <a:solidFill>
                  <a:srgbClr val="C00000"/>
                </a:solidFill>
              </a:rPr>
              <a:t>Oracle v 1.0 </a:t>
            </a:r>
            <a:r>
              <a:rPr lang="en-US" sz="2400" dirty="0"/>
              <a:t>in </a:t>
            </a:r>
            <a:r>
              <a:rPr lang="en-US" sz="2400" b="1" dirty="0">
                <a:solidFill>
                  <a:srgbClr val="00B050"/>
                </a:solidFill>
              </a:rPr>
              <a:t>Assembly Language </a:t>
            </a:r>
            <a:r>
              <a:rPr lang="en-US" sz="2400" dirty="0"/>
              <a:t>but never released it publicly.</a:t>
            </a:r>
          </a:p>
          <a:p>
            <a:endParaRPr lang="en-US" sz="2400" b="1" dirty="0">
              <a:solidFill>
                <a:srgbClr val="7030A0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 </a:t>
            </a:r>
            <a:r>
              <a:rPr lang="en-US" sz="2400" b="1" dirty="0">
                <a:solidFill>
                  <a:srgbClr val="0070C0"/>
                </a:solidFill>
              </a:rPr>
              <a:t>1979</a:t>
            </a:r>
            <a:r>
              <a:rPr lang="en-US" sz="2400" dirty="0"/>
              <a:t> , </a:t>
            </a:r>
            <a:r>
              <a:rPr lang="en-US" sz="2400" b="1" dirty="0">
                <a:solidFill>
                  <a:srgbClr val="C00000"/>
                </a:solidFill>
              </a:rPr>
              <a:t>Oracle v 2.0 </a:t>
            </a:r>
            <a:r>
              <a:rPr lang="en-US" sz="2400" dirty="0"/>
              <a:t>was released and the company changed it’s name to </a:t>
            </a:r>
            <a:r>
              <a:rPr lang="en-US" sz="2400" b="1" dirty="0">
                <a:solidFill>
                  <a:srgbClr val="00B050"/>
                </a:solidFill>
              </a:rPr>
              <a:t>RSI</a:t>
            </a:r>
            <a:r>
              <a:rPr lang="en-US" sz="2400" dirty="0"/>
              <a:t> ( </a:t>
            </a:r>
            <a:r>
              <a:rPr lang="en-US" sz="2400" b="1" dirty="0">
                <a:solidFill>
                  <a:srgbClr val="00B050"/>
                </a:solidFill>
              </a:rPr>
              <a:t>Relational Software Incorporation</a:t>
            </a:r>
            <a:r>
              <a:rPr lang="en-US" sz="2400" dirty="0"/>
              <a:t>).</a:t>
            </a:r>
          </a:p>
          <a:p>
            <a:endParaRPr lang="en-US" sz="2400" dirty="0"/>
          </a:p>
          <a:p>
            <a:endParaRPr lang="en-IN" sz="2400" dirty="0"/>
          </a:p>
          <a:p>
            <a:endParaRPr lang="en-IN" sz="2400" dirty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History Of Oracle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 </a:t>
            </a:r>
            <a:r>
              <a:rPr lang="en-US" sz="2400" b="1" dirty="0">
                <a:solidFill>
                  <a:srgbClr val="0070C0"/>
                </a:solidFill>
              </a:rPr>
              <a:t>1982</a:t>
            </a:r>
            <a:r>
              <a:rPr lang="en-US" sz="2400" dirty="0"/>
              <a:t> ,the company renamed itself to 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Oracle Corp. </a:t>
            </a:r>
          </a:p>
          <a:p>
            <a:endParaRPr lang="en-US" sz="2400" b="1" dirty="0">
              <a:solidFill>
                <a:srgbClr val="7030A0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 </a:t>
            </a:r>
            <a:r>
              <a:rPr lang="en-US" sz="2400" b="1" dirty="0">
                <a:solidFill>
                  <a:srgbClr val="0070C0"/>
                </a:solidFill>
              </a:rPr>
              <a:t>1983</a:t>
            </a:r>
            <a:r>
              <a:rPr lang="en-US" sz="2400" dirty="0"/>
              <a:t> , </a:t>
            </a:r>
            <a:r>
              <a:rPr lang="en-US" sz="2400" b="1" dirty="0">
                <a:solidFill>
                  <a:srgbClr val="C00000"/>
                </a:solidFill>
              </a:rPr>
              <a:t>Oracle v 3.0 </a:t>
            </a:r>
            <a:r>
              <a:rPr lang="en-US" sz="2400" dirty="0"/>
              <a:t>was released which was completely </a:t>
            </a:r>
            <a:r>
              <a:rPr lang="en-US" sz="2400" b="1" dirty="0">
                <a:solidFill>
                  <a:srgbClr val="7030A0"/>
                </a:solidFill>
              </a:rPr>
              <a:t>rewritten </a:t>
            </a:r>
            <a:r>
              <a:rPr lang="en-US" sz="2400" dirty="0"/>
              <a:t>using </a:t>
            </a:r>
            <a:r>
              <a:rPr lang="en-US" sz="2400" b="1" dirty="0">
                <a:solidFill>
                  <a:srgbClr val="00B050"/>
                </a:solidFill>
              </a:rPr>
              <a:t>C programming language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Then many versions of </a:t>
            </a:r>
            <a:r>
              <a:rPr lang="en-US" sz="2400" b="1" dirty="0">
                <a:solidFill>
                  <a:srgbClr val="00B050"/>
                </a:solidFill>
              </a:rPr>
              <a:t>Oracle</a:t>
            </a:r>
            <a:r>
              <a:rPr lang="en-US" sz="2400" dirty="0"/>
              <a:t> came but the </a:t>
            </a:r>
            <a:r>
              <a:rPr lang="en-US" sz="2400" b="1" u="sng" dirty="0">
                <a:solidFill>
                  <a:srgbClr val="7030A0"/>
                </a:solidFill>
              </a:rPr>
              <a:t>biggest revolution </a:t>
            </a:r>
            <a:r>
              <a:rPr lang="en-US" sz="2400" dirty="0"/>
              <a:t>was </a:t>
            </a:r>
            <a:r>
              <a:rPr lang="en-US" sz="2400" b="1" dirty="0">
                <a:solidFill>
                  <a:srgbClr val="C00000"/>
                </a:solidFill>
              </a:rPr>
              <a:t>Oracle 8i </a:t>
            </a:r>
            <a:r>
              <a:rPr lang="en-US" sz="2400" dirty="0"/>
              <a:t>which was launched in </a:t>
            </a:r>
            <a:r>
              <a:rPr lang="en-US" sz="2400" b="1" dirty="0">
                <a:solidFill>
                  <a:srgbClr val="0070C0"/>
                </a:solidFill>
              </a:rPr>
              <a:t>1999</a:t>
            </a:r>
            <a:r>
              <a:rPr lang="en-US" sz="2400" dirty="0"/>
              <a:t> and supported </a:t>
            </a:r>
            <a:r>
              <a:rPr lang="en-US" sz="2400" b="1" dirty="0">
                <a:solidFill>
                  <a:srgbClr val="7030A0"/>
                </a:solidFill>
              </a:rPr>
              <a:t>Internet applications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IN" sz="2400" dirty="0"/>
          </a:p>
          <a:p>
            <a:endParaRPr lang="en-IN" sz="2400" dirty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History Of Oracle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Then </a:t>
            </a:r>
            <a:r>
              <a:rPr lang="en-US" sz="2400" b="1" dirty="0">
                <a:solidFill>
                  <a:srgbClr val="C00000"/>
                </a:solidFill>
              </a:rPr>
              <a:t>Oracle 9i </a:t>
            </a:r>
            <a:r>
              <a:rPr lang="en-US" sz="2400" dirty="0"/>
              <a:t>was launched in the year </a:t>
            </a:r>
            <a:r>
              <a:rPr lang="en-US" sz="2400" b="1" dirty="0">
                <a:solidFill>
                  <a:srgbClr val="0070C0"/>
                </a:solidFill>
              </a:rPr>
              <a:t>2001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 </a:t>
            </a:r>
            <a:r>
              <a:rPr lang="en-US" sz="2400" b="1" dirty="0">
                <a:solidFill>
                  <a:srgbClr val="0070C0"/>
                </a:solidFill>
              </a:rPr>
              <a:t>2003</a:t>
            </a:r>
            <a:r>
              <a:rPr lang="en-US" sz="2400" dirty="0"/>
              <a:t> , </a:t>
            </a:r>
            <a:r>
              <a:rPr lang="en-US" sz="2400" b="1" dirty="0">
                <a:solidFill>
                  <a:srgbClr val="C00000"/>
                </a:solidFill>
              </a:rPr>
              <a:t>Oracle 10 g </a:t>
            </a:r>
            <a:r>
              <a:rPr lang="en-US" sz="2400" dirty="0"/>
              <a:t>was launched where </a:t>
            </a:r>
            <a:r>
              <a:rPr lang="en-US" sz="2400" b="1" dirty="0">
                <a:solidFill>
                  <a:srgbClr val="7030A0"/>
                </a:solidFill>
              </a:rPr>
              <a:t>g</a:t>
            </a:r>
            <a:r>
              <a:rPr lang="en-US" sz="2400" dirty="0"/>
              <a:t> stands for a concept called </a:t>
            </a:r>
            <a:r>
              <a:rPr lang="en-US" sz="2400" b="1" dirty="0">
                <a:solidFill>
                  <a:srgbClr val="7030A0"/>
                </a:solidFill>
              </a:rPr>
              <a:t>grid computing </a:t>
            </a:r>
            <a:endParaRPr lang="en-IN" sz="2400" b="1" dirty="0">
              <a:solidFill>
                <a:srgbClr val="7030A0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 </a:t>
            </a:r>
            <a:r>
              <a:rPr lang="en-US" sz="2400" b="1" dirty="0">
                <a:solidFill>
                  <a:srgbClr val="0070C0"/>
                </a:solidFill>
              </a:rPr>
              <a:t>2007</a:t>
            </a:r>
            <a:r>
              <a:rPr lang="en-US" sz="2400" dirty="0"/>
              <a:t> , </a:t>
            </a:r>
            <a:r>
              <a:rPr lang="en-US" sz="2400" b="1" dirty="0">
                <a:solidFill>
                  <a:srgbClr val="C00000"/>
                </a:solidFill>
              </a:rPr>
              <a:t>Oracle 11 g </a:t>
            </a:r>
            <a:r>
              <a:rPr lang="en-US" sz="2400" dirty="0"/>
              <a:t>was launched which supported </a:t>
            </a:r>
            <a:r>
              <a:rPr lang="en-US" sz="2400" b="1" dirty="0">
                <a:solidFill>
                  <a:srgbClr val="00B050"/>
                </a:solidFill>
              </a:rPr>
              <a:t>OLTP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B050"/>
                </a:solidFill>
              </a:rPr>
              <a:t>OLAP</a:t>
            </a:r>
            <a:r>
              <a:rPr lang="en-US" sz="2400" dirty="0"/>
              <a:t>.</a:t>
            </a:r>
            <a:endParaRPr lang="en-IN" sz="2400" b="1" dirty="0">
              <a:solidFill>
                <a:srgbClr val="7030A0"/>
              </a:solidFill>
            </a:endParaRPr>
          </a:p>
          <a:p>
            <a:endParaRPr lang="en-IN" sz="2400" dirty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History Of Oracle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/>
              <a:t>In </a:t>
            </a:r>
            <a:r>
              <a:rPr lang="en-IN" sz="2400" b="1" dirty="0">
                <a:solidFill>
                  <a:srgbClr val="0070C0"/>
                </a:solidFill>
              </a:rPr>
              <a:t>2014</a:t>
            </a:r>
            <a:r>
              <a:rPr lang="en-IN" sz="2400" dirty="0"/>
              <a:t> , </a:t>
            </a:r>
            <a:r>
              <a:rPr lang="en-IN" sz="2400" b="1" dirty="0">
                <a:solidFill>
                  <a:srgbClr val="C00000"/>
                </a:solidFill>
              </a:rPr>
              <a:t>Oracle 12 C </a:t>
            </a:r>
            <a:r>
              <a:rPr lang="en-IN" sz="2400" dirty="0"/>
              <a:t>was launched where </a:t>
            </a:r>
            <a:r>
              <a:rPr lang="en-IN" sz="2400" b="1" dirty="0">
                <a:solidFill>
                  <a:srgbClr val="7030A0"/>
                </a:solidFill>
              </a:rPr>
              <a:t>C</a:t>
            </a:r>
            <a:r>
              <a:rPr lang="en-IN" sz="2400" dirty="0"/>
              <a:t>  means </a:t>
            </a:r>
            <a:r>
              <a:rPr lang="en-IN" sz="2400" b="1" dirty="0">
                <a:solidFill>
                  <a:srgbClr val="7030A0"/>
                </a:solidFill>
              </a:rPr>
              <a:t>Cloud Computing </a:t>
            </a:r>
          </a:p>
          <a:p>
            <a:pPr fontAlgn="base"/>
            <a:endParaRPr lang="en-IN" sz="2400" dirty="0"/>
          </a:p>
          <a:p>
            <a:pPr fontAlgn="base"/>
            <a:endParaRPr lang="en-IN" sz="2400" dirty="0"/>
          </a:p>
          <a:p>
            <a:pPr fontAlgn="base"/>
            <a:r>
              <a:rPr lang="en-IN" sz="2400" dirty="0"/>
              <a:t>In </a:t>
            </a:r>
            <a:r>
              <a:rPr lang="en-IN" sz="2400" b="1" dirty="0">
                <a:solidFill>
                  <a:srgbClr val="0070C0"/>
                </a:solidFill>
              </a:rPr>
              <a:t>2018</a:t>
            </a:r>
            <a:r>
              <a:rPr lang="en-IN" sz="2400" dirty="0"/>
              <a:t> , </a:t>
            </a:r>
            <a:r>
              <a:rPr lang="en-IN" sz="2400" b="1" dirty="0">
                <a:solidFill>
                  <a:srgbClr val="C00000"/>
                </a:solidFill>
              </a:rPr>
              <a:t>Oracle 18 C </a:t>
            </a:r>
            <a:r>
              <a:rPr lang="en-IN" sz="2400" dirty="0"/>
              <a:t>is launched which is </a:t>
            </a:r>
            <a:r>
              <a:rPr lang="en-IN" sz="2400" b="1" u="sng" dirty="0">
                <a:solidFill>
                  <a:srgbClr val="0070C0"/>
                </a:solidFill>
              </a:rPr>
              <a:t>worlds first autonomous database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Finally in </a:t>
            </a:r>
            <a:r>
              <a:rPr lang="en-US" sz="2400" b="1" dirty="0">
                <a:solidFill>
                  <a:srgbClr val="0070C0"/>
                </a:solidFill>
              </a:rPr>
              <a:t>2019</a:t>
            </a:r>
            <a:r>
              <a:rPr lang="en-US" sz="2400" dirty="0"/>
              <a:t> , </a:t>
            </a:r>
            <a:r>
              <a:rPr lang="en-US" sz="2400" b="1" dirty="0">
                <a:solidFill>
                  <a:srgbClr val="C00000"/>
                </a:solidFill>
              </a:rPr>
              <a:t>Oracle 19 C </a:t>
            </a:r>
            <a:r>
              <a:rPr lang="en-US" sz="2400" dirty="0"/>
              <a:t>was launched which is the </a:t>
            </a:r>
            <a:r>
              <a:rPr lang="en-US" sz="2400" b="1" dirty="0">
                <a:solidFill>
                  <a:srgbClr val="7030A0"/>
                </a:solidFill>
              </a:rPr>
              <a:t>current latest version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00B050"/>
                </a:solidFill>
              </a:rPr>
              <a:t>Oracle</a:t>
            </a:r>
            <a:r>
              <a:rPr lang="en-US" sz="2400" dirty="0"/>
              <a:t>  as of now.</a:t>
            </a:r>
          </a:p>
          <a:p>
            <a:endParaRPr lang="en-US" sz="2400" dirty="0"/>
          </a:p>
          <a:p>
            <a:endParaRPr lang="en-IN" sz="2400" dirty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History Of Oracle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endParaRPr lang="en-IN" sz="2400" dirty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history-of-oracle-database-vers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62" y="1428736"/>
            <a:ext cx="8905875" cy="54292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What You Should Know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To start learning </a:t>
            </a:r>
            <a:r>
              <a:rPr lang="en-US" sz="2400" b="1" u="sng" dirty="0">
                <a:solidFill>
                  <a:srgbClr val="00B050"/>
                </a:solidFill>
              </a:rPr>
              <a:t>Oracle </a:t>
            </a:r>
            <a:r>
              <a:rPr lang="en-US" sz="2400" dirty="0"/>
              <a:t>, there is no strict </a:t>
            </a:r>
            <a:r>
              <a:rPr lang="en-US" sz="2400" b="1" dirty="0">
                <a:solidFill>
                  <a:srgbClr val="7030A0"/>
                </a:solidFill>
              </a:rPr>
              <a:t>pre-requisite</a:t>
            </a:r>
          </a:p>
          <a:p>
            <a:endParaRPr lang="en-US" sz="1700" dirty="0"/>
          </a:p>
          <a:p>
            <a:endParaRPr lang="en-US" sz="2200" dirty="0"/>
          </a:p>
          <a:p>
            <a:endParaRPr lang="en-US" sz="2200" b="1" dirty="0">
              <a:solidFill>
                <a:srgbClr val="C00000"/>
              </a:solidFill>
            </a:endParaRPr>
          </a:p>
          <a:p>
            <a:r>
              <a:rPr lang="en-US" sz="2200" b="1" u="sng" dirty="0">
                <a:solidFill>
                  <a:srgbClr val="C00000"/>
                </a:solidFill>
              </a:rPr>
              <a:t>No specific programming language</a:t>
            </a:r>
            <a:r>
              <a:rPr lang="en-US" sz="2200" u="sng" dirty="0"/>
              <a:t> </a:t>
            </a:r>
            <a:r>
              <a:rPr lang="en-US" sz="2200" dirty="0"/>
              <a:t>knowledge is needed.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Just </a:t>
            </a:r>
            <a:r>
              <a:rPr lang="en-US" sz="2200" b="1" dirty="0">
                <a:solidFill>
                  <a:srgbClr val="0070C0"/>
                </a:solidFill>
              </a:rPr>
              <a:t>basic knowledge </a:t>
            </a:r>
            <a:r>
              <a:rPr lang="en-US" sz="2200" dirty="0"/>
              <a:t>in </a:t>
            </a:r>
            <a:r>
              <a:rPr lang="en-US" sz="2200" b="1" u="sng" dirty="0">
                <a:solidFill>
                  <a:schemeClr val="accent1"/>
                </a:solidFill>
              </a:rPr>
              <a:t>any programming language </a:t>
            </a:r>
            <a:r>
              <a:rPr lang="en-US" sz="2200" dirty="0"/>
              <a:t>is more than  </a:t>
            </a:r>
            <a:r>
              <a:rPr lang="en-US" sz="2200" b="1" dirty="0">
                <a:solidFill>
                  <a:srgbClr val="00B050"/>
                </a:solidFill>
              </a:rPr>
              <a:t>sufficient</a:t>
            </a:r>
          </a:p>
          <a:p>
            <a:pPr>
              <a:buNone/>
            </a:pPr>
            <a:endParaRPr lang="en-US" sz="17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Editions Of Oracle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pPr fontAlgn="base"/>
            <a:r>
              <a:rPr lang="en-IN" sz="2400" b="1" dirty="0">
                <a:solidFill>
                  <a:srgbClr val="00B050"/>
                </a:solidFill>
              </a:rPr>
              <a:t>Oracle Database </a:t>
            </a:r>
            <a:r>
              <a:rPr lang="en-IN" sz="2400" dirty="0"/>
              <a:t>is available in </a:t>
            </a:r>
            <a:r>
              <a:rPr lang="en-IN" sz="2400" b="1" u="sng" dirty="0">
                <a:solidFill>
                  <a:srgbClr val="7030A0"/>
                </a:solidFill>
              </a:rPr>
              <a:t>five editions</a:t>
            </a:r>
            <a:r>
              <a:rPr lang="en-IN" sz="2400" dirty="0"/>
              <a:t>, but </a:t>
            </a:r>
            <a:r>
              <a:rPr lang="en-IN" sz="2400" b="1" u="sng" dirty="0">
                <a:solidFill>
                  <a:schemeClr val="accent6">
                    <a:lumMod val="50000"/>
                  </a:schemeClr>
                </a:solidFill>
              </a:rPr>
              <a:t>three editions </a:t>
            </a:r>
            <a:r>
              <a:rPr lang="en-IN" sz="2400" dirty="0"/>
              <a:t>amongst them are </a:t>
            </a:r>
            <a:r>
              <a:rPr lang="en-IN" sz="2400" b="1" dirty="0">
                <a:solidFill>
                  <a:schemeClr val="accent1"/>
                </a:solidFill>
              </a:rPr>
              <a:t>more common and popular</a:t>
            </a:r>
            <a:r>
              <a:rPr lang="en-IN" sz="2400" dirty="0"/>
              <a:t>.</a:t>
            </a:r>
          </a:p>
          <a:p>
            <a:pPr fontAlgn="base"/>
            <a:endParaRPr lang="en-US" sz="2400" dirty="0"/>
          </a:p>
          <a:p>
            <a:pPr fontAlgn="base"/>
            <a:r>
              <a:rPr lang="en-US" sz="2400" dirty="0"/>
              <a:t>These are:</a:t>
            </a:r>
          </a:p>
          <a:p>
            <a:pPr lvl="1" fontAlgn="base"/>
            <a:endParaRPr lang="en-US" sz="2000" b="1" dirty="0"/>
          </a:p>
          <a:p>
            <a:pPr lvl="1" fontAlgn="base"/>
            <a:r>
              <a:rPr lang="en-US" sz="2000" b="1" dirty="0">
                <a:solidFill>
                  <a:srgbClr val="00B050"/>
                </a:solidFill>
              </a:rPr>
              <a:t>Oracle Enterprise Edition</a:t>
            </a:r>
          </a:p>
          <a:p>
            <a:pPr lvl="1" fontAlgn="base"/>
            <a:endParaRPr lang="en-US" sz="2000" b="1" dirty="0"/>
          </a:p>
          <a:p>
            <a:pPr lvl="1" fontAlgn="base"/>
            <a:r>
              <a:rPr lang="en-US" sz="2000" b="1" dirty="0">
                <a:solidFill>
                  <a:srgbClr val="C00000"/>
                </a:solidFill>
              </a:rPr>
              <a:t>Oracle Standard Edition</a:t>
            </a:r>
          </a:p>
          <a:p>
            <a:pPr lvl="1" fontAlgn="base"/>
            <a:endParaRPr lang="en-US" sz="2000" b="1" dirty="0"/>
          </a:p>
          <a:p>
            <a:pPr lvl="1" fontAlgn="base"/>
            <a:r>
              <a:rPr lang="en-US" sz="2000" b="1" dirty="0">
                <a:solidFill>
                  <a:srgbClr val="0070C0"/>
                </a:solidFill>
              </a:rPr>
              <a:t>Oracle Express Edition</a:t>
            </a:r>
            <a:endParaRPr lang="en-IN" sz="2000" b="1" dirty="0">
              <a:solidFill>
                <a:srgbClr val="0070C0"/>
              </a:solidFill>
            </a:endParaRPr>
          </a:p>
          <a:p>
            <a:pPr fontAlgn="base"/>
            <a:endParaRPr lang="en-US" sz="2400" dirty="0"/>
          </a:p>
          <a:p>
            <a:pPr fontAlgn="base"/>
            <a:r>
              <a:rPr lang="en-US" sz="2400" dirty="0"/>
              <a:t>For </a:t>
            </a:r>
            <a:r>
              <a:rPr lang="en-US" sz="2400" b="1" dirty="0">
                <a:solidFill>
                  <a:srgbClr val="7030A0"/>
                </a:solidFill>
              </a:rPr>
              <a:t>learning purpose </a:t>
            </a:r>
            <a:r>
              <a:rPr lang="en-US" sz="2400" dirty="0"/>
              <a:t>all are </a:t>
            </a:r>
            <a:r>
              <a:rPr lang="en-US" sz="2400" b="1" dirty="0">
                <a:solidFill>
                  <a:srgbClr val="00B050"/>
                </a:solidFill>
              </a:rPr>
              <a:t>free to download </a:t>
            </a:r>
            <a:r>
              <a:rPr lang="en-US" sz="2400" dirty="0"/>
              <a:t>but for </a:t>
            </a:r>
            <a:r>
              <a:rPr lang="en-US" sz="2400" b="1" dirty="0">
                <a:solidFill>
                  <a:srgbClr val="FF0000"/>
                </a:solidFill>
              </a:rPr>
              <a:t>commercial use </a:t>
            </a:r>
            <a:r>
              <a:rPr lang="en-US" sz="2400" dirty="0"/>
              <a:t>first 2 are </a:t>
            </a:r>
            <a:r>
              <a:rPr lang="en-US" sz="2400" b="1" dirty="0">
                <a:solidFill>
                  <a:srgbClr val="0070C0"/>
                </a:solidFill>
              </a:rPr>
              <a:t>paid</a:t>
            </a:r>
            <a:r>
              <a:rPr lang="en-US" sz="2400" dirty="0"/>
              <a:t> while 3</a:t>
            </a:r>
            <a:r>
              <a:rPr lang="en-US" sz="2400" baseline="30000" dirty="0"/>
              <a:t>rd</a:t>
            </a:r>
            <a:r>
              <a:rPr lang="en-US" sz="2400" dirty="0"/>
              <a:t> </a:t>
            </a:r>
            <a:r>
              <a:rPr lang="en-US" sz="2400"/>
              <a:t>one is </a:t>
            </a:r>
            <a:r>
              <a:rPr lang="en-US" sz="2400" b="1" dirty="0">
                <a:solidFill>
                  <a:srgbClr val="00B050"/>
                </a:solidFill>
              </a:rPr>
              <a:t>free</a:t>
            </a:r>
            <a:r>
              <a:rPr lang="en-US" sz="2400" dirty="0"/>
              <a:t> for </a:t>
            </a:r>
            <a:r>
              <a:rPr lang="en-US" sz="2400" b="1" dirty="0">
                <a:solidFill>
                  <a:srgbClr val="FF0000"/>
                </a:solidFill>
              </a:rPr>
              <a:t>commercial use </a:t>
            </a:r>
            <a:r>
              <a:rPr lang="en-US" sz="2400" dirty="0"/>
              <a:t>also</a:t>
            </a:r>
          </a:p>
          <a:p>
            <a:pPr fontAlgn="base"/>
            <a:endParaRPr lang="en-US" sz="2400" dirty="0"/>
          </a:p>
          <a:p>
            <a:endParaRPr lang="en-IN" sz="2400" dirty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Editions Of Oracle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00B050"/>
                </a:solidFill>
              </a:rPr>
              <a:t>Oracle Enterprise Edition (EE)</a:t>
            </a:r>
            <a:r>
              <a:rPr lang="en-IN" sz="2400" dirty="0"/>
              <a:t> is the most </a:t>
            </a:r>
            <a:r>
              <a:rPr lang="en-IN" sz="2400" b="1" dirty="0">
                <a:solidFill>
                  <a:srgbClr val="7030A0"/>
                </a:solidFill>
              </a:rPr>
              <a:t>expensive edition </a:t>
            </a:r>
            <a:r>
              <a:rPr lang="en-IN" sz="2400" dirty="0"/>
              <a:t>of the </a:t>
            </a:r>
            <a:r>
              <a:rPr lang="en-IN" sz="2400" b="1" dirty="0">
                <a:solidFill>
                  <a:srgbClr val="C00000"/>
                </a:solidFill>
              </a:rPr>
              <a:t>Oracle Database </a:t>
            </a:r>
            <a:r>
              <a:rPr lang="en-IN" sz="2400" dirty="0"/>
              <a:t>and has the following characteristics:</a:t>
            </a:r>
          </a:p>
          <a:p>
            <a:pPr lvl="1"/>
            <a:endParaRPr lang="en-IN" sz="2000" b="1" dirty="0"/>
          </a:p>
          <a:p>
            <a:pPr lvl="1"/>
            <a:r>
              <a:rPr lang="en-IN" sz="2000" b="1" dirty="0"/>
              <a:t>No maximum number of CPUs</a:t>
            </a:r>
          </a:p>
          <a:p>
            <a:pPr lvl="1"/>
            <a:endParaRPr lang="en-IN" sz="2000" b="1" dirty="0"/>
          </a:p>
          <a:p>
            <a:pPr lvl="1"/>
            <a:r>
              <a:rPr lang="en-IN" sz="2000" b="1" dirty="0"/>
              <a:t>No limits on memory or database size</a:t>
            </a:r>
          </a:p>
          <a:p>
            <a:pPr lvl="1"/>
            <a:endParaRPr lang="en-IN" sz="2000" b="1" dirty="0"/>
          </a:p>
          <a:p>
            <a:pPr lvl="1"/>
            <a:r>
              <a:rPr lang="en-IN" sz="2000" b="1" dirty="0"/>
              <a:t>Include premium features that are not available in other editions.</a:t>
            </a:r>
          </a:p>
          <a:p>
            <a:pPr fontAlgn="base"/>
            <a:endParaRPr lang="en-US" sz="2400" dirty="0"/>
          </a:p>
          <a:p>
            <a:endParaRPr lang="en-IN" sz="2400" dirty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Editions Of Oracle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C00000"/>
                </a:solidFill>
              </a:rPr>
              <a:t>Oracle Standard Edition (SE) </a:t>
            </a:r>
            <a:r>
              <a:rPr lang="en-IN" sz="2400" dirty="0"/>
              <a:t>is a </a:t>
            </a:r>
            <a:r>
              <a:rPr lang="en-IN" sz="2400" b="1" dirty="0">
                <a:solidFill>
                  <a:srgbClr val="7030A0"/>
                </a:solidFill>
              </a:rPr>
              <a:t>limited edition </a:t>
            </a:r>
            <a:r>
              <a:rPr lang="en-IN" sz="2400" dirty="0"/>
              <a:t>of the </a:t>
            </a:r>
            <a:r>
              <a:rPr lang="en-IN" sz="2400" b="1" dirty="0">
                <a:solidFill>
                  <a:srgbClr val="00B050"/>
                </a:solidFill>
              </a:rPr>
              <a:t>Enterprise Edition </a:t>
            </a:r>
            <a:r>
              <a:rPr lang="en-IN" sz="2400" dirty="0"/>
              <a:t>that has the following characteristics:</a:t>
            </a:r>
          </a:p>
          <a:p>
            <a:pPr lvl="1"/>
            <a:endParaRPr lang="en-IN" sz="1900" dirty="0"/>
          </a:p>
          <a:p>
            <a:pPr lvl="1"/>
            <a:endParaRPr lang="en-IN" sz="2000" b="1" dirty="0"/>
          </a:p>
          <a:p>
            <a:pPr lvl="1"/>
            <a:r>
              <a:rPr lang="en-IN" sz="2000" b="1" dirty="0"/>
              <a:t>Limited to four or fewer CPUs</a:t>
            </a:r>
          </a:p>
          <a:p>
            <a:pPr lvl="1"/>
            <a:endParaRPr lang="en-IN" sz="2000" b="1" dirty="0"/>
          </a:p>
          <a:p>
            <a:pPr lvl="1"/>
            <a:endParaRPr lang="en-IN" sz="2000" b="1" dirty="0"/>
          </a:p>
          <a:p>
            <a:pPr lvl="1"/>
            <a:r>
              <a:rPr lang="en-IN" sz="2000" b="1" dirty="0"/>
              <a:t>No limit on memory or database size</a:t>
            </a:r>
          </a:p>
          <a:p>
            <a:pPr lvl="1"/>
            <a:endParaRPr lang="en-IN" sz="2000" b="1" dirty="0"/>
          </a:p>
          <a:p>
            <a:pPr lvl="1"/>
            <a:endParaRPr lang="en-IN" sz="2000" b="1" dirty="0"/>
          </a:p>
          <a:p>
            <a:pPr lvl="1"/>
            <a:r>
              <a:rPr lang="en-IN" sz="2000" b="1" dirty="0"/>
              <a:t>Include many features, but no as many as EE</a:t>
            </a:r>
          </a:p>
          <a:p>
            <a:pPr fontAlgn="base"/>
            <a:endParaRPr lang="en-US" sz="2400" dirty="0"/>
          </a:p>
          <a:p>
            <a:endParaRPr lang="en-IN" sz="2400" dirty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Editions Of Oracle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0070C0"/>
                </a:solidFill>
              </a:rPr>
              <a:t>Oracle Express Edition (XE) </a:t>
            </a:r>
            <a:r>
              <a:rPr lang="en-IN" sz="2400" dirty="0"/>
              <a:t>is a </a:t>
            </a:r>
            <a:r>
              <a:rPr lang="en-IN" sz="2400" b="1" dirty="0">
                <a:solidFill>
                  <a:srgbClr val="7030A0"/>
                </a:solidFill>
              </a:rPr>
              <a:t>free-to-use</a:t>
            </a:r>
            <a:r>
              <a:rPr lang="en-IN" sz="2400" dirty="0"/>
              <a:t> version of the </a:t>
            </a:r>
            <a:r>
              <a:rPr lang="en-IN" sz="2400" b="1" dirty="0">
                <a:solidFill>
                  <a:srgbClr val="00B050"/>
                </a:solidFill>
              </a:rPr>
              <a:t>Oracle Database </a:t>
            </a:r>
            <a:r>
              <a:rPr lang="en-IN" sz="2400" dirty="0"/>
              <a:t>but it is </a:t>
            </a:r>
            <a:r>
              <a:rPr lang="en-IN" sz="2400" b="1" dirty="0">
                <a:solidFill>
                  <a:srgbClr val="FF0000"/>
                </a:solidFill>
              </a:rPr>
              <a:t>not available </a:t>
            </a:r>
            <a:r>
              <a:rPr lang="en-IN" sz="2400" dirty="0"/>
              <a:t>for </a:t>
            </a:r>
            <a:r>
              <a:rPr lang="en-IN" sz="2400" b="1" u="sng" dirty="0">
                <a:solidFill>
                  <a:schemeClr val="accent2">
                    <a:lumMod val="50000"/>
                  </a:schemeClr>
                </a:solidFill>
              </a:rPr>
              <a:t>every version</a:t>
            </a:r>
            <a:r>
              <a:rPr lang="en-IN" sz="2400" dirty="0"/>
              <a:t>. These are the features of </a:t>
            </a:r>
            <a:r>
              <a:rPr lang="en-IN" sz="2400" b="1" u="sng" dirty="0">
                <a:solidFill>
                  <a:schemeClr val="accent2">
                    <a:lumMod val="50000"/>
                  </a:schemeClr>
                </a:solidFill>
              </a:rPr>
              <a:t>Oracle Database XE 18c</a:t>
            </a:r>
            <a:r>
              <a:rPr lang="en-IN" sz="2400" dirty="0"/>
              <a:t>:</a:t>
            </a:r>
          </a:p>
          <a:p>
            <a:pPr lvl="1"/>
            <a:endParaRPr lang="en-IN" sz="1900" dirty="0"/>
          </a:p>
          <a:p>
            <a:pPr lvl="1"/>
            <a:r>
              <a:rPr lang="en-IN" sz="2000" b="1" dirty="0"/>
              <a:t>Limited to 2 CPUs</a:t>
            </a:r>
          </a:p>
          <a:p>
            <a:pPr lvl="1"/>
            <a:endParaRPr lang="en-IN" sz="2000" b="1" dirty="0"/>
          </a:p>
          <a:p>
            <a:pPr lvl="1"/>
            <a:r>
              <a:rPr lang="en-IN" sz="2000" b="1" dirty="0"/>
              <a:t>Can use the maximum of 2GB of RAM, and has 12GB of user data.</a:t>
            </a:r>
          </a:p>
          <a:p>
            <a:pPr lvl="1"/>
            <a:endParaRPr lang="en-IN" sz="2000" b="1" dirty="0"/>
          </a:p>
          <a:p>
            <a:pPr lvl="1"/>
            <a:r>
              <a:rPr lang="en-IN" sz="2000" b="1" dirty="0"/>
              <a:t>Very limited features</a:t>
            </a:r>
          </a:p>
          <a:p>
            <a:pPr fontAlgn="base"/>
            <a:endParaRPr lang="en-US" sz="2400" dirty="0"/>
          </a:p>
          <a:p>
            <a:endParaRPr lang="en-IN" sz="2400" dirty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Course Outline 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200" dirty="0"/>
              <a:t>We will be covering complete </a:t>
            </a:r>
            <a:r>
              <a:rPr lang="en-US" sz="2200" b="1" dirty="0">
                <a:solidFill>
                  <a:srgbClr val="0070C0"/>
                </a:solidFill>
              </a:rPr>
              <a:t>SQL</a:t>
            </a:r>
            <a:r>
              <a:rPr lang="en-US" sz="2200" dirty="0"/>
              <a:t>  and  </a:t>
            </a:r>
            <a:r>
              <a:rPr lang="en-US" sz="2200" b="1" dirty="0">
                <a:solidFill>
                  <a:srgbClr val="0070C0"/>
                </a:solidFill>
              </a:rPr>
              <a:t>PL-SQL</a:t>
            </a:r>
            <a:r>
              <a:rPr lang="en-US" sz="2200" dirty="0"/>
              <a:t> in this course.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b="1" dirty="0">
              <a:solidFill>
                <a:srgbClr val="7030A0"/>
              </a:solidFill>
            </a:endParaRPr>
          </a:p>
          <a:p>
            <a:r>
              <a:rPr lang="en-US" sz="2200" b="1" dirty="0">
                <a:solidFill>
                  <a:srgbClr val="7030A0"/>
                </a:solidFill>
              </a:rPr>
              <a:t>Course Duration </a:t>
            </a:r>
            <a:r>
              <a:rPr lang="en-US" sz="2200" dirty="0"/>
              <a:t>: Around </a:t>
            </a:r>
            <a:r>
              <a:rPr lang="en-US" sz="2200" b="1" dirty="0"/>
              <a:t>45</a:t>
            </a:r>
            <a:r>
              <a:rPr lang="en-US" sz="2200" dirty="0"/>
              <a:t> hours</a:t>
            </a:r>
          </a:p>
          <a:p>
            <a:r>
              <a:rPr lang="en-US" sz="2200" b="1" dirty="0">
                <a:solidFill>
                  <a:srgbClr val="7030A0"/>
                </a:solidFill>
              </a:rPr>
              <a:t>Class Timings: </a:t>
            </a:r>
            <a:r>
              <a:rPr lang="en-US" sz="2200" dirty="0"/>
              <a:t>8 PM to 9 PM ( M,W,F)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85720" y="2143116"/>
          <a:ext cx="8572560" cy="2846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7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0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670">
                <a:tc>
                  <a:txBody>
                    <a:bodyPr/>
                    <a:lstStyle/>
                    <a:p>
                      <a:r>
                        <a:rPr lang="en-US" dirty="0"/>
                        <a:t>SQL</a:t>
                      </a:r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                                       PL-SQL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7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Commands like DDL,DML,DCL,TCL,DQL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Writing PLSQL Scripts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Exception Handling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7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Data</a:t>
                      </a:r>
                      <a:r>
                        <a:rPr lang="en-US" b="1" baseline="0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types &amp; Operators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Control Statements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Stored Procedures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7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Clauses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Loop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Stored Functions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7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Joins &amp; </a:t>
                      </a:r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SubQueries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Case Structure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Packages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67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Constraints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Cursor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Triggers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67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Views &amp; Sequences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Cursor For Loop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Course Fee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WhatsApp Image 2020-05-15 at 2.41.17 P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1428736"/>
            <a:ext cx="8858311" cy="5258841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What Is Oracle?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Oracle </a:t>
            </a:r>
            <a:r>
              <a:rPr lang="en-US" sz="2400" dirty="0"/>
              <a:t> is an </a:t>
            </a:r>
            <a:r>
              <a:rPr lang="en-US" sz="2400" b="1" u="sng" dirty="0">
                <a:solidFill>
                  <a:srgbClr val="00B050"/>
                </a:solidFill>
              </a:rPr>
              <a:t>OORDBMS</a:t>
            </a:r>
            <a:endParaRPr lang="en-US" sz="2400" dirty="0">
              <a:solidFill>
                <a:srgbClr val="00B050"/>
              </a:solidFill>
            </a:endParaRPr>
          </a:p>
          <a:p>
            <a:endParaRPr lang="en-IN" sz="1800" b="1" dirty="0">
              <a:solidFill>
                <a:srgbClr val="C00000"/>
              </a:solidFill>
            </a:endParaRPr>
          </a:p>
          <a:p>
            <a:endParaRPr lang="en-IN" sz="1800" b="1" dirty="0">
              <a:solidFill>
                <a:srgbClr val="C00000"/>
              </a:solidFill>
            </a:endParaRPr>
          </a:p>
          <a:p>
            <a:r>
              <a:rPr lang="en-US" sz="2400" dirty="0"/>
              <a:t>The term </a:t>
            </a:r>
            <a:r>
              <a:rPr lang="en-US" sz="2400" b="1" u="sng" dirty="0">
                <a:solidFill>
                  <a:srgbClr val="00B050"/>
                </a:solidFill>
              </a:rPr>
              <a:t>OORDBMS</a:t>
            </a:r>
            <a:r>
              <a:rPr lang="en-US" sz="2400" dirty="0"/>
              <a:t> stands for:</a:t>
            </a:r>
          </a:p>
          <a:p>
            <a:endParaRPr lang="en-US" sz="2400" dirty="0"/>
          </a:p>
          <a:p>
            <a:pPr lvl="1"/>
            <a:r>
              <a:rPr lang="en-US" sz="1900" b="1" dirty="0">
                <a:solidFill>
                  <a:srgbClr val="C00000"/>
                </a:solidFill>
              </a:rPr>
              <a:t>O</a:t>
            </a:r>
            <a:r>
              <a:rPr lang="en-US" sz="1900" b="1" dirty="0">
                <a:solidFill>
                  <a:srgbClr val="002060"/>
                </a:solidFill>
              </a:rPr>
              <a:t>bject</a:t>
            </a:r>
          </a:p>
          <a:p>
            <a:pPr lvl="1"/>
            <a:r>
              <a:rPr lang="en-US" sz="1900" b="1" dirty="0">
                <a:solidFill>
                  <a:srgbClr val="C00000"/>
                </a:solidFill>
              </a:rPr>
              <a:t>O</a:t>
            </a:r>
            <a:r>
              <a:rPr lang="en-US" sz="1900" b="1" dirty="0">
                <a:solidFill>
                  <a:srgbClr val="002060"/>
                </a:solidFill>
              </a:rPr>
              <a:t>riented</a:t>
            </a:r>
          </a:p>
          <a:p>
            <a:pPr lvl="1"/>
            <a:r>
              <a:rPr lang="en-US" sz="1900" b="1" dirty="0">
                <a:solidFill>
                  <a:srgbClr val="C00000"/>
                </a:solidFill>
              </a:rPr>
              <a:t>R</a:t>
            </a:r>
            <a:r>
              <a:rPr lang="en-US" sz="1900" b="1" dirty="0">
                <a:solidFill>
                  <a:srgbClr val="002060"/>
                </a:solidFill>
              </a:rPr>
              <a:t>elational</a:t>
            </a:r>
          </a:p>
          <a:p>
            <a:pPr lvl="1"/>
            <a:r>
              <a:rPr lang="en-US" sz="1900" b="1" dirty="0">
                <a:solidFill>
                  <a:srgbClr val="C00000"/>
                </a:solidFill>
              </a:rPr>
              <a:t>D</a:t>
            </a:r>
            <a:r>
              <a:rPr lang="en-US" sz="1900" b="1" dirty="0">
                <a:solidFill>
                  <a:srgbClr val="002060"/>
                </a:solidFill>
              </a:rPr>
              <a:t>atabase </a:t>
            </a:r>
          </a:p>
          <a:p>
            <a:pPr lvl="1"/>
            <a:r>
              <a:rPr lang="en-US" sz="1900" b="1" dirty="0">
                <a:solidFill>
                  <a:srgbClr val="C00000"/>
                </a:solidFill>
              </a:rPr>
              <a:t>M</a:t>
            </a:r>
            <a:r>
              <a:rPr lang="en-US" sz="1900" b="1" dirty="0">
                <a:solidFill>
                  <a:srgbClr val="002060"/>
                </a:solidFill>
              </a:rPr>
              <a:t>anagement</a:t>
            </a:r>
          </a:p>
          <a:p>
            <a:pPr lvl="1"/>
            <a:r>
              <a:rPr lang="en-US" sz="1900" b="1" dirty="0">
                <a:solidFill>
                  <a:srgbClr val="C00000"/>
                </a:solidFill>
              </a:rPr>
              <a:t>S</a:t>
            </a:r>
            <a:r>
              <a:rPr lang="en-US" sz="1900" b="1" dirty="0">
                <a:solidFill>
                  <a:srgbClr val="002060"/>
                </a:solidFill>
              </a:rPr>
              <a:t>ystem</a:t>
            </a:r>
          </a:p>
          <a:p>
            <a:pPr>
              <a:buNone/>
            </a:pPr>
            <a:endParaRPr lang="en-US" sz="2000" dirty="0"/>
          </a:p>
          <a:p>
            <a:endParaRPr lang="en-US" sz="2200" dirty="0"/>
          </a:p>
          <a:p>
            <a:pPr>
              <a:buNone/>
            </a:pPr>
            <a:endParaRPr lang="en-US" sz="17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What Is Oracle?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/>
              <a:t>To </a:t>
            </a:r>
            <a:r>
              <a:rPr lang="en-US" sz="2400" b="1" dirty="0">
                <a:solidFill>
                  <a:srgbClr val="00B050"/>
                </a:solidFill>
              </a:rPr>
              <a:t>fully understand </a:t>
            </a:r>
            <a:r>
              <a:rPr lang="en-US" sz="2400" dirty="0"/>
              <a:t>the above </a:t>
            </a:r>
            <a:r>
              <a:rPr lang="en-US" sz="2400" b="1" dirty="0">
                <a:solidFill>
                  <a:srgbClr val="7030A0"/>
                </a:solidFill>
              </a:rPr>
              <a:t>full-form</a:t>
            </a:r>
            <a:r>
              <a:rPr lang="en-US" sz="2400" dirty="0"/>
              <a:t> , we must </a:t>
            </a:r>
            <a:r>
              <a:rPr lang="en-US" sz="2400" b="1" dirty="0">
                <a:solidFill>
                  <a:srgbClr val="C00000"/>
                </a:solidFill>
              </a:rPr>
              <a:t>break it </a:t>
            </a:r>
            <a:r>
              <a:rPr lang="en-US" sz="2400" dirty="0"/>
              <a:t>into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smaller parts </a:t>
            </a:r>
            <a:r>
              <a:rPr lang="en-US" sz="2400" dirty="0"/>
              <a:t>and try to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understand</a:t>
            </a:r>
            <a:r>
              <a:rPr lang="en-US" sz="2400" dirty="0"/>
              <a:t> every part </a:t>
            </a:r>
            <a:r>
              <a:rPr lang="en-US" sz="2400" b="1" dirty="0">
                <a:solidFill>
                  <a:srgbClr val="0070C0"/>
                </a:solidFill>
              </a:rPr>
              <a:t>separately</a:t>
            </a:r>
            <a:r>
              <a:rPr lang="en-US" sz="2400" dirty="0"/>
              <a:t>.</a:t>
            </a:r>
            <a:endParaRPr lang="en-US" sz="2400" dirty="0">
              <a:solidFill>
                <a:srgbClr val="00B050"/>
              </a:solidFill>
            </a:endParaRPr>
          </a:p>
          <a:p>
            <a:endParaRPr lang="en-IN" sz="1800" b="1" dirty="0">
              <a:solidFill>
                <a:srgbClr val="C00000"/>
              </a:solidFill>
            </a:endParaRPr>
          </a:p>
          <a:p>
            <a:r>
              <a:rPr lang="en-US" sz="2400" dirty="0"/>
              <a:t>These are :</a:t>
            </a:r>
          </a:p>
          <a:p>
            <a:pPr lvl="1"/>
            <a:r>
              <a:rPr lang="en-US" sz="1900" b="1" dirty="0">
                <a:solidFill>
                  <a:srgbClr val="002060"/>
                </a:solidFill>
              </a:rPr>
              <a:t>Data</a:t>
            </a:r>
          </a:p>
          <a:p>
            <a:pPr lvl="1"/>
            <a:endParaRPr lang="en-US" sz="1900" b="1" dirty="0">
              <a:solidFill>
                <a:srgbClr val="002060"/>
              </a:solidFill>
            </a:endParaRPr>
          </a:p>
          <a:p>
            <a:pPr lvl="1"/>
            <a:r>
              <a:rPr lang="en-US" sz="1900" b="1" dirty="0">
                <a:solidFill>
                  <a:srgbClr val="002060"/>
                </a:solidFill>
              </a:rPr>
              <a:t>Database</a:t>
            </a:r>
          </a:p>
          <a:p>
            <a:pPr lvl="1"/>
            <a:endParaRPr lang="en-US" sz="1900" b="1" dirty="0">
              <a:solidFill>
                <a:srgbClr val="002060"/>
              </a:solidFill>
            </a:endParaRPr>
          </a:p>
          <a:p>
            <a:pPr lvl="1"/>
            <a:r>
              <a:rPr lang="en-US" sz="1900" b="1" dirty="0">
                <a:solidFill>
                  <a:srgbClr val="002060"/>
                </a:solidFill>
              </a:rPr>
              <a:t>Database Management System</a:t>
            </a:r>
          </a:p>
          <a:p>
            <a:pPr lvl="1"/>
            <a:endParaRPr lang="en-US" sz="1900" b="1" dirty="0">
              <a:solidFill>
                <a:srgbClr val="002060"/>
              </a:solidFill>
            </a:endParaRPr>
          </a:p>
          <a:p>
            <a:pPr lvl="1"/>
            <a:r>
              <a:rPr lang="en-US" sz="1900" b="1" dirty="0">
                <a:solidFill>
                  <a:srgbClr val="002060"/>
                </a:solidFill>
              </a:rPr>
              <a:t>Relational DBMS</a:t>
            </a:r>
          </a:p>
          <a:p>
            <a:pPr lvl="1"/>
            <a:endParaRPr lang="en-US" sz="1900" b="1" dirty="0">
              <a:solidFill>
                <a:srgbClr val="002060"/>
              </a:solidFill>
            </a:endParaRPr>
          </a:p>
          <a:p>
            <a:pPr lvl="1"/>
            <a:r>
              <a:rPr lang="en-US" sz="1900" b="1" dirty="0">
                <a:solidFill>
                  <a:srgbClr val="002060"/>
                </a:solidFill>
              </a:rPr>
              <a:t>Object Oriented RDBMS</a:t>
            </a:r>
            <a:endParaRPr lang="en-US" sz="1400" b="1" dirty="0">
              <a:solidFill>
                <a:srgbClr val="002060"/>
              </a:solidFill>
            </a:endParaRPr>
          </a:p>
          <a:p>
            <a:pPr>
              <a:buNone/>
            </a:pPr>
            <a:endParaRPr lang="en-US" sz="2000" dirty="0"/>
          </a:p>
          <a:p>
            <a:endParaRPr lang="en-US" sz="2200" dirty="0"/>
          </a:p>
          <a:p>
            <a:pPr>
              <a:buNone/>
            </a:pPr>
            <a:endParaRPr lang="en-US" sz="17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What Is Data?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/>
              <a:t>Any kind of </a:t>
            </a:r>
            <a:r>
              <a:rPr lang="en-IN" sz="20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facts</a:t>
            </a:r>
            <a:r>
              <a:rPr lang="en-IN" sz="2400" dirty="0">
                <a:latin typeface="Corbel" pitchFamily="34" charset="0"/>
              </a:rPr>
              <a:t> or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information </a:t>
            </a:r>
            <a:r>
              <a:rPr lang="en-IN" sz="2400" dirty="0">
                <a:latin typeface="Corbel" pitchFamily="34" charset="0"/>
              </a:rPr>
              <a:t>is called as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Data.</a:t>
            </a:r>
          </a:p>
          <a:p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For example:</a:t>
            </a:r>
          </a:p>
          <a:p>
            <a:pPr lvl="1"/>
            <a:endParaRPr lang="en-IN" sz="1500" b="1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Your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 name</a:t>
            </a:r>
            <a:r>
              <a:rPr lang="en-IN" sz="2000" dirty="0">
                <a:latin typeface="Corbel" pitchFamily="34" charset="0"/>
              </a:rPr>
              <a:t>, your 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age</a:t>
            </a:r>
            <a:r>
              <a:rPr lang="en-IN" sz="2000" dirty="0">
                <a:latin typeface="Corbel" pitchFamily="34" charset="0"/>
              </a:rPr>
              <a:t> , the  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population </a:t>
            </a:r>
            <a:r>
              <a:rPr lang="en-IN" sz="2000" dirty="0">
                <a:latin typeface="Corbel" pitchFamily="34" charset="0"/>
              </a:rPr>
              <a:t>of a 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country</a:t>
            </a:r>
            <a:r>
              <a:rPr lang="en-IN" sz="2000" dirty="0">
                <a:latin typeface="Corbel" pitchFamily="34" charset="0"/>
              </a:rPr>
              <a:t> , 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names </a:t>
            </a:r>
            <a:r>
              <a:rPr lang="en-IN" sz="2000" dirty="0">
                <a:latin typeface="Corbel" pitchFamily="34" charset="0"/>
              </a:rPr>
              <a:t>of 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political parties </a:t>
            </a:r>
            <a:r>
              <a:rPr lang="en-IN" sz="2000" dirty="0">
                <a:latin typeface="Corbel" pitchFamily="34" charset="0"/>
              </a:rPr>
              <a:t>in our 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country</a:t>
            </a:r>
            <a:r>
              <a:rPr lang="en-IN" sz="2000" dirty="0">
                <a:latin typeface="Corbel" pitchFamily="34" charset="0"/>
              </a:rPr>
              <a:t> , 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today’s temperature </a:t>
            </a:r>
            <a:r>
              <a:rPr lang="en-IN" sz="2000" dirty="0">
                <a:latin typeface="Corbel" pitchFamily="34" charset="0"/>
              </a:rPr>
              <a:t>etc</a:t>
            </a:r>
          </a:p>
          <a:p>
            <a:pPr lvl="1"/>
            <a:endParaRPr lang="en-IN" sz="2000" dirty="0">
              <a:latin typeface="Corbel" pitchFamily="34" charset="0"/>
            </a:endParaRPr>
          </a:p>
          <a:p>
            <a:pPr lvl="1"/>
            <a:r>
              <a:rPr lang="en-IN" sz="2000" dirty="0">
                <a:latin typeface="Corbel" pitchFamily="34" charset="0"/>
              </a:rPr>
              <a:t>A 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picture</a:t>
            </a:r>
            <a:r>
              <a:rPr lang="en-IN" sz="2000" dirty="0">
                <a:latin typeface="Corbel" pitchFamily="34" charset="0"/>
              </a:rPr>
              <a:t> , 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image</a:t>
            </a:r>
            <a:r>
              <a:rPr lang="en-IN" sz="2000" dirty="0">
                <a:latin typeface="Corbel" pitchFamily="34" charset="0"/>
              </a:rPr>
              <a:t> , 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file</a:t>
            </a:r>
            <a:r>
              <a:rPr lang="en-IN" sz="2000" dirty="0">
                <a:latin typeface="Corbel" pitchFamily="34" charset="0"/>
              </a:rPr>
              <a:t> , </a:t>
            </a:r>
            <a:r>
              <a:rPr lang="en-IN" sz="2000" b="1" dirty="0" err="1">
                <a:solidFill>
                  <a:srgbClr val="7030A0"/>
                </a:solidFill>
                <a:latin typeface="Corbel" pitchFamily="34" charset="0"/>
              </a:rPr>
              <a:t>pdf</a:t>
            </a:r>
            <a:r>
              <a:rPr lang="en-IN" sz="2000" dirty="0">
                <a:latin typeface="Corbel" pitchFamily="34" charset="0"/>
              </a:rPr>
              <a:t> etc can also be considered data.</a:t>
            </a:r>
            <a:endParaRPr lang="en-US" sz="2200" dirty="0"/>
          </a:p>
          <a:p>
            <a:pPr>
              <a:buNone/>
            </a:pPr>
            <a:endParaRPr lang="en-US" sz="17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From Where Data Is Generated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/>
              <a:t>Every kind of </a:t>
            </a:r>
            <a:r>
              <a:rPr lang="en-US" sz="2400" b="1" dirty="0">
                <a:solidFill>
                  <a:srgbClr val="0070C0"/>
                </a:solidFill>
              </a:rPr>
              <a:t>data</a:t>
            </a:r>
            <a:r>
              <a:rPr lang="en-US" sz="2400" dirty="0"/>
              <a:t> is generated by all the </a:t>
            </a:r>
            <a:r>
              <a:rPr lang="en-US" sz="2400" b="1" u="sng" dirty="0">
                <a:solidFill>
                  <a:srgbClr val="00B050"/>
                </a:solidFill>
              </a:rPr>
              <a:t>businesses</a:t>
            </a:r>
            <a:r>
              <a:rPr lang="en-US" sz="2400" dirty="0"/>
              <a:t> around the world.</a:t>
            </a:r>
          </a:p>
          <a:p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For example , consider a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SOFTWARE TRAINING INSTITUTE </a:t>
            </a:r>
            <a:r>
              <a:rPr lang="en-US" sz="2400" dirty="0">
                <a:latin typeface="Corbel" pitchFamily="34" charset="0"/>
              </a:rPr>
              <a:t>like ours i.e.  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Sharma Computer Academy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It is a </a:t>
            </a:r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business</a:t>
            </a:r>
            <a:r>
              <a:rPr lang="en-US" sz="2400" dirty="0">
                <a:latin typeface="Corbel" pitchFamily="34" charset="0"/>
              </a:rPr>
              <a:t> and has many constituent </a:t>
            </a:r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ENTITIES</a:t>
            </a:r>
            <a:r>
              <a:rPr lang="en-US" sz="2400" b="1" u="sng" dirty="0"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and their </a:t>
            </a:r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ACTIVITIES</a:t>
            </a:r>
          </a:p>
          <a:p>
            <a:endParaRPr lang="en-US" sz="17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From Where Data Is Generated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/>
              <a:t>Can you tell what are the </a:t>
            </a:r>
            <a:r>
              <a:rPr lang="en-US" sz="2400" b="1" dirty="0">
                <a:solidFill>
                  <a:srgbClr val="0070C0"/>
                </a:solidFill>
              </a:rPr>
              <a:t>objects/entities</a:t>
            </a:r>
            <a:r>
              <a:rPr lang="en-US" sz="2400" dirty="0"/>
              <a:t> connected to </a:t>
            </a:r>
            <a:r>
              <a:rPr lang="en-US" sz="2400" b="1" dirty="0">
                <a:solidFill>
                  <a:srgbClr val="C00000"/>
                </a:solidFill>
              </a:rPr>
              <a:t>Sharma Computer Academy</a:t>
            </a:r>
            <a:r>
              <a:rPr lang="en-US" sz="2400" dirty="0"/>
              <a:t> or any </a:t>
            </a:r>
            <a:r>
              <a:rPr lang="en-US" sz="2400" b="1" dirty="0">
                <a:solidFill>
                  <a:srgbClr val="C00000"/>
                </a:solidFill>
              </a:rPr>
              <a:t>other training institute </a:t>
            </a:r>
            <a:r>
              <a:rPr lang="en-US" sz="2400" dirty="0"/>
              <a:t>?</a:t>
            </a: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Broadly speaking there are </a:t>
            </a:r>
            <a:r>
              <a:rPr lang="en-US" sz="2400" b="1" u="sng" dirty="0">
                <a:solidFill>
                  <a:srgbClr val="7030A0"/>
                </a:solidFill>
                <a:latin typeface="Corbel" pitchFamily="34" charset="0"/>
              </a:rPr>
              <a:t>4 main entities 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endParaRPr lang="en-US" sz="2400" dirty="0">
              <a:latin typeface="Corbel" pitchFamily="34" charset="0"/>
            </a:endParaRPr>
          </a:p>
          <a:p>
            <a:pPr lvl="1"/>
            <a:r>
              <a:rPr lang="en-US" sz="1900" b="1" dirty="0" err="1">
                <a:solidFill>
                  <a:srgbClr val="0070C0"/>
                </a:solidFill>
                <a:latin typeface="Corbel" pitchFamily="34" charset="0"/>
              </a:rPr>
              <a:t>Employees</a:t>
            </a:r>
            <a:r>
              <a:rPr lang="en-US" sz="1900" dirty="0" err="1">
                <a:latin typeface="Corbel" pitchFamily="34" charset="0"/>
                <a:sym typeface="Wingdings" pitchFamily="2" charset="2"/>
              </a:rPr>
              <a:t>which</a:t>
            </a:r>
            <a:r>
              <a:rPr lang="en-US" sz="1900" dirty="0">
                <a:latin typeface="Corbel" pitchFamily="34" charset="0"/>
                <a:sym typeface="Wingdings" pitchFamily="2" charset="2"/>
              </a:rPr>
              <a:t> can be further divided into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  <a:sym typeface="Wingdings" pitchFamily="2" charset="2"/>
              </a:rPr>
              <a:t>Faculties </a:t>
            </a:r>
            <a:r>
              <a:rPr lang="en-US" sz="1900" dirty="0">
                <a:latin typeface="Corbel" pitchFamily="34" charset="0"/>
                <a:sym typeface="Wingdings" pitchFamily="2" charset="2"/>
              </a:rPr>
              <a:t>and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  <a:sym typeface="Wingdings" pitchFamily="2" charset="2"/>
              </a:rPr>
              <a:t>non technical staff</a:t>
            </a:r>
          </a:p>
          <a:p>
            <a:pPr lvl="1"/>
            <a:endParaRPr lang="en-US" sz="1900" dirty="0">
              <a:latin typeface="Corbel" pitchFamily="34" charset="0"/>
              <a:sym typeface="Wingdings" pitchFamily="2" charset="2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itchFamily="34" charset="0"/>
                <a:sym typeface="Wingdings" pitchFamily="2" charset="2"/>
              </a:rPr>
              <a:t>Courses</a:t>
            </a:r>
            <a:r>
              <a:rPr lang="en-US" sz="1900" dirty="0">
                <a:latin typeface="Corbel" pitchFamily="34" charset="0"/>
                <a:sym typeface="Wingdings" pitchFamily="2" charset="2"/>
              </a:rPr>
              <a:t> The subject domains in which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  <a:sym typeface="Wingdings" pitchFamily="2" charset="2"/>
              </a:rPr>
              <a:t>training</a:t>
            </a:r>
            <a:r>
              <a:rPr lang="en-US" sz="1900" dirty="0">
                <a:latin typeface="Corbel" pitchFamily="34" charset="0"/>
                <a:sym typeface="Wingdings" pitchFamily="2" charset="2"/>
              </a:rPr>
              <a:t> is offered.</a:t>
            </a:r>
          </a:p>
          <a:p>
            <a:endParaRPr lang="en-US" sz="2400" dirty="0">
              <a:latin typeface="Corbel" pitchFamily="34" charset="0"/>
              <a:sym typeface="Wingdings" pitchFamily="2" charset="2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itchFamily="34" charset="0"/>
                <a:sym typeface="Wingdings" pitchFamily="2" charset="2"/>
              </a:rPr>
              <a:t>Batches</a:t>
            </a:r>
            <a:r>
              <a:rPr lang="en-US" sz="1900" dirty="0">
                <a:latin typeface="Corbel" pitchFamily="34" charset="0"/>
                <a:sym typeface="Wingdings" pitchFamily="2" charset="2"/>
              </a:rPr>
              <a:t>  The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  <a:sym typeface="Wingdings" pitchFamily="2" charset="2"/>
              </a:rPr>
              <a:t>classes</a:t>
            </a:r>
            <a:r>
              <a:rPr lang="en-US" sz="1900" dirty="0">
                <a:latin typeface="Corbel" pitchFamily="34" charset="0"/>
                <a:sym typeface="Wingdings" pitchFamily="2" charset="2"/>
              </a:rPr>
              <a:t> conducted</a:t>
            </a:r>
            <a:endParaRPr lang="en-US" sz="1900" b="1" dirty="0">
              <a:solidFill>
                <a:srgbClr val="0070C0"/>
              </a:solidFill>
              <a:latin typeface="Corbel" pitchFamily="34" charset="0"/>
              <a:sym typeface="Wingdings" pitchFamily="2" charset="2"/>
            </a:endParaRPr>
          </a:p>
          <a:p>
            <a:pPr lvl="1"/>
            <a:endParaRPr lang="en-US" sz="1900" b="1" dirty="0">
              <a:solidFill>
                <a:srgbClr val="0070C0"/>
              </a:solidFill>
              <a:latin typeface="Corbel" pitchFamily="34" charset="0"/>
              <a:sym typeface="Wingdings" pitchFamily="2" charset="2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itchFamily="34" charset="0"/>
                <a:sym typeface="Wingdings" pitchFamily="2" charset="2"/>
              </a:rPr>
              <a:t>Students</a:t>
            </a:r>
            <a:r>
              <a:rPr lang="en-US" sz="1900" dirty="0">
                <a:latin typeface="Corbel" pitchFamily="34" charset="0"/>
                <a:sym typeface="Wingdings" pitchFamily="2" charset="2"/>
              </a:rPr>
              <a:t> who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  <a:sym typeface="Wingdings" pitchFamily="2" charset="2"/>
              </a:rPr>
              <a:t>join</a:t>
            </a:r>
            <a:r>
              <a:rPr lang="en-US" sz="1900" dirty="0">
                <a:latin typeface="Corbel" pitchFamily="34" charset="0"/>
                <a:sym typeface="Wingdings" pitchFamily="2" charset="2"/>
              </a:rPr>
              <a:t> these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  <a:sym typeface="Wingdings" pitchFamily="2" charset="2"/>
              </a:rPr>
              <a:t>courses</a:t>
            </a:r>
            <a:r>
              <a:rPr lang="en-US" sz="1900" dirty="0">
                <a:latin typeface="Corbel" pitchFamily="34" charset="0"/>
                <a:sym typeface="Wingdings" pitchFamily="2" charset="2"/>
              </a:rPr>
              <a:t> and their respective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  <a:sym typeface="Wingdings" pitchFamily="2" charset="2"/>
              </a:rPr>
              <a:t>batches</a:t>
            </a: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17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From Where Data Is Generated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/>
              <a:t>Each of these </a:t>
            </a:r>
            <a:r>
              <a:rPr lang="en-US" sz="2400" b="1" dirty="0">
                <a:solidFill>
                  <a:srgbClr val="0070C0"/>
                </a:solidFill>
              </a:rPr>
              <a:t>entities </a:t>
            </a:r>
            <a:r>
              <a:rPr lang="en-US" sz="2400" dirty="0"/>
              <a:t>will have their own </a:t>
            </a:r>
            <a:r>
              <a:rPr lang="en-US" sz="2400" b="1" dirty="0">
                <a:solidFill>
                  <a:srgbClr val="C00000"/>
                </a:solidFill>
              </a:rPr>
              <a:t>data</a:t>
            </a:r>
            <a:r>
              <a:rPr lang="en-US" sz="2400" dirty="0"/>
              <a:t>.</a:t>
            </a: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For example:</a:t>
            </a:r>
          </a:p>
          <a:p>
            <a:endParaRPr lang="en-US" sz="2400" dirty="0">
              <a:latin typeface="Corbel" pitchFamily="34" charset="0"/>
            </a:endParaRPr>
          </a:p>
          <a:p>
            <a:pPr lvl="1"/>
            <a:r>
              <a:rPr lang="en-US" sz="1900" b="1" dirty="0" err="1">
                <a:solidFill>
                  <a:srgbClr val="0070C0"/>
                </a:solidFill>
                <a:latin typeface="Corbel" pitchFamily="34" charset="0"/>
              </a:rPr>
              <a:t>Faculties</a:t>
            </a:r>
            <a:r>
              <a:rPr lang="en-US" sz="1900" dirty="0" err="1">
                <a:latin typeface="Corbel" pitchFamily="34" charset="0"/>
                <a:sym typeface="Wingdings" pitchFamily="2" charset="2"/>
              </a:rPr>
              <a:t></a:t>
            </a:r>
            <a:r>
              <a:rPr lang="en-US" sz="1900" b="1" dirty="0" err="1">
                <a:latin typeface="Corbel" pitchFamily="34" charset="0"/>
                <a:sym typeface="Wingdings" pitchFamily="2" charset="2"/>
              </a:rPr>
              <a:t>id</a:t>
            </a:r>
            <a:r>
              <a:rPr lang="en-US" sz="1900" b="1" dirty="0">
                <a:latin typeface="Corbel" pitchFamily="34" charset="0"/>
                <a:sym typeface="Wingdings" pitchFamily="2" charset="2"/>
              </a:rPr>
              <a:t> , name , designation , salary, subject</a:t>
            </a:r>
          </a:p>
          <a:p>
            <a:pPr lvl="1"/>
            <a:endParaRPr lang="en-US" sz="1900" dirty="0">
              <a:latin typeface="Corbel" pitchFamily="34" charset="0"/>
              <a:sym typeface="Wingdings" pitchFamily="2" charset="2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itchFamily="34" charset="0"/>
                <a:sym typeface="Wingdings" pitchFamily="2" charset="2"/>
              </a:rPr>
              <a:t>Non-Technical Staff</a:t>
            </a:r>
            <a:r>
              <a:rPr lang="en-US" sz="1900" dirty="0">
                <a:latin typeface="Corbel" pitchFamily="34" charset="0"/>
                <a:sym typeface="Wingdings" pitchFamily="2" charset="2"/>
              </a:rPr>
              <a:t> </a:t>
            </a:r>
            <a:r>
              <a:rPr lang="en-US" sz="1900" b="1" dirty="0">
                <a:latin typeface="Corbel" pitchFamily="34" charset="0"/>
                <a:sym typeface="Wingdings" pitchFamily="2" charset="2"/>
              </a:rPr>
              <a:t>id , name , designation, salary, job</a:t>
            </a:r>
            <a:endParaRPr lang="en-US" sz="1900" b="1" dirty="0">
              <a:solidFill>
                <a:srgbClr val="0070C0"/>
              </a:solidFill>
              <a:latin typeface="Corbel" pitchFamily="34" charset="0"/>
              <a:sym typeface="Wingdings" pitchFamily="2" charset="2"/>
            </a:endParaRPr>
          </a:p>
          <a:p>
            <a:pPr lvl="1"/>
            <a:endParaRPr lang="en-US" sz="1900" b="1" dirty="0">
              <a:solidFill>
                <a:srgbClr val="0070C0"/>
              </a:solidFill>
              <a:latin typeface="Corbel" pitchFamily="34" charset="0"/>
              <a:sym typeface="Wingdings" pitchFamily="2" charset="2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itchFamily="34" charset="0"/>
                <a:sym typeface="Wingdings" pitchFamily="2" charset="2"/>
              </a:rPr>
              <a:t>Courses</a:t>
            </a:r>
            <a:r>
              <a:rPr lang="en-US" sz="1900" dirty="0">
                <a:latin typeface="Corbel" pitchFamily="34" charset="0"/>
                <a:sym typeface="Wingdings" pitchFamily="2" charset="2"/>
              </a:rPr>
              <a:t> </a:t>
            </a:r>
            <a:r>
              <a:rPr lang="en-US" sz="1900" b="1" dirty="0">
                <a:latin typeface="Corbel" pitchFamily="34" charset="0"/>
                <a:sym typeface="Wingdings" pitchFamily="2" charset="2"/>
              </a:rPr>
              <a:t>course name, course price, course </a:t>
            </a:r>
            <a:r>
              <a:rPr lang="en-US" sz="1900" b="1" dirty="0" err="1">
                <a:latin typeface="Corbel" pitchFamily="34" charset="0"/>
                <a:sym typeface="Wingdings" pitchFamily="2" charset="2"/>
              </a:rPr>
              <a:t>syllabus,duration</a:t>
            </a:r>
            <a:endParaRPr lang="en-US" sz="1900" b="1" dirty="0">
              <a:latin typeface="Corbel" pitchFamily="34" charset="0"/>
              <a:sym typeface="Wingdings" pitchFamily="2" charset="2"/>
            </a:endParaRPr>
          </a:p>
          <a:p>
            <a:endParaRPr lang="en-US" sz="2400" dirty="0">
              <a:latin typeface="Corbel" pitchFamily="34" charset="0"/>
              <a:sym typeface="Wingdings" pitchFamily="2" charset="2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itchFamily="34" charset="0"/>
                <a:sym typeface="Wingdings" pitchFamily="2" charset="2"/>
              </a:rPr>
              <a:t>Batches</a:t>
            </a:r>
            <a:r>
              <a:rPr lang="en-US" sz="1900" dirty="0">
                <a:latin typeface="Corbel" pitchFamily="34" charset="0"/>
                <a:sym typeface="Wingdings" pitchFamily="2" charset="2"/>
              </a:rPr>
              <a:t> </a:t>
            </a:r>
            <a:r>
              <a:rPr lang="en-US" sz="1900" b="1" dirty="0" err="1">
                <a:latin typeface="Corbel" pitchFamily="34" charset="0"/>
                <a:sym typeface="Wingdings" pitchFamily="2" charset="2"/>
              </a:rPr>
              <a:t>batchid</a:t>
            </a:r>
            <a:r>
              <a:rPr lang="en-US" sz="1900" b="1" dirty="0">
                <a:latin typeface="Corbel" pitchFamily="34" charset="0"/>
                <a:sym typeface="Wingdings" pitchFamily="2" charset="2"/>
              </a:rPr>
              <a:t>, course, </a:t>
            </a:r>
            <a:r>
              <a:rPr lang="en-US" sz="1900" b="1" dirty="0" err="1">
                <a:latin typeface="Corbel" pitchFamily="34" charset="0"/>
                <a:sym typeface="Wingdings" pitchFamily="2" charset="2"/>
              </a:rPr>
              <a:t>schedule,faculty</a:t>
            </a:r>
            <a:r>
              <a:rPr lang="en-US" sz="1900" b="1" dirty="0">
                <a:latin typeface="Corbel" pitchFamily="34" charset="0"/>
                <a:sym typeface="Wingdings" pitchFamily="2" charset="2"/>
              </a:rPr>
              <a:t> .</a:t>
            </a:r>
          </a:p>
          <a:p>
            <a:pPr lvl="1"/>
            <a:endParaRPr lang="en-US" sz="1900" b="1" dirty="0">
              <a:solidFill>
                <a:srgbClr val="0070C0"/>
              </a:solidFill>
              <a:latin typeface="Corbel" pitchFamily="34" charset="0"/>
              <a:sym typeface="Wingdings" pitchFamily="2" charset="2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itchFamily="34" charset="0"/>
                <a:sym typeface="Wingdings" pitchFamily="2" charset="2"/>
              </a:rPr>
              <a:t>Students</a:t>
            </a:r>
            <a:r>
              <a:rPr lang="en-US" sz="1900" dirty="0">
                <a:latin typeface="Corbel" pitchFamily="34" charset="0"/>
                <a:sym typeface="Wingdings" pitchFamily="2" charset="2"/>
              </a:rPr>
              <a:t> </a:t>
            </a:r>
            <a:r>
              <a:rPr lang="en-US" sz="1900" b="1" dirty="0">
                <a:latin typeface="Corbel" pitchFamily="34" charset="0"/>
                <a:sym typeface="Wingdings" pitchFamily="2" charset="2"/>
              </a:rPr>
              <a:t>name, contact details ,course opted, batch joined, fee paid</a:t>
            </a:r>
          </a:p>
          <a:p>
            <a:pPr lvl="1"/>
            <a:endParaRPr lang="en-US" sz="1900" dirty="0">
              <a:latin typeface="Corbel" pitchFamily="34" charset="0"/>
              <a:sym typeface="Wingdings" pitchFamily="2" charset="2"/>
            </a:endParaRP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17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3909</TotalTime>
  <Words>1496</Words>
  <Application>Microsoft Office PowerPoint</Application>
  <PresentationFormat>On-screen Show (4:3)</PresentationFormat>
  <Paragraphs>386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Corbel</vt:lpstr>
      <vt:lpstr>Wingdings</vt:lpstr>
      <vt:lpstr>Wingdings 2</vt:lpstr>
      <vt:lpstr>Civic</vt:lpstr>
      <vt:lpstr>PowerPoint Presentation</vt:lpstr>
      <vt:lpstr>Today’s Agenda</vt:lpstr>
      <vt:lpstr>What You Should Know ?</vt:lpstr>
      <vt:lpstr>What Is Oracle?</vt:lpstr>
      <vt:lpstr>What Is Oracle?</vt:lpstr>
      <vt:lpstr>What Is Data?</vt:lpstr>
      <vt:lpstr>From Where Data Is Generated ?</vt:lpstr>
      <vt:lpstr>From Where Data Is Generated ?</vt:lpstr>
      <vt:lpstr>From Where Data Is Generated ?</vt:lpstr>
      <vt:lpstr>Why Data Is Important ?</vt:lpstr>
      <vt:lpstr>Why Data Is Important ?</vt:lpstr>
      <vt:lpstr>What Is A Database ?</vt:lpstr>
      <vt:lpstr>What Is A Database ?</vt:lpstr>
      <vt:lpstr> How Databases  Store The Data ?</vt:lpstr>
      <vt:lpstr> How Databases  Store The Data ?</vt:lpstr>
      <vt:lpstr>What Is A Relational Database ?</vt:lpstr>
      <vt:lpstr>What Is A Relational Database ?</vt:lpstr>
      <vt:lpstr>What Is A Relational Database ?</vt:lpstr>
      <vt:lpstr> What Is A DBMS/RDBMS ?</vt:lpstr>
      <vt:lpstr> What Is A DBMS/RDBMS ?</vt:lpstr>
      <vt:lpstr> Some Popular RDBMS</vt:lpstr>
      <vt:lpstr> The Market Leader</vt:lpstr>
      <vt:lpstr>What Is OORDBMS ?</vt:lpstr>
      <vt:lpstr>History Of Oracle</vt:lpstr>
      <vt:lpstr>History Of Oracle</vt:lpstr>
      <vt:lpstr>History Of Oracle</vt:lpstr>
      <vt:lpstr>History Of Oracle</vt:lpstr>
      <vt:lpstr>History Of Oracle</vt:lpstr>
      <vt:lpstr>History Of Oracle</vt:lpstr>
      <vt:lpstr>Editions Of Oracle</vt:lpstr>
      <vt:lpstr>Editions Of Oracle</vt:lpstr>
      <vt:lpstr>Editions Of Oracle</vt:lpstr>
      <vt:lpstr>Editions Of Oracle</vt:lpstr>
      <vt:lpstr>Course Outline </vt:lpstr>
      <vt:lpstr>Course Fee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 kapoor</cp:lastModifiedBy>
  <cp:revision>340</cp:revision>
  <dcterms:created xsi:type="dcterms:W3CDTF">2015-12-21T13:46:48Z</dcterms:created>
  <dcterms:modified xsi:type="dcterms:W3CDTF">2021-01-06T06:32:47Z</dcterms:modified>
</cp:coreProperties>
</file>