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574" r:id="rId4"/>
    <p:sldId id="593" r:id="rId5"/>
    <p:sldId id="575" r:id="rId6"/>
    <p:sldId id="594" r:id="rId7"/>
    <p:sldId id="595" r:id="rId8"/>
    <p:sldId id="596" r:id="rId9"/>
    <p:sldId id="577" r:id="rId10"/>
    <p:sldId id="602" r:id="rId11"/>
    <p:sldId id="603" r:id="rId12"/>
    <p:sldId id="604" r:id="rId13"/>
    <p:sldId id="605" r:id="rId14"/>
    <p:sldId id="606" r:id="rId15"/>
    <p:sldId id="607" r:id="rId16"/>
    <p:sldId id="608" r:id="rId17"/>
    <p:sldId id="609" r:id="rId18"/>
    <p:sldId id="610" r:id="rId19"/>
    <p:sldId id="613" r:id="rId20"/>
    <p:sldId id="614" r:id="rId21"/>
    <p:sldId id="615" r:id="rId22"/>
    <p:sldId id="616" r:id="rId23"/>
    <p:sldId id="617" r:id="rId24"/>
    <p:sldId id="618" r:id="rId25"/>
    <p:sldId id="619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1CAF42C-F22E-45DD-8F24-893F5D5A9D48}"/>
    <pc:docChg chg="modSld">
      <pc:chgData name="Sharma Computer Academy" userId="08476b32c11f4418" providerId="LiveId" clId="{C1CAF42C-F22E-45DD-8F24-893F5D5A9D48}" dt="2021-09-20T08:54:36.796" v="56" actId="113"/>
      <pc:docMkLst>
        <pc:docMk/>
      </pc:docMkLst>
      <pc:sldChg chg="modSp">
        <pc:chgData name="Sharma Computer Academy" userId="08476b32c11f4418" providerId="LiveId" clId="{C1CAF42C-F22E-45DD-8F24-893F5D5A9D48}" dt="2021-09-20T08:52:56.108" v="37" actId="113"/>
        <pc:sldMkLst>
          <pc:docMk/>
          <pc:sldMk cId="0" sldId="578"/>
        </pc:sldMkLst>
        <pc:spChg chg="mod">
          <ac:chgData name="Sharma Computer Academy" userId="08476b32c11f4418" providerId="LiveId" clId="{C1CAF42C-F22E-45DD-8F24-893F5D5A9D48}" dt="2021-09-20T08:52:56.108" v="37" actId="113"/>
          <ac:spMkLst>
            <pc:docMk/>
            <pc:sldMk cId="0" sldId="57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C1CAF42C-F22E-45DD-8F24-893F5D5A9D48}" dt="2021-09-20T08:50:25.276" v="12" actId="207"/>
        <pc:sldMkLst>
          <pc:docMk/>
          <pc:sldMk cId="0" sldId="602"/>
        </pc:sldMkLst>
        <pc:spChg chg="mod">
          <ac:chgData name="Sharma Computer Academy" userId="08476b32c11f4418" providerId="LiveId" clId="{C1CAF42C-F22E-45DD-8F24-893F5D5A9D48}" dt="2021-09-20T08:50:25.276" v="12" actId="207"/>
          <ac:spMkLst>
            <pc:docMk/>
            <pc:sldMk cId="0" sldId="60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C1CAF42C-F22E-45DD-8F24-893F5D5A9D48}" dt="2021-09-20T08:50:36.740" v="16" actId="113"/>
        <pc:sldMkLst>
          <pc:docMk/>
          <pc:sldMk cId="0" sldId="603"/>
        </pc:sldMkLst>
        <pc:spChg chg="mod">
          <ac:chgData name="Sharma Computer Academy" userId="08476b32c11f4418" providerId="LiveId" clId="{C1CAF42C-F22E-45DD-8F24-893F5D5A9D48}" dt="2021-09-20T08:50:36.740" v="16" actId="113"/>
          <ac:spMkLst>
            <pc:docMk/>
            <pc:sldMk cId="0" sldId="60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C1CAF42C-F22E-45DD-8F24-893F5D5A9D48}" dt="2021-09-20T08:51:24.782" v="29" actId="113"/>
        <pc:sldMkLst>
          <pc:docMk/>
          <pc:sldMk cId="0" sldId="604"/>
        </pc:sldMkLst>
        <pc:spChg chg="mod">
          <ac:chgData name="Sharma Computer Academy" userId="08476b32c11f4418" providerId="LiveId" clId="{C1CAF42C-F22E-45DD-8F24-893F5D5A9D48}" dt="2021-09-20T08:51:24.782" v="29" actId="113"/>
          <ac:spMkLst>
            <pc:docMk/>
            <pc:sldMk cId="0" sldId="60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C1CAF42C-F22E-45DD-8F24-893F5D5A9D48}" dt="2021-09-20T08:51:34.855" v="31" actId="113"/>
        <pc:sldMkLst>
          <pc:docMk/>
          <pc:sldMk cId="0" sldId="607"/>
        </pc:sldMkLst>
        <pc:spChg chg="mod">
          <ac:chgData name="Sharma Computer Academy" userId="08476b32c11f4418" providerId="LiveId" clId="{C1CAF42C-F22E-45DD-8F24-893F5D5A9D48}" dt="2021-09-20T08:51:34.855" v="31" actId="113"/>
          <ac:spMkLst>
            <pc:docMk/>
            <pc:sldMk cId="0" sldId="60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C1CAF42C-F22E-45DD-8F24-893F5D5A9D48}" dt="2021-09-20T08:53:19.625" v="42" actId="207"/>
        <pc:sldMkLst>
          <pc:docMk/>
          <pc:sldMk cId="0" sldId="611"/>
        </pc:sldMkLst>
        <pc:spChg chg="mod">
          <ac:chgData name="Sharma Computer Academy" userId="08476b32c11f4418" providerId="LiveId" clId="{C1CAF42C-F22E-45DD-8F24-893F5D5A9D48}" dt="2021-09-20T08:53:19.625" v="42" actId="207"/>
          <ac:spMkLst>
            <pc:docMk/>
            <pc:sldMk cId="0" sldId="6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C1CAF42C-F22E-45DD-8F24-893F5D5A9D48}" dt="2021-09-20T08:53:35.030" v="46" actId="113"/>
        <pc:sldMkLst>
          <pc:docMk/>
          <pc:sldMk cId="0" sldId="612"/>
        </pc:sldMkLst>
        <pc:spChg chg="mod">
          <ac:chgData name="Sharma Computer Academy" userId="08476b32c11f4418" providerId="LiveId" clId="{C1CAF42C-F22E-45DD-8F24-893F5D5A9D48}" dt="2021-09-20T08:53:35.030" v="46" actId="113"/>
          <ac:spMkLst>
            <pc:docMk/>
            <pc:sldMk cId="0" sldId="61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C1CAF42C-F22E-45DD-8F24-893F5D5A9D48}" dt="2021-09-20T08:54:27.971" v="54" actId="113"/>
        <pc:sldMkLst>
          <pc:docMk/>
          <pc:sldMk cId="0" sldId="615"/>
        </pc:sldMkLst>
        <pc:spChg chg="mod">
          <ac:chgData name="Sharma Computer Academy" userId="08476b32c11f4418" providerId="LiveId" clId="{C1CAF42C-F22E-45DD-8F24-893F5D5A9D48}" dt="2021-09-20T08:54:27.971" v="54" actId="113"/>
          <ac:spMkLst>
            <pc:docMk/>
            <pc:sldMk cId="0" sldId="61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C1CAF42C-F22E-45DD-8F24-893F5D5A9D48}" dt="2021-09-20T08:54:36.796" v="56" actId="113"/>
        <pc:sldMkLst>
          <pc:docMk/>
          <pc:sldMk cId="0" sldId="616"/>
        </pc:sldMkLst>
        <pc:spChg chg="mod">
          <ac:chgData name="Sharma Computer Academy" userId="08476b32c11f4418" providerId="LiveId" clId="{C1CAF42C-F22E-45DD-8F24-893F5D5A9D48}" dt="2021-09-20T08:54:36.796" v="56" actId="113"/>
          <ac:spMkLst>
            <pc:docMk/>
            <pc:sldMk cId="0" sldId="616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B3431EA1-C8CB-414D-88D9-7C8F09FEFF4A}"/>
    <pc:docChg chg="delSld modSld">
      <pc:chgData name="Sharma Computer Academy" userId="08476b32c11f4418" providerId="LiveId" clId="{B3431EA1-C8CB-414D-88D9-7C8F09FEFF4A}" dt="2023-08-19T12:26:40.049" v="3" actId="47"/>
      <pc:docMkLst>
        <pc:docMk/>
      </pc:docMkLst>
      <pc:sldChg chg="modSp modAnim">
        <pc:chgData name="Sharma Computer Academy" userId="08476b32c11f4418" providerId="LiveId" clId="{B3431EA1-C8CB-414D-88D9-7C8F09FEFF4A}" dt="2023-08-19T12:25:41.424" v="1" actId="6549"/>
        <pc:sldMkLst>
          <pc:docMk/>
          <pc:sldMk cId="0" sldId="257"/>
        </pc:sldMkLst>
        <pc:spChg chg="mod">
          <ac:chgData name="Sharma Computer Academy" userId="08476b32c11f4418" providerId="LiveId" clId="{B3431EA1-C8CB-414D-88D9-7C8F09FEFF4A}" dt="2023-08-19T12:25:41.424" v="1" actId="6549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B3431EA1-C8CB-414D-88D9-7C8F09FEFF4A}" dt="2023-08-19T12:25:54.939" v="2" actId="47"/>
        <pc:sldMkLst>
          <pc:docMk/>
          <pc:sldMk cId="0" sldId="576"/>
        </pc:sldMkLst>
      </pc:sldChg>
      <pc:sldChg chg="del">
        <pc:chgData name="Sharma Computer Academy" userId="08476b32c11f4418" providerId="LiveId" clId="{B3431EA1-C8CB-414D-88D9-7C8F09FEFF4A}" dt="2023-08-19T12:26:40.049" v="3" actId="47"/>
        <pc:sldMkLst>
          <pc:docMk/>
          <pc:sldMk cId="0" sldId="578"/>
        </pc:sldMkLst>
      </pc:sldChg>
      <pc:sldChg chg="del">
        <pc:chgData name="Sharma Computer Academy" userId="08476b32c11f4418" providerId="LiveId" clId="{B3431EA1-C8CB-414D-88D9-7C8F09FEFF4A}" dt="2023-08-19T12:25:54.939" v="2" actId="47"/>
        <pc:sldMkLst>
          <pc:docMk/>
          <pc:sldMk cId="0" sldId="597"/>
        </pc:sldMkLst>
      </pc:sldChg>
      <pc:sldChg chg="del">
        <pc:chgData name="Sharma Computer Academy" userId="08476b32c11f4418" providerId="LiveId" clId="{B3431EA1-C8CB-414D-88D9-7C8F09FEFF4A}" dt="2023-08-19T12:25:54.939" v="2" actId="47"/>
        <pc:sldMkLst>
          <pc:docMk/>
          <pc:sldMk cId="0" sldId="598"/>
        </pc:sldMkLst>
      </pc:sldChg>
      <pc:sldChg chg="del">
        <pc:chgData name="Sharma Computer Academy" userId="08476b32c11f4418" providerId="LiveId" clId="{B3431EA1-C8CB-414D-88D9-7C8F09FEFF4A}" dt="2023-08-19T12:25:54.939" v="2" actId="47"/>
        <pc:sldMkLst>
          <pc:docMk/>
          <pc:sldMk cId="0" sldId="599"/>
        </pc:sldMkLst>
      </pc:sldChg>
      <pc:sldChg chg="del">
        <pc:chgData name="Sharma Computer Academy" userId="08476b32c11f4418" providerId="LiveId" clId="{B3431EA1-C8CB-414D-88D9-7C8F09FEFF4A}" dt="2023-08-19T12:25:54.939" v="2" actId="47"/>
        <pc:sldMkLst>
          <pc:docMk/>
          <pc:sldMk cId="0" sldId="600"/>
        </pc:sldMkLst>
      </pc:sldChg>
      <pc:sldChg chg="del">
        <pc:chgData name="Sharma Computer Academy" userId="08476b32c11f4418" providerId="LiveId" clId="{B3431EA1-C8CB-414D-88D9-7C8F09FEFF4A}" dt="2023-08-19T12:25:54.939" v="2" actId="47"/>
        <pc:sldMkLst>
          <pc:docMk/>
          <pc:sldMk cId="0" sldId="601"/>
        </pc:sldMkLst>
      </pc:sldChg>
      <pc:sldChg chg="del">
        <pc:chgData name="Sharma Computer Academy" userId="08476b32c11f4418" providerId="LiveId" clId="{B3431EA1-C8CB-414D-88D9-7C8F09FEFF4A}" dt="2023-08-19T12:26:40.049" v="3" actId="47"/>
        <pc:sldMkLst>
          <pc:docMk/>
          <pc:sldMk cId="0" sldId="611"/>
        </pc:sldMkLst>
      </pc:sldChg>
      <pc:sldChg chg="del">
        <pc:chgData name="Sharma Computer Academy" userId="08476b32c11f4418" providerId="LiveId" clId="{B3431EA1-C8CB-414D-88D9-7C8F09FEFF4A}" dt="2023-08-19T12:26:40.049" v="3" actId="47"/>
        <pc:sldMkLst>
          <pc:docMk/>
          <pc:sldMk cId="0" sldId="6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10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name</a:t>
            </a:r>
            <a:r>
              <a:rPr lang="en-US" sz="2400" b="1" dirty="0"/>
              <a:t> of every </a:t>
            </a:r>
            <a:r>
              <a:rPr lang="en-US" sz="2400" b="1" dirty="0">
                <a:solidFill>
                  <a:srgbClr val="00B050"/>
                </a:solidFill>
              </a:rPr>
              <a:t>employee</a:t>
            </a:r>
            <a:r>
              <a:rPr lang="en-US" sz="2400" b="1" dirty="0"/>
              <a:t> along with his </a:t>
            </a:r>
            <a:r>
              <a:rPr lang="en-US" sz="2400" b="1" dirty="0">
                <a:solidFill>
                  <a:srgbClr val="7030A0"/>
                </a:solidFill>
              </a:rPr>
              <a:t>total income</a:t>
            </a:r>
            <a:r>
              <a:rPr lang="en-US" sz="2400" b="1" dirty="0"/>
              <a:t>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ename,sal+comm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as income from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The output </a:t>
            </a:r>
            <a:r>
              <a:rPr lang="en-US" sz="2400" dirty="0"/>
              <a:t>of the </a:t>
            </a:r>
            <a:r>
              <a:rPr lang="en-US" sz="2400" b="1" dirty="0">
                <a:solidFill>
                  <a:srgbClr val="C00000"/>
                </a:solidFill>
              </a:rPr>
              <a:t>above query </a:t>
            </a:r>
            <a:r>
              <a:rPr lang="en-US" sz="2400" dirty="0"/>
              <a:t>will be </a:t>
            </a:r>
            <a:r>
              <a:rPr lang="en-US" sz="2400" b="1" dirty="0">
                <a:solidFill>
                  <a:srgbClr val="7030A0"/>
                </a:solidFill>
              </a:rPr>
              <a:t>surprising</a:t>
            </a:r>
            <a:r>
              <a:rPr lang="en-US" sz="2400" dirty="0"/>
              <a:t> 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This is because </a:t>
            </a:r>
            <a:r>
              <a:rPr lang="en-US" sz="2400" dirty="0"/>
              <a:t>for those </a:t>
            </a:r>
            <a:r>
              <a:rPr lang="en-US" sz="2400" b="1" dirty="0">
                <a:solidFill>
                  <a:srgbClr val="00B050"/>
                </a:solidFill>
              </a:rPr>
              <a:t>employees</a:t>
            </a:r>
            <a:r>
              <a:rPr lang="en-US" sz="2400" dirty="0"/>
              <a:t> whose </a:t>
            </a:r>
            <a:r>
              <a:rPr lang="en-US" sz="2400" b="1" dirty="0">
                <a:solidFill>
                  <a:srgbClr val="0070C0"/>
                </a:solidFill>
              </a:rPr>
              <a:t>commission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C00000"/>
                </a:solidFill>
              </a:rPr>
              <a:t>NULL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00B050"/>
                </a:solidFill>
              </a:rPr>
              <a:t>Oracle </a:t>
            </a:r>
            <a:r>
              <a:rPr lang="en-US" sz="2400" dirty="0"/>
              <a:t>will not even display </a:t>
            </a:r>
            <a:r>
              <a:rPr lang="en-US" sz="2400" b="1" dirty="0">
                <a:solidFill>
                  <a:srgbClr val="0070C0"/>
                </a:solidFill>
              </a:rPr>
              <a:t>salary</a:t>
            </a:r>
            <a:r>
              <a:rPr lang="en-US" sz="2400" dirty="0"/>
              <a:t> . 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Rather</a:t>
            </a:r>
            <a:r>
              <a:rPr lang="en-US" sz="2400" dirty="0"/>
              <a:t> it will </a:t>
            </a:r>
            <a:r>
              <a:rPr lang="en-US" sz="2400" b="1" dirty="0">
                <a:solidFill>
                  <a:srgbClr val="002060"/>
                </a:solidFill>
              </a:rPr>
              <a:t>display sum </a:t>
            </a:r>
            <a:r>
              <a:rPr lang="en-US" sz="2400" dirty="0"/>
              <a:t>of </a:t>
            </a:r>
            <a:r>
              <a:rPr lang="en-US" sz="2400" b="1" dirty="0" err="1">
                <a:solidFill>
                  <a:srgbClr val="0070C0"/>
                </a:solidFill>
              </a:rPr>
              <a:t>sal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 err="1">
                <a:solidFill>
                  <a:srgbClr val="0070C0"/>
                </a:solidFill>
              </a:rPr>
              <a:t>comm</a:t>
            </a:r>
            <a:r>
              <a:rPr lang="en-US" sz="2400" dirty="0"/>
              <a:t> as </a:t>
            </a:r>
            <a:r>
              <a:rPr lang="en-US" sz="2400" b="1" dirty="0">
                <a:solidFill>
                  <a:srgbClr val="C00000"/>
                </a:solidFill>
              </a:rPr>
              <a:t>NULL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This is because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any </a:t>
            </a:r>
            <a:r>
              <a:rPr lang="en-US" sz="2400" b="1" dirty="0">
                <a:solidFill>
                  <a:srgbClr val="0070C0"/>
                </a:solidFill>
              </a:rPr>
              <a:t>arithmetic operation </a:t>
            </a:r>
            <a:r>
              <a:rPr lang="en-US" sz="2400" dirty="0"/>
              <a:t>on </a:t>
            </a:r>
            <a:r>
              <a:rPr lang="en-US" sz="2400" b="1" dirty="0">
                <a:solidFill>
                  <a:srgbClr val="C00000"/>
                </a:solidFill>
              </a:rPr>
              <a:t>NULL</a:t>
            </a:r>
            <a:r>
              <a:rPr lang="en-US" sz="2400" dirty="0"/>
              <a:t> returns </a:t>
            </a:r>
            <a:r>
              <a:rPr lang="en-US" sz="2400" b="1" dirty="0">
                <a:solidFill>
                  <a:srgbClr val="C00000"/>
                </a:solidFill>
              </a:rPr>
              <a:t>NULL</a:t>
            </a:r>
            <a:endParaRPr lang="en-US" sz="2000" b="1" dirty="0">
              <a:solidFill>
                <a:srgbClr val="C00000"/>
              </a:solidFill>
            </a:endParaRPr>
          </a:p>
          <a:p>
            <a:pPr lvl="1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name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salary</a:t>
            </a:r>
            <a:r>
              <a:rPr lang="en-US" sz="2400" b="1" dirty="0"/>
              <a:t> of all the employees who earn from </a:t>
            </a:r>
            <a:r>
              <a:rPr lang="en-US" sz="2400" b="1" dirty="0">
                <a:solidFill>
                  <a:srgbClr val="C00000"/>
                </a:solidFill>
              </a:rPr>
              <a:t>3000</a:t>
            </a:r>
            <a:r>
              <a:rPr lang="en-US" sz="2400" b="1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5000</a:t>
            </a:r>
            <a:r>
              <a:rPr lang="en-US" sz="2400" b="1" dirty="0"/>
              <a:t>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&gt;=3000 and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&lt;=5000;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Another way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write the above query </a:t>
            </a:r>
            <a:r>
              <a:rPr lang="en-US" sz="2400" dirty="0"/>
              <a:t>is to use the operator </a:t>
            </a:r>
            <a:r>
              <a:rPr lang="en-US" sz="2400" b="1" dirty="0">
                <a:solidFill>
                  <a:srgbClr val="7030A0"/>
                </a:solidFill>
              </a:rPr>
              <a:t>BETWEEN </a:t>
            </a:r>
          </a:p>
          <a:p>
            <a:pPr lvl="1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 </a:t>
            </a:r>
            <a:r>
              <a:rPr lang="en-IN" sz="2400" b="1" dirty="0">
                <a:solidFill>
                  <a:srgbClr val="7030A0"/>
                </a:solidFill>
              </a:rPr>
              <a:t>BETWEEN</a:t>
            </a:r>
            <a:r>
              <a:rPr lang="en-IN" sz="2400" dirty="0"/>
              <a:t> operator allows us to specify a </a:t>
            </a:r>
            <a:r>
              <a:rPr lang="en-IN" sz="2400" b="1" dirty="0">
                <a:solidFill>
                  <a:srgbClr val="00B050"/>
                </a:solidFill>
              </a:rPr>
              <a:t>range</a:t>
            </a:r>
            <a:r>
              <a:rPr lang="en-IN" sz="2400" dirty="0"/>
              <a:t> to test.</a:t>
            </a:r>
          </a:p>
          <a:p>
            <a:endParaRPr lang="en-IN" sz="2400" dirty="0"/>
          </a:p>
          <a:p>
            <a:r>
              <a:rPr lang="en-IN" sz="2400" dirty="0"/>
              <a:t> When you use the </a:t>
            </a:r>
            <a:r>
              <a:rPr lang="en-IN" sz="2400" b="1" dirty="0">
                <a:solidFill>
                  <a:srgbClr val="7030A0"/>
                </a:solidFill>
              </a:rPr>
              <a:t>BETWEEN</a:t>
            </a:r>
            <a:r>
              <a:rPr lang="en-IN" sz="2400" dirty="0"/>
              <a:t> operator to form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search condition </a:t>
            </a:r>
            <a:r>
              <a:rPr lang="en-IN" sz="2400" dirty="0"/>
              <a:t>for rows returned by a </a:t>
            </a:r>
            <a:r>
              <a:rPr lang="en-IN" sz="2400" b="1" dirty="0">
                <a:solidFill>
                  <a:srgbClr val="C00000"/>
                </a:solidFill>
              </a:rPr>
              <a:t>SELECT statement</a:t>
            </a:r>
            <a:r>
              <a:rPr lang="en-IN" sz="2400" dirty="0"/>
              <a:t>, only rows whose values are in the specified </a:t>
            </a:r>
            <a:r>
              <a:rPr lang="en-IN" sz="2400" b="1" dirty="0">
                <a:solidFill>
                  <a:srgbClr val="00B050"/>
                </a:solidFill>
              </a:rPr>
              <a:t>range</a:t>
            </a:r>
            <a:r>
              <a:rPr lang="en-IN" sz="2400" dirty="0"/>
              <a:t> are returned.</a:t>
            </a:r>
          </a:p>
          <a:p>
            <a:endParaRPr lang="en-IN" sz="2400" b="1" u="sng" dirty="0"/>
          </a:p>
          <a:p>
            <a:r>
              <a:rPr lang="en-IN" sz="2400" b="1" u="sng" dirty="0"/>
              <a:t>Syntax of the BETWEEN operator:</a:t>
            </a:r>
          </a:p>
          <a:p>
            <a:pPr lvl="1"/>
            <a:r>
              <a:rPr lang="en-IN" sz="1900" b="1" dirty="0"/>
              <a:t>expression [ NOT ] </a:t>
            </a:r>
            <a:r>
              <a:rPr lang="en-IN" sz="1900" b="1" dirty="0">
                <a:solidFill>
                  <a:srgbClr val="C00000"/>
                </a:solidFill>
              </a:rPr>
              <a:t>BETWEEN</a:t>
            </a:r>
            <a:r>
              <a:rPr lang="en-IN" sz="1900" b="1" dirty="0"/>
              <a:t> </a:t>
            </a:r>
            <a:r>
              <a:rPr lang="en-IN" sz="1900" b="1" dirty="0">
                <a:solidFill>
                  <a:srgbClr val="7030A0"/>
                </a:solidFill>
              </a:rPr>
              <a:t>low</a:t>
            </a:r>
            <a:r>
              <a:rPr lang="en-IN" sz="1900" b="1" dirty="0"/>
              <a:t> AND </a:t>
            </a:r>
            <a:r>
              <a:rPr lang="en-IN" sz="1900" b="1" dirty="0">
                <a:solidFill>
                  <a:srgbClr val="7030A0"/>
                </a:solidFill>
              </a:rPr>
              <a:t>high</a:t>
            </a:r>
          </a:p>
          <a:p>
            <a:endParaRPr lang="en-IN" sz="2400" dirty="0"/>
          </a:p>
          <a:p>
            <a:r>
              <a:rPr lang="en-IN" sz="2400" dirty="0"/>
              <a:t>The  </a:t>
            </a:r>
            <a:r>
              <a:rPr lang="en-IN" sz="2400" b="1" dirty="0">
                <a:solidFill>
                  <a:srgbClr val="7030A0"/>
                </a:solidFill>
              </a:rPr>
              <a:t>low</a:t>
            </a:r>
            <a:r>
              <a:rPr lang="en-IN" sz="2400" dirty="0"/>
              <a:t> and </a:t>
            </a:r>
            <a:r>
              <a:rPr lang="en-IN" sz="2400" b="1" dirty="0">
                <a:solidFill>
                  <a:srgbClr val="7030A0"/>
                </a:solidFill>
              </a:rPr>
              <a:t>high</a:t>
            </a:r>
            <a:r>
              <a:rPr lang="en-IN" sz="2400" dirty="0"/>
              <a:t> specify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lower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upper</a:t>
            </a:r>
            <a:r>
              <a:rPr lang="en-IN" sz="2400" dirty="0"/>
              <a:t> values of the </a:t>
            </a:r>
            <a:r>
              <a:rPr lang="en-IN" sz="2400" b="1" dirty="0">
                <a:solidFill>
                  <a:srgbClr val="0070C0"/>
                </a:solidFill>
              </a:rPr>
              <a:t>range to test </a:t>
            </a:r>
            <a:r>
              <a:rPr lang="en-IN" sz="2400" dirty="0"/>
              <a:t>and they can be </a:t>
            </a:r>
            <a:r>
              <a:rPr lang="en-IN" sz="2400" b="1" dirty="0">
                <a:solidFill>
                  <a:srgbClr val="00B050"/>
                </a:solidFill>
              </a:rPr>
              <a:t>literals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B050"/>
                </a:solidFill>
              </a:rPr>
              <a:t>expressions.</a:t>
            </a:r>
          </a:p>
          <a:p>
            <a:pPr lvl="1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name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salary</a:t>
            </a:r>
            <a:r>
              <a:rPr lang="en-US" sz="2400" b="1" dirty="0"/>
              <a:t> of all the employees who earn from </a:t>
            </a:r>
            <a:r>
              <a:rPr lang="en-US" sz="2400" b="1" dirty="0">
                <a:solidFill>
                  <a:srgbClr val="C00000"/>
                </a:solidFill>
              </a:rPr>
              <a:t>3000</a:t>
            </a:r>
            <a:r>
              <a:rPr lang="en-US" sz="2400" b="1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5000</a:t>
            </a:r>
            <a:r>
              <a:rPr lang="en-US" sz="2400" b="1" dirty="0"/>
              <a:t>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BETWEEN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3000 and 5000;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name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salary</a:t>
            </a:r>
            <a:r>
              <a:rPr lang="en-US" sz="2400" b="1" dirty="0"/>
              <a:t> of all the </a:t>
            </a:r>
            <a:r>
              <a:rPr lang="en-US" sz="2400" b="1" dirty="0">
                <a:solidFill>
                  <a:srgbClr val="00B050"/>
                </a:solidFill>
              </a:rPr>
              <a:t>employees</a:t>
            </a:r>
            <a:r>
              <a:rPr lang="en-US" sz="2400" b="1" dirty="0"/>
              <a:t> who do not earn from </a:t>
            </a:r>
            <a:r>
              <a:rPr lang="en-US" sz="2400" b="1" dirty="0">
                <a:solidFill>
                  <a:srgbClr val="C00000"/>
                </a:solidFill>
              </a:rPr>
              <a:t>3000</a:t>
            </a:r>
            <a:r>
              <a:rPr lang="en-US" sz="2400" b="1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5000</a:t>
            </a:r>
            <a:r>
              <a:rPr lang="en-US" sz="2400" b="1" dirty="0"/>
              <a:t>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&lt; 3000 </a:t>
            </a:r>
            <a:r>
              <a:rPr lang="en-US" sz="2000" b="1" dirty="0">
                <a:solidFill>
                  <a:srgbClr val="7030A0"/>
                </a:solidFill>
              </a:rPr>
              <a:t>OR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&gt;5000;</a:t>
            </a:r>
          </a:p>
          <a:p>
            <a:pPr lvl="1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dirty="0"/>
              <a:t>OR</a:t>
            </a:r>
          </a:p>
          <a:p>
            <a:pPr lvl="1"/>
            <a:endParaRPr lang="en-US" sz="1900" dirty="0"/>
          </a:p>
          <a:p>
            <a:pPr lvl="1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000" b="1" dirty="0">
                <a:solidFill>
                  <a:srgbClr val="7030A0"/>
                </a:solidFill>
              </a:rPr>
              <a:t>NOT BETWEEN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3000 </a:t>
            </a:r>
            <a:r>
              <a:rPr lang="en-US" sz="2000" b="1" dirty="0">
                <a:solidFill>
                  <a:srgbClr val="7030A0"/>
                </a:solidFill>
              </a:rPr>
              <a:t>AND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5000;</a:t>
            </a:r>
          </a:p>
          <a:p>
            <a:pPr lvl="1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name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salary</a:t>
            </a:r>
            <a:r>
              <a:rPr lang="en-US" sz="2400" b="1" dirty="0"/>
              <a:t> of all the </a:t>
            </a:r>
            <a:r>
              <a:rPr lang="en-US" sz="2400" b="1" dirty="0">
                <a:solidFill>
                  <a:srgbClr val="00B050"/>
                </a:solidFill>
              </a:rPr>
              <a:t>employees</a:t>
            </a:r>
            <a:r>
              <a:rPr lang="en-US" sz="2400" b="1" dirty="0"/>
              <a:t> who earn </a:t>
            </a:r>
            <a:r>
              <a:rPr lang="en-US" sz="2400" b="1" dirty="0">
                <a:solidFill>
                  <a:srgbClr val="C00000"/>
                </a:solidFill>
              </a:rPr>
              <a:t>1000</a:t>
            </a:r>
            <a:r>
              <a:rPr lang="en-US" sz="2400" b="1" dirty="0"/>
              <a:t> , </a:t>
            </a:r>
            <a:r>
              <a:rPr lang="en-US" sz="2400" b="1" dirty="0">
                <a:solidFill>
                  <a:srgbClr val="C00000"/>
                </a:solidFill>
              </a:rPr>
              <a:t>1500</a:t>
            </a:r>
            <a:r>
              <a:rPr lang="en-US" sz="2400" b="1" dirty="0"/>
              <a:t> 0r </a:t>
            </a:r>
            <a:r>
              <a:rPr lang="en-US" sz="2400" b="1" dirty="0">
                <a:solidFill>
                  <a:srgbClr val="C00000"/>
                </a:solidFill>
              </a:rPr>
              <a:t>3000</a:t>
            </a:r>
            <a:r>
              <a:rPr lang="en-US" sz="2400" b="1" dirty="0"/>
              <a:t>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=1000 </a:t>
            </a:r>
            <a:r>
              <a:rPr lang="en-US" sz="2000" b="1" dirty="0">
                <a:solidFill>
                  <a:srgbClr val="7030A0"/>
                </a:solidFill>
              </a:rPr>
              <a:t>OR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=1500 </a:t>
            </a:r>
            <a:r>
              <a:rPr lang="en-US" sz="2000" b="1" dirty="0">
                <a:solidFill>
                  <a:srgbClr val="7030A0"/>
                </a:solidFill>
              </a:rPr>
              <a:t>OR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=3000;</a:t>
            </a:r>
          </a:p>
          <a:p>
            <a:pPr lvl="1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Another way </a:t>
            </a:r>
            <a:r>
              <a:rPr lang="en-US" sz="2400" dirty="0"/>
              <a:t>to write the </a:t>
            </a:r>
            <a:r>
              <a:rPr lang="en-US" sz="2400" b="1" dirty="0">
                <a:solidFill>
                  <a:srgbClr val="00B050"/>
                </a:solidFill>
              </a:rPr>
              <a:t>above query </a:t>
            </a:r>
            <a:r>
              <a:rPr lang="en-US" sz="2400" dirty="0"/>
              <a:t>is to use the operator </a:t>
            </a:r>
            <a:r>
              <a:rPr lang="en-US" sz="2400" b="1" dirty="0">
                <a:solidFill>
                  <a:srgbClr val="7030A0"/>
                </a:solidFill>
              </a:rPr>
              <a:t>IN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IN</a:t>
            </a:r>
            <a:r>
              <a:rPr lang="en-IN" sz="2400" dirty="0"/>
              <a:t> operator of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 ,determines whether a value </a:t>
            </a:r>
            <a:r>
              <a:rPr lang="en-IN" sz="2400" b="1" dirty="0">
                <a:solidFill>
                  <a:srgbClr val="0070C0"/>
                </a:solidFill>
              </a:rPr>
              <a:t>matches</a:t>
            </a:r>
            <a:r>
              <a:rPr lang="en-IN" sz="2400" dirty="0"/>
              <a:t> any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values</a:t>
            </a:r>
            <a:r>
              <a:rPr lang="en-IN" sz="2400" dirty="0"/>
              <a:t> in a </a:t>
            </a:r>
            <a:r>
              <a:rPr lang="en-IN" sz="2400" b="1" dirty="0">
                <a:solidFill>
                  <a:srgbClr val="002060"/>
                </a:solidFill>
              </a:rPr>
              <a:t>list</a:t>
            </a:r>
          </a:p>
          <a:p>
            <a:endParaRPr lang="en-IN" sz="2400" b="1" u="sng" dirty="0"/>
          </a:p>
          <a:p>
            <a:endParaRPr lang="en-IN" sz="2400" b="1" u="sng" dirty="0"/>
          </a:p>
          <a:p>
            <a:endParaRPr lang="en-IN" sz="2400" b="1" u="sng" dirty="0"/>
          </a:p>
          <a:p>
            <a:r>
              <a:rPr lang="en-IN" sz="2400" b="1" u="sng" dirty="0"/>
              <a:t>Syntax of Oracle IN operator</a:t>
            </a: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expression</a:t>
            </a:r>
            <a:r>
              <a:rPr lang="en-IN" sz="1900" b="1" dirty="0"/>
              <a:t> </a:t>
            </a:r>
            <a:r>
              <a:rPr lang="en-IN" sz="1900" b="1" dirty="0">
                <a:solidFill>
                  <a:srgbClr val="C00000"/>
                </a:solidFill>
              </a:rPr>
              <a:t>[NOT] IN </a:t>
            </a:r>
            <a:r>
              <a:rPr lang="en-IN" sz="1900" b="1" dirty="0">
                <a:solidFill>
                  <a:srgbClr val="7030A0"/>
                </a:solidFill>
              </a:rPr>
              <a:t>(v1,v2,...)</a:t>
            </a:r>
            <a:endParaRPr lang="en-IN" sz="2400" b="1" dirty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name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salary</a:t>
            </a:r>
            <a:r>
              <a:rPr lang="en-US" sz="2400" b="1" dirty="0"/>
              <a:t> of all the </a:t>
            </a:r>
            <a:r>
              <a:rPr lang="en-US" sz="2400" b="1" dirty="0">
                <a:solidFill>
                  <a:srgbClr val="00B050"/>
                </a:solidFill>
              </a:rPr>
              <a:t>employees</a:t>
            </a:r>
            <a:r>
              <a:rPr lang="en-US" sz="2400" b="1" dirty="0"/>
              <a:t> who earn </a:t>
            </a:r>
            <a:r>
              <a:rPr lang="en-US" sz="2400" b="1" dirty="0">
                <a:solidFill>
                  <a:srgbClr val="C00000"/>
                </a:solidFill>
              </a:rPr>
              <a:t>1000</a:t>
            </a:r>
            <a:r>
              <a:rPr lang="en-US" sz="2400" b="1" dirty="0"/>
              <a:t> , </a:t>
            </a:r>
            <a:r>
              <a:rPr lang="en-US" sz="2400" b="1" dirty="0">
                <a:solidFill>
                  <a:srgbClr val="C00000"/>
                </a:solidFill>
              </a:rPr>
              <a:t>1500</a:t>
            </a:r>
            <a:r>
              <a:rPr lang="en-US" sz="2400" b="1" dirty="0"/>
              <a:t> 0r </a:t>
            </a:r>
            <a:r>
              <a:rPr lang="en-US" sz="2400" b="1" dirty="0">
                <a:solidFill>
                  <a:srgbClr val="C00000"/>
                </a:solidFill>
              </a:rPr>
              <a:t>3000</a:t>
            </a:r>
            <a:r>
              <a:rPr lang="en-US" sz="2400" b="1" dirty="0"/>
              <a:t> 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000" b="1" dirty="0">
                <a:solidFill>
                  <a:srgbClr val="7030A0"/>
                </a:solidFill>
              </a:rPr>
              <a:t>IN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(1000,1500,3000);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name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salary</a:t>
            </a:r>
            <a:r>
              <a:rPr lang="en-US" sz="2400" b="1" dirty="0"/>
              <a:t> of all the </a:t>
            </a:r>
            <a:r>
              <a:rPr lang="en-US" sz="2400" b="1" dirty="0">
                <a:solidFill>
                  <a:srgbClr val="00B050"/>
                </a:solidFill>
              </a:rPr>
              <a:t>employees</a:t>
            </a:r>
            <a:r>
              <a:rPr lang="en-US" sz="2400" b="1" dirty="0"/>
              <a:t> who do not earn </a:t>
            </a:r>
            <a:r>
              <a:rPr lang="en-US" sz="2400" b="1" dirty="0">
                <a:solidFill>
                  <a:srgbClr val="C00000"/>
                </a:solidFill>
              </a:rPr>
              <a:t>1000</a:t>
            </a:r>
            <a:r>
              <a:rPr lang="en-US" sz="2400" b="1" dirty="0"/>
              <a:t> , </a:t>
            </a:r>
            <a:r>
              <a:rPr lang="en-US" sz="2400" b="1" dirty="0">
                <a:solidFill>
                  <a:srgbClr val="C00000"/>
                </a:solidFill>
              </a:rPr>
              <a:t>1500</a:t>
            </a:r>
            <a:r>
              <a:rPr lang="en-US" sz="2400" b="1" dirty="0"/>
              <a:t> 0r </a:t>
            </a:r>
            <a:r>
              <a:rPr lang="en-US" sz="2400" b="1" dirty="0">
                <a:solidFill>
                  <a:srgbClr val="C00000"/>
                </a:solidFill>
              </a:rPr>
              <a:t>3000</a:t>
            </a:r>
            <a:r>
              <a:rPr lang="en-US" sz="2400" b="1" dirty="0"/>
              <a:t> 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!= 1000 </a:t>
            </a:r>
            <a:r>
              <a:rPr lang="en-US" sz="2000" b="1" dirty="0">
                <a:solidFill>
                  <a:srgbClr val="7030A0"/>
                </a:solidFill>
              </a:rPr>
              <a:t>AND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!= 1500 </a:t>
            </a:r>
            <a:r>
              <a:rPr lang="en-US" sz="2000" b="1" dirty="0">
                <a:solidFill>
                  <a:srgbClr val="7030A0"/>
                </a:solidFill>
              </a:rPr>
              <a:t>AND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!=3000;</a:t>
            </a:r>
          </a:p>
          <a:p>
            <a:pPr lvl="1"/>
            <a:endParaRPr lang="en-US" sz="2000" dirty="0"/>
          </a:p>
          <a:p>
            <a:pPr lvl="1">
              <a:buNone/>
            </a:pPr>
            <a:r>
              <a:rPr lang="en-US" sz="2400" b="1" dirty="0">
                <a:solidFill>
                  <a:schemeClr val="tx1"/>
                </a:solidFill>
              </a:rPr>
              <a:t>OR</a:t>
            </a:r>
          </a:p>
          <a:p>
            <a:pPr lvl="1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000" b="1" dirty="0">
                <a:solidFill>
                  <a:srgbClr val="7030A0"/>
                </a:solidFill>
              </a:rPr>
              <a:t>NOT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IN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(1000,1500,3000);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Pattern Matching </a:t>
            </a:r>
            <a:br>
              <a:rPr lang="en-US" sz="3200" b="1" dirty="0"/>
            </a:br>
            <a:r>
              <a:rPr lang="en-US" sz="3200" b="1" dirty="0"/>
              <a:t>Using LIKE Operator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/>
              <a:t>In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, we may not always </a:t>
            </a:r>
            <a:r>
              <a:rPr lang="en-IN" sz="2400" b="1" dirty="0">
                <a:solidFill>
                  <a:srgbClr val="7030A0"/>
                </a:solidFill>
              </a:rPr>
              <a:t>know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exact value </a:t>
            </a:r>
            <a:r>
              <a:rPr lang="en-IN" sz="2400" dirty="0"/>
              <a:t>to search for, </a:t>
            </a:r>
            <a:r>
              <a:rPr lang="en-IN" sz="2400" b="1" dirty="0">
                <a:solidFill>
                  <a:srgbClr val="0070C0"/>
                </a:solidFill>
              </a:rPr>
              <a:t>sometimes</a:t>
            </a:r>
            <a:r>
              <a:rPr lang="en-IN" sz="2400" dirty="0"/>
              <a:t> we may want to </a:t>
            </a:r>
            <a:r>
              <a:rPr lang="en-IN" sz="2400" b="1" dirty="0">
                <a:solidFill>
                  <a:srgbClr val="00B050"/>
                </a:solidFill>
              </a:rPr>
              <a:t>select rows </a:t>
            </a:r>
            <a:r>
              <a:rPr lang="en-IN" sz="2400" dirty="0"/>
              <a:t>that </a:t>
            </a:r>
            <a:r>
              <a:rPr lang="en-IN" sz="2400" b="1" dirty="0">
                <a:solidFill>
                  <a:srgbClr val="C00000"/>
                </a:solidFill>
              </a:rPr>
              <a:t>match</a:t>
            </a:r>
            <a:r>
              <a:rPr lang="en-IN" sz="2400" dirty="0"/>
              <a:t> a certain </a:t>
            </a:r>
            <a:r>
              <a:rPr lang="en-IN" sz="2400" b="1" dirty="0">
                <a:solidFill>
                  <a:srgbClr val="7030A0"/>
                </a:solidFill>
              </a:rPr>
              <a:t>character pattern</a:t>
            </a:r>
            <a:r>
              <a:rPr lang="en-IN" sz="2400" dirty="0"/>
              <a:t>.</a:t>
            </a:r>
          </a:p>
          <a:p>
            <a:pPr fontAlgn="base"/>
            <a:endParaRPr lang="en-IN" sz="2400" dirty="0"/>
          </a:p>
          <a:p>
            <a:pPr fontAlgn="base"/>
            <a:r>
              <a:rPr lang="en-IN" sz="2400" b="1" u="sng" dirty="0"/>
              <a:t>For example:</a:t>
            </a:r>
          </a:p>
          <a:p>
            <a:pPr lvl="1" fontAlgn="base"/>
            <a:r>
              <a:rPr lang="en-IN" sz="1900" b="1" dirty="0"/>
              <a:t>All employees whose  </a:t>
            </a:r>
            <a:r>
              <a:rPr lang="en-IN" sz="1900" b="1" dirty="0">
                <a:solidFill>
                  <a:srgbClr val="C00000"/>
                </a:solidFill>
              </a:rPr>
              <a:t>name</a:t>
            </a:r>
            <a:r>
              <a:rPr lang="en-IN" sz="1900" b="1" dirty="0"/>
              <a:t> </a:t>
            </a:r>
            <a:r>
              <a:rPr lang="en-IN" sz="1900" b="1" dirty="0">
                <a:solidFill>
                  <a:srgbClr val="00B050"/>
                </a:solidFill>
              </a:rPr>
              <a:t>starts with </a:t>
            </a:r>
            <a:r>
              <a:rPr lang="en-IN" sz="1900" b="1" dirty="0"/>
              <a:t>‘</a:t>
            </a:r>
            <a:r>
              <a:rPr lang="en-IN" sz="1900" b="1" dirty="0">
                <a:solidFill>
                  <a:srgbClr val="C00000"/>
                </a:solidFill>
              </a:rPr>
              <a:t>M</a:t>
            </a:r>
            <a:r>
              <a:rPr lang="en-IN" sz="1900" b="1" dirty="0"/>
              <a:t>’ </a:t>
            </a:r>
          </a:p>
          <a:p>
            <a:pPr lvl="1" fontAlgn="base"/>
            <a:r>
              <a:rPr lang="en-IN" sz="1900" b="1" dirty="0"/>
              <a:t>All employees whose </a:t>
            </a:r>
            <a:r>
              <a:rPr lang="en-IN" sz="1900" b="1" dirty="0">
                <a:solidFill>
                  <a:srgbClr val="C00000"/>
                </a:solidFill>
              </a:rPr>
              <a:t>job title </a:t>
            </a:r>
            <a:r>
              <a:rPr lang="en-IN" sz="1900" b="1" dirty="0">
                <a:solidFill>
                  <a:srgbClr val="00B050"/>
                </a:solidFill>
              </a:rPr>
              <a:t>ends with </a:t>
            </a:r>
            <a:r>
              <a:rPr lang="en-IN" sz="1900" b="1" dirty="0">
                <a:solidFill>
                  <a:srgbClr val="C00000"/>
                </a:solidFill>
              </a:rPr>
              <a:t>‘R’</a:t>
            </a:r>
          </a:p>
          <a:p>
            <a:pPr lvl="1" fontAlgn="base"/>
            <a:r>
              <a:rPr lang="en-IN" sz="1900" b="1" dirty="0"/>
              <a:t>All customers  whose </a:t>
            </a:r>
            <a:r>
              <a:rPr lang="en-IN" sz="1900" b="1" dirty="0">
                <a:solidFill>
                  <a:srgbClr val="C00000"/>
                </a:solidFill>
              </a:rPr>
              <a:t>phone number </a:t>
            </a:r>
            <a:r>
              <a:rPr lang="en-IN" sz="1900" b="1" dirty="0">
                <a:solidFill>
                  <a:srgbClr val="00B050"/>
                </a:solidFill>
              </a:rPr>
              <a:t>does not begin with </a:t>
            </a:r>
            <a:r>
              <a:rPr lang="en-IN" sz="1900" b="1" dirty="0">
                <a:solidFill>
                  <a:srgbClr val="C00000"/>
                </a:solidFill>
              </a:rPr>
              <a:t>+91</a:t>
            </a:r>
          </a:p>
          <a:p>
            <a:pPr fontAlgn="base"/>
            <a:endParaRPr lang="en-IN" sz="2400" dirty="0"/>
          </a:p>
          <a:p>
            <a:pPr fontAlgn="base"/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Oracle LIKE operator </a:t>
            </a:r>
            <a:r>
              <a:rPr lang="en-IN" sz="2400" dirty="0"/>
              <a:t>is used to perform a </a:t>
            </a:r>
            <a:r>
              <a:rPr lang="en-IN" sz="2400" b="1" dirty="0">
                <a:solidFill>
                  <a:srgbClr val="00B050"/>
                </a:solidFill>
              </a:rPr>
              <a:t>wildcard searches </a:t>
            </a:r>
            <a:r>
              <a:rPr lang="en-IN" sz="2400" dirty="0"/>
              <a:t>and </a:t>
            </a:r>
            <a:r>
              <a:rPr lang="en-IN" sz="2400" b="1" dirty="0">
                <a:solidFill>
                  <a:srgbClr val="0070C0"/>
                </a:solidFill>
              </a:rPr>
              <a:t>retrieve rows </a:t>
            </a:r>
            <a:r>
              <a:rPr lang="en-IN" sz="2400" dirty="0"/>
              <a:t>that match a certain </a:t>
            </a:r>
            <a:r>
              <a:rPr lang="en-IN" sz="2400" b="1" dirty="0">
                <a:solidFill>
                  <a:srgbClr val="7030A0"/>
                </a:solidFill>
              </a:rPr>
              <a:t>character pattern.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Operators In Oracle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Some Queries Based On Operators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1"/>
                </a:solidFill>
                <a:latin typeface="Corbel" pitchFamily="34" charset="0"/>
              </a:rPr>
              <a:t>Pattern Matching</a:t>
            </a:r>
            <a:endParaRPr lang="en-US" sz="2900" dirty="0">
              <a:solidFill>
                <a:schemeClr val="accent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Oracle </a:t>
            </a:r>
            <a:r>
              <a:rPr lang="en-US" sz="3200" b="1" dirty="0" err="1"/>
              <a:t>WildCard</a:t>
            </a:r>
            <a:r>
              <a:rPr lang="en-US" sz="3200" b="1" dirty="0"/>
              <a:t> Symbols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7030A0"/>
                </a:solidFill>
              </a:rPr>
              <a:t>Two symbols </a:t>
            </a:r>
            <a:r>
              <a:rPr lang="en-IN" sz="2400" dirty="0"/>
              <a:t>can be </a:t>
            </a:r>
            <a:r>
              <a:rPr lang="en-IN" sz="2400" b="1" dirty="0">
                <a:solidFill>
                  <a:srgbClr val="00B050"/>
                </a:solidFill>
              </a:rPr>
              <a:t>used</a:t>
            </a:r>
            <a:r>
              <a:rPr lang="en-IN" sz="2400" dirty="0"/>
              <a:t> to construct the </a:t>
            </a:r>
            <a:r>
              <a:rPr lang="en-IN" sz="2400" dirty="0">
                <a:solidFill>
                  <a:srgbClr val="C00000"/>
                </a:solidFill>
              </a:rPr>
              <a:t>search string</a:t>
            </a:r>
            <a:r>
              <a:rPr lang="en-IN" sz="2400" dirty="0"/>
              <a:t>:</a:t>
            </a:r>
          </a:p>
          <a:p>
            <a:pPr lvl="1" fontAlgn="base"/>
            <a:endParaRPr lang="en-IN" sz="2000" b="1" dirty="0">
              <a:solidFill>
                <a:srgbClr val="C00000"/>
              </a:solidFill>
            </a:endParaRPr>
          </a:p>
          <a:p>
            <a:pPr lvl="1" fontAlgn="base"/>
            <a:endParaRPr lang="en-IN" sz="2000" b="1" dirty="0">
              <a:solidFill>
                <a:srgbClr val="C00000"/>
              </a:solidFill>
            </a:endParaRPr>
          </a:p>
          <a:p>
            <a:pPr lvl="1" fontAlgn="base"/>
            <a:r>
              <a:rPr lang="en-IN" sz="2000" b="1" dirty="0">
                <a:solidFill>
                  <a:srgbClr val="C00000"/>
                </a:solidFill>
              </a:rPr>
              <a:t>%</a:t>
            </a:r>
            <a:r>
              <a:rPr lang="en-IN" sz="2000" b="1" dirty="0"/>
              <a:t>  : The percent (%) sign, represents </a:t>
            </a:r>
            <a:r>
              <a:rPr lang="en-IN" sz="2000" b="1" dirty="0">
                <a:solidFill>
                  <a:srgbClr val="0070C0"/>
                </a:solidFill>
              </a:rPr>
              <a:t>any sequence</a:t>
            </a:r>
            <a:r>
              <a:rPr lang="en-IN" sz="2000" b="1" dirty="0"/>
              <a:t> of </a:t>
            </a:r>
            <a:r>
              <a:rPr lang="en-IN" sz="2000" b="1" dirty="0">
                <a:solidFill>
                  <a:srgbClr val="0070C0"/>
                </a:solidFill>
              </a:rPr>
              <a:t>characters</a:t>
            </a:r>
            <a:r>
              <a:rPr lang="en-IN" sz="2000" b="1" dirty="0"/>
              <a:t> (0 or more).</a:t>
            </a:r>
          </a:p>
          <a:p>
            <a:pPr lvl="1" fontAlgn="base"/>
            <a:endParaRPr lang="en-IN" sz="2000" b="1" dirty="0">
              <a:solidFill>
                <a:srgbClr val="C00000"/>
              </a:solidFill>
            </a:endParaRPr>
          </a:p>
          <a:p>
            <a:pPr lvl="1" fontAlgn="base"/>
            <a:endParaRPr lang="en-IN" sz="2000" b="1" dirty="0">
              <a:solidFill>
                <a:srgbClr val="C00000"/>
              </a:solidFill>
            </a:endParaRPr>
          </a:p>
          <a:p>
            <a:pPr lvl="1" fontAlgn="base"/>
            <a:r>
              <a:rPr lang="en-IN" sz="2000" b="1" dirty="0">
                <a:solidFill>
                  <a:srgbClr val="C00000"/>
                </a:solidFill>
              </a:rPr>
              <a:t>_</a:t>
            </a:r>
            <a:r>
              <a:rPr lang="en-IN" sz="2000" b="1" dirty="0"/>
              <a:t> : The underscore (_) sign, represents any </a:t>
            </a:r>
            <a:r>
              <a:rPr lang="en-IN" sz="2000" b="1" dirty="0">
                <a:solidFill>
                  <a:srgbClr val="0070C0"/>
                </a:solidFill>
              </a:rPr>
              <a:t>single character</a:t>
            </a:r>
            <a:r>
              <a:rPr lang="en-IN" sz="2000" b="1" dirty="0"/>
              <a:t>.</a:t>
            </a:r>
          </a:p>
          <a:p>
            <a:pPr fontAlgn="base"/>
            <a:endParaRPr lang="en-IN" sz="2400" dirty="0"/>
          </a:p>
          <a:p>
            <a:pPr fontAlgn="base"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Suppose we write the </a:t>
            </a:r>
            <a:r>
              <a:rPr lang="en-US" sz="2400" b="1" dirty="0">
                <a:solidFill>
                  <a:srgbClr val="0070C0"/>
                </a:solidFill>
              </a:rPr>
              <a:t>query</a:t>
            </a:r>
            <a:r>
              <a:rPr lang="en-US" sz="2400" dirty="0"/>
              <a:t> as:</a:t>
            </a:r>
            <a:endParaRPr lang="en-IN" sz="2400" dirty="0"/>
          </a:p>
          <a:p>
            <a:pPr lvl="1" fontAlgn="base"/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product_name</a:t>
            </a: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 fontAlgn="base"/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FROM products</a:t>
            </a:r>
          </a:p>
          <a:p>
            <a:pPr lvl="1" fontAlgn="base"/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product_name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 LIKE '%e‘</a:t>
            </a:r>
          </a:p>
          <a:p>
            <a:pPr fontAlgn="base"/>
            <a:r>
              <a:rPr lang="en-IN" sz="2400" b="1" dirty="0">
                <a:solidFill>
                  <a:srgbClr val="7030A0"/>
                </a:solidFill>
              </a:rPr>
              <a:t>‘%e’</a:t>
            </a:r>
            <a:r>
              <a:rPr lang="en-IN" sz="2400" dirty="0"/>
              <a:t> – all of the </a:t>
            </a:r>
            <a:r>
              <a:rPr lang="en-IN" sz="2400" b="1" dirty="0">
                <a:solidFill>
                  <a:srgbClr val="00B050"/>
                </a:solidFill>
              </a:rPr>
              <a:t>product names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C00000"/>
                </a:solidFill>
              </a:rPr>
              <a:t>any length </a:t>
            </a:r>
            <a:r>
              <a:rPr lang="en-IN" sz="2400" dirty="0"/>
              <a:t>but they must  </a:t>
            </a:r>
            <a:r>
              <a:rPr lang="en-IN" sz="2400" b="1" dirty="0">
                <a:solidFill>
                  <a:srgbClr val="0070C0"/>
                </a:solidFill>
              </a:rPr>
              <a:t>end</a:t>
            </a:r>
            <a:r>
              <a:rPr lang="en-IN" sz="2400" dirty="0"/>
              <a:t> with the lower case letter </a:t>
            </a:r>
            <a:r>
              <a:rPr lang="en-IN" sz="2400" b="1" dirty="0">
                <a:solidFill>
                  <a:srgbClr val="C00000"/>
                </a:solidFill>
              </a:rPr>
              <a:t>‘e’ </a:t>
            </a:r>
            <a:r>
              <a:rPr lang="en-IN" sz="2400" b="1" dirty="0">
                <a:solidFill>
                  <a:srgbClr val="0070C0"/>
                </a:solidFill>
              </a:rPr>
              <a:t>(Case sensitive) </a:t>
            </a:r>
          </a:p>
          <a:p>
            <a:pPr fontAlgn="base"/>
            <a:r>
              <a:rPr lang="en-IN" sz="2400" b="1" dirty="0">
                <a:solidFill>
                  <a:srgbClr val="C00000"/>
                </a:solidFill>
              </a:rPr>
              <a:t>Values</a:t>
            </a:r>
            <a:r>
              <a:rPr lang="en-IN" sz="2400" dirty="0"/>
              <a:t> that </a:t>
            </a:r>
            <a:r>
              <a:rPr lang="en-IN" sz="2400" b="1" dirty="0">
                <a:solidFill>
                  <a:srgbClr val="7030A0"/>
                </a:solidFill>
              </a:rPr>
              <a:t>meet this condition </a:t>
            </a:r>
            <a:r>
              <a:rPr lang="en-IN" sz="2400" dirty="0"/>
              <a:t>are, for example: </a:t>
            </a:r>
            <a:r>
              <a:rPr lang="en-IN" sz="2400" b="1" dirty="0">
                <a:solidFill>
                  <a:srgbClr val="0070C0"/>
                </a:solidFill>
              </a:rPr>
              <a:t>‘Coffee’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70C0"/>
                </a:solidFill>
              </a:rPr>
              <a:t>‘Cheese’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70C0"/>
                </a:solidFill>
              </a:rPr>
              <a:t>‘Cake’</a:t>
            </a:r>
            <a:r>
              <a:rPr lang="en-IN" sz="2400" dirty="0"/>
              <a:t>.</a:t>
            </a:r>
          </a:p>
          <a:p>
            <a:pPr fontAlgn="base"/>
            <a:r>
              <a:rPr lang="en-IN" sz="2400" b="1" dirty="0">
                <a:solidFill>
                  <a:srgbClr val="C00000"/>
                </a:solidFill>
              </a:rPr>
              <a:t>Theoretically</a:t>
            </a:r>
            <a:r>
              <a:rPr lang="en-IN" sz="2400" dirty="0"/>
              <a:t>, a </a:t>
            </a:r>
            <a:r>
              <a:rPr lang="en-IN" sz="2400" b="1" dirty="0">
                <a:solidFill>
                  <a:srgbClr val="00B050"/>
                </a:solidFill>
              </a:rPr>
              <a:t>product</a:t>
            </a:r>
            <a:r>
              <a:rPr lang="en-IN" sz="2400" dirty="0"/>
              <a:t> whose </a:t>
            </a:r>
            <a:r>
              <a:rPr lang="en-IN" sz="2400" b="1" dirty="0">
                <a:solidFill>
                  <a:srgbClr val="00B050"/>
                </a:solidFill>
              </a:rPr>
              <a:t>name</a:t>
            </a:r>
            <a:r>
              <a:rPr lang="en-IN" sz="2400" dirty="0"/>
              <a:t> is just  </a:t>
            </a:r>
            <a:r>
              <a:rPr lang="en-IN" sz="2400" b="1" dirty="0">
                <a:solidFill>
                  <a:srgbClr val="C00000"/>
                </a:solidFill>
              </a:rPr>
              <a:t>‘e’</a:t>
            </a:r>
            <a:r>
              <a:rPr lang="en-IN" sz="2400" dirty="0"/>
              <a:t> would have </a:t>
            </a:r>
            <a:r>
              <a:rPr lang="en-IN" sz="2400" b="1" dirty="0">
                <a:solidFill>
                  <a:schemeClr val="accent1"/>
                </a:solidFill>
              </a:rPr>
              <a:t>also been included </a:t>
            </a:r>
            <a:r>
              <a:rPr lang="en-IN" sz="2400" dirty="0"/>
              <a:t>here, because </a:t>
            </a:r>
            <a:r>
              <a:rPr lang="en-IN" sz="2400" b="1" dirty="0">
                <a:solidFill>
                  <a:srgbClr val="C00000"/>
                </a:solidFill>
              </a:rPr>
              <a:t>%</a:t>
            </a:r>
            <a:r>
              <a:rPr lang="en-IN" sz="2400" dirty="0"/>
              <a:t> represents </a:t>
            </a:r>
            <a:r>
              <a:rPr lang="en-IN" sz="2400" b="1" dirty="0">
                <a:solidFill>
                  <a:srgbClr val="0070C0"/>
                </a:solidFill>
              </a:rPr>
              <a:t>any number of characters</a:t>
            </a:r>
            <a:r>
              <a:rPr lang="en-IN" sz="2400" dirty="0"/>
              <a:t>, including zero.</a:t>
            </a:r>
          </a:p>
          <a:p>
            <a:pPr fontAlgn="base"/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sz="2400" b="1" dirty="0">
                <a:solidFill>
                  <a:schemeClr val="accent1"/>
                </a:solidFill>
              </a:rPr>
              <a:t>Suppose we write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query</a:t>
            </a:r>
            <a:r>
              <a:rPr lang="en-US" sz="2400" dirty="0"/>
              <a:t> as:</a:t>
            </a:r>
            <a:endParaRPr lang="en-IN" sz="2400" dirty="0"/>
          </a:p>
          <a:p>
            <a:pPr lvl="1" fontAlgn="base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product_name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 fontAlgn="base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FROM products</a:t>
            </a:r>
          </a:p>
          <a:p>
            <a:pPr lvl="1" fontAlgn="base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WHERE 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product_name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 LIKE '_a%'</a:t>
            </a:r>
          </a:p>
          <a:p>
            <a:pPr fontAlgn="base"/>
            <a:r>
              <a:rPr lang="en-IN" sz="2400" b="1" dirty="0">
                <a:solidFill>
                  <a:srgbClr val="7030A0"/>
                </a:solidFill>
              </a:rPr>
              <a:t>‘_a%’ </a:t>
            </a:r>
            <a:r>
              <a:rPr lang="en-IN" sz="2400" dirty="0"/>
              <a:t>– all of the </a:t>
            </a:r>
            <a:r>
              <a:rPr lang="en-IN" sz="2400" b="1" dirty="0">
                <a:solidFill>
                  <a:srgbClr val="00B050"/>
                </a:solidFill>
              </a:rPr>
              <a:t>product names </a:t>
            </a:r>
            <a:r>
              <a:rPr lang="en-IN" sz="2400" dirty="0"/>
              <a:t>whose </a:t>
            </a:r>
            <a:r>
              <a:rPr lang="en-IN" sz="2400" b="1" dirty="0">
                <a:solidFill>
                  <a:srgbClr val="0070C0"/>
                </a:solidFill>
              </a:rPr>
              <a:t>second letter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C00000"/>
                </a:solidFill>
              </a:rPr>
              <a:t>‘a’</a:t>
            </a:r>
            <a:r>
              <a:rPr lang="en-IN" sz="2400" dirty="0"/>
              <a:t>. </a:t>
            </a:r>
          </a:p>
          <a:p>
            <a:pPr fontAlgn="base"/>
            <a:endParaRPr lang="en-IN" sz="2400" dirty="0"/>
          </a:p>
          <a:p>
            <a:pPr fontAlgn="base"/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_</a:t>
            </a:r>
            <a:r>
              <a:rPr lang="en-IN" sz="2400" dirty="0"/>
              <a:t> symbol allows any </a:t>
            </a:r>
            <a:r>
              <a:rPr lang="en-IN" sz="2400" b="1" dirty="0">
                <a:solidFill>
                  <a:srgbClr val="C00000"/>
                </a:solidFill>
              </a:rPr>
              <a:t>single character </a:t>
            </a:r>
            <a:r>
              <a:rPr lang="en-IN" sz="2400" dirty="0"/>
              <a:t>to appear as the </a:t>
            </a:r>
            <a:r>
              <a:rPr lang="en-IN" sz="2400" b="1" dirty="0">
                <a:solidFill>
                  <a:srgbClr val="00B050"/>
                </a:solidFill>
              </a:rPr>
              <a:t>first character 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70C0"/>
                </a:solidFill>
              </a:rPr>
              <a:t>name</a:t>
            </a:r>
            <a:r>
              <a:rPr lang="en-IN" sz="2400" dirty="0"/>
              <a:t>.</a:t>
            </a:r>
          </a:p>
          <a:p>
            <a:pPr fontAlgn="base"/>
            <a:endParaRPr lang="en-IN" sz="2400" dirty="0"/>
          </a:p>
          <a:p>
            <a:pPr fontAlgn="base"/>
            <a:r>
              <a:rPr lang="en-IN" sz="2400" dirty="0"/>
              <a:t>The </a:t>
            </a:r>
            <a:r>
              <a:rPr lang="en-IN" sz="2400" b="1" dirty="0">
                <a:solidFill>
                  <a:srgbClr val="C00000"/>
                </a:solidFill>
              </a:rPr>
              <a:t>second character</a:t>
            </a:r>
            <a:r>
              <a:rPr lang="en-IN" sz="2400" dirty="0"/>
              <a:t> of the </a:t>
            </a:r>
            <a:r>
              <a:rPr lang="en-IN" sz="2400" b="1" dirty="0">
                <a:solidFill>
                  <a:srgbClr val="0070C0"/>
                </a:solidFill>
              </a:rPr>
              <a:t>name</a:t>
            </a:r>
            <a:r>
              <a:rPr lang="en-IN" sz="2400" dirty="0"/>
              <a:t> must be equal to </a:t>
            </a:r>
            <a:r>
              <a:rPr lang="en-IN" sz="2400" b="1" dirty="0">
                <a:solidFill>
                  <a:srgbClr val="C00000"/>
                </a:solidFill>
              </a:rPr>
              <a:t>‘a’</a:t>
            </a:r>
            <a:r>
              <a:rPr lang="en-IN" sz="2400" dirty="0"/>
              <a:t>. </a:t>
            </a:r>
          </a:p>
          <a:p>
            <a:pPr fontAlgn="base"/>
            <a:endParaRPr lang="en-IN" sz="2400" dirty="0"/>
          </a:p>
          <a:p>
            <a:pPr fontAlgn="base"/>
            <a:r>
              <a:rPr lang="en-IN" sz="2400" dirty="0"/>
              <a:t>After the letter </a:t>
            </a:r>
            <a:r>
              <a:rPr lang="en-IN" sz="2400" b="1" dirty="0">
                <a:solidFill>
                  <a:srgbClr val="C00000"/>
                </a:solidFill>
              </a:rPr>
              <a:t>‘a’</a:t>
            </a:r>
            <a:r>
              <a:rPr lang="en-IN" sz="2400" dirty="0"/>
              <a:t>, there is no </a:t>
            </a:r>
            <a:r>
              <a:rPr lang="en-IN" sz="2400" b="1" dirty="0">
                <a:solidFill>
                  <a:srgbClr val="7030A0"/>
                </a:solidFill>
              </a:rPr>
              <a:t>lower </a:t>
            </a:r>
            <a:r>
              <a:rPr lang="en-IN" sz="2400" dirty="0"/>
              <a:t>or </a:t>
            </a:r>
            <a:r>
              <a:rPr lang="en-IN" sz="2400" b="1" dirty="0">
                <a:solidFill>
                  <a:srgbClr val="7030A0"/>
                </a:solidFill>
              </a:rPr>
              <a:t>upper</a:t>
            </a:r>
            <a:r>
              <a:rPr lang="en-IN" sz="2400" dirty="0"/>
              <a:t> limit to the letters that can follow.</a:t>
            </a:r>
          </a:p>
          <a:p>
            <a:pPr fontAlgn="base"/>
            <a:endParaRPr lang="en-IN" sz="2400" dirty="0"/>
          </a:p>
          <a:p>
            <a:pPr fontAlgn="base"/>
            <a:r>
              <a:rPr lang="en-IN" sz="2400" dirty="0"/>
              <a:t>Values that meet this condition are, for example: ‘</a:t>
            </a:r>
            <a:r>
              <a:rPr lang="en-IN" sz="2400" b="1" dirty="0">
                <a:solidFill>
                  <a:srgbClr val="0070C0"/>
                </a:solidFill>
              </a:rPr>
              <a:t>Pasta</a:t>
            </a:r>
            <a:r>
              <a:rPr lang="en-IN" sz="2400" dirty="0"/>
              <a:t>’, ‘</a:t>
            </a:r>
            <a:r>
              <a:rPr lang="en-IN" sz="2400" b="1" dirty="0">
                <a:solidFill>
                  <a:srgbClr val="0070C0"/>
                </a:solidFill>
              </a:rPr>
              <a:t>waffles</a:t>
            </a:r>
            <a:r>
              <a:rPr lang="en-IN" sz="2400" dirty="0"/>
              <a:t>’ or ‘</a:t>
            </a:r>
            <a:r>
              <a:rPr lang="en-IN" sz="2400" b="1" dirty="0">
                <a:solidFill>
                  <a:srgbClr val="0070C0"/>
                </a:solidFill>
              </a:rPr>
              <a:t>bagels</a:t>
            </a:r>
            <a:r>
              <a:rPr lang="en-IN" sz="2400" dirty="0"/>
              <a:t>’.</a:t>
            </a:r>
          </a:p>
          <a:p>
            <a:pPr fontAlgn="base"/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/>
              <a:t>WAQ to display </a:t>
            </a:r>
            <a:r>
              <a:rPr lang="en-US" sz="2400" b="1" dirty="0" err="1">
                <a:solidFill>
                  <a:srgbClr val="0070C0"/>
                </a:solidFill>
              </a:rPr>
              <a:t>ename</a:t>
            </a:r>
            <a:r>
              <a:rPr lang="en-US" sz="2400" b="1" dirty="0"/>
              <a:t> ,</a:t>
            </a:r>
            <a:r>
              <a:rPr lang="en-US" sz="2400" b="1" dirty="0">
                <a:solidFill>
                  <a:srgbClr val="0070C0"/>
                </a:solidFill>
              </a:rPr>
              <a:t>job</a:t>
            </a:r>
            <a:r>
              <a:rPr lang="en-US" sz="2400" b="1" dirty="0"/>
              <a:t> and  </a:t>
            </a:r>
            <a:r>
              <a:rPr lang="en-US" sz="2400" b="1" dirty="0" err="1">
                <a:solidFill>
                  <a:srgbClr val="0070C0"/>
                </a:solidFill>
              </a:rPr>
              <a:t>sal</a:t>
            </a:r>
            <a:r>
              <a:rPr lang="en-US" sz="2400" b="1" dirty="0"/>
              <a:t> of every employee whose </a:t>
            </a:r>
            <a:r>
              <a:rPr lang="en-US" sz="2400" b="1" dirty="0">
                <a:solidFill>
                  <a:srgbClr val="C00000"/>
                </a:solidFill>
              </a:rPr>
              <a:t>name</a:t>
            </a:r>
            <a:r>
              <a:rPr lang="en-US" sz="2400" b="1" dirty="0"/>
              <a:t> is exactly </a:t>
            </a:r>
            <a:r>
              <a:rPr lang="en-US" sz="2400" b="1" dirty="0">
                <a:solidFill>
                  <a:srgbClr val="00B050"/>
                </a:solidFill>
              </a:rPr>
              <a:t>five characters long</a:t>
            </a:r>
            <a:r>
              <a:rPr lang="en-US" sz="2400" b="1" dirty="0"/>
              <a:t>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ename,,job,sal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LIKE ‘_____’;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WAQ to display </a:t>
            </a:r>
            <a:r>
              <a:rPr lang="en-US" sz="2400" b="1" dirty="0" err="1">
                <a:solidFill>
                  <a:srgbClr val="0070C0"/>
                </a:solidFill>
              </a:rPr>
              <a:t>ename</a:t>
            </a:r>
            <a:r>
              <a:rPr lang="en-US" sz="2400" b="1" dirty="0"/>
              <a:t> ,</a:t>
            </a:r>
            <a:r>
              <a:rPr lang="en-US" sz="2400" b="1" dirty="0">
                <a:solidFill>
                  <a:srgbClr val="0070C0"/>
                </a:solidFill>
              </a:rPr>
              <a:t>job</a:t>
            </a:r>
            <a:r>
              <a:rPr lang="en-US" sz="2400" b="1" dirty="0"/>
              <a:t> and  </a:t>
            </a:r>
            <a:r>
              <a:rPr lang="en-US" sz="2400" b="1" dirty="0" err="1">
                <a:solidFill>
                  <a:srgbClr val="0070C0"/>
                </a:solidFill>
              </a:rPr>
              <a:t>sal</a:t>
            </a:r>
            <a:r>
              <a:rPr lang="en-US" sz="2400" b="1" dirty="0"/>
              <a:t> of every employee whose name is having </a:t>
            </a:r>
            <a:r>
              <a:rPr lang="en-US" sz="2400" b="1" dirty="0">
                <a:solidFill>
                  <a:srgbClr val="00B050"/>
                </a:solidFill>
              </a:rPr>
              <a:t>2 consecutive L </a:t>
            </a:r>
            <a:r>
              <a:rPr lang="en-US" sz="2400" b="1" dirty="0"/>
              <a:t>.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LIKE ‘%LL%;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/>
              <a:t>WAQ to display </a:t>
            </a:r>
            <a:r>
              <a:rPr lang="en-US" sz="2400" b="1" dirty="0" err="1">
                <a:solidFill>
                  <a:srgbClr val="0070C0"/>
                </a:solidFill>
              </a:rPr>
              <a:t>ename</a:t>
            </a:r>
            <a:r>
              <a:rPr lang="en-US" sz="2400" b="1" dirty="0"/>
              <a:t> ,</a:t>
            </a:r>
            <a:r>
              <a:rPr lang="en-US" sz="2400" b="1" dirty="0">
                <a:solidFill>
                  <a:srgbClr val="0070C0"/>
                </a:solidFill>
              </a:rPr>
              <a:t>job</a:t>
            </a:r>
            <a:r>
              <a:rPr lang="en-US" sz="2400" b="1" dirty="0"/>
              <a:t> and  </a:t>
            </a:r>
            <a:r>
              <a:rPr lang="en-US" sz="2400" b="1" dirty="0" err="1">
                <a:solidFill>
                  <a:srgbClr val="0070C0"/>
                </a:solidFill>
              </a:rPr>
              <a:t>sal</a:t>
            </a:r>
            <a:r>
              <a:rPr lang="en-US" sz="2400" b="1" dirty="0"/>
              <a:t> of every employee whose </a:t>
            </a:r>
            <a:r>
              <a:rPr lang="en-US" sz="2400" b="1" dirty="0">
                <a:solidFill>
                  <a:srgbClr val="C00000"/>
                </a:solidFill>
              </a:rPr>
              <a:t>name</a:t>
            </a:r>
            <a:r>
              <a:rPr lang="en-US" sz="2400" b="1" dirty="0"/>
              <a:t> contains </a:t>
            </a:r>
            <a:r>
              <a:rPr lang="en-US" sz="2400" b="1" dirty="0">
                <a:solidFill>
                  <a:srgbClr val="00B050"/>
                </a:solidFill>
              </a:rPr>
              <a:t>2 A</a:t>
            </a:r>
            <a:r>
              <a:rPr lang="en-US" sz="2400" b="1" dirty="0"/>
              <a:t>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ename,,job,sal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LIKE ‘%A%A%’;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WAQ to display </a:t>
            </a:r>
            <a:r>
              <a:rPr lang="en-US" sz="2400" b="1" dirty="0" err="1">
                <a:solidFill>
                  <a:srgbClr val="0070C0"/>
                </a:solidFill>
              </a:rPr>
              <a:t>ename</a:t>
            </a:r>
            <a:r>
              <a:rPr lang="en-US" sz="2400" b="1" dirty="0"/>
              <a:t> ,</a:t>
            </a:r>
            <a:r>
              <a:rPr lang="en-US" sz="2400" b="1" dirty="0">
                <a:solidFill>
                  <a:srgbClr val="0070C0"/>
                </a:solidFill>
              </a:rPr>
              <a:t>job</a:t>
            </a:r>
            <a:r>
              <a:rPr lang="en-US" sz="2400" b="1" dirty="0"/>
              <a:t> and  </a:t>
            </a:r>
            <a:r>
              <a:rPr lang="en-US" sz="2400" b="1" dirty="0" err="1">
                <a:solidFill>
                  <a:srgbClr val="0070C0"/>
                </a:solidFill>
              </a:rPr>
              <a:t>sal</a:t>
            </a:r>
            <a:r>
              <a:rPr lang="en-US" sz="2400" b="1" dirty="0"/>
              <a:t> of every employee whose </a:t>
            </a:r>
            <a:r>
              <a:rPr lang="en-US" sz="2400" b="1" dirty="0">
                <a:solidFill>
                  <a:srgbClr val="C00000"/>
                </a:solidFill>
              </a:rPr>
              <a:t>name</a:t>
            </a:r>
            <a:r>
              <a:rPr lang="en-US" sz="2400" b="1" dirty="0"/>
              <a:t> ends with the letter </a:t>
            </a:r>
            <a:r>
              <a:rPr lang="en-US" sz="2400" b="1" dirty="0">
                <a:solidFill>
                  <a:srgbClr val="00B050"/>
                </a:solidFill>
              </a:rPr>
              <a:t>S </a:t>
            </a:r>
            <a:r>
              <a:rPr lang="en-US" sz="2400" b="1" dirty="0"/>
              <a:t>.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LIKE ‘%S;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/>
              <a:t>WAQ to display </a:t>
            </a:r>
            <a:r>
              <a:rPr lang="en-US" sz="2400" b="1" dirty="0" err="1">
                <a:solidFill>
                  <a:srgbClr val="0070C0"/>
                </a:solidFill>
              </a:rPr>
              <a:t>ename</a:t>
            </a:r>
            <a:r>
              <a:rPr lang="en-US" sz="2400" b="1" dirty="0"/>
              <a:t> ,</a:t>
            </a:r>
            <a:r>
              <a:rPr lang="en-US" sz="2400" b="1" dirty="0">
                <a:solidFill>
                  <a:srgbClr val="0070C0"/>
                </a:solidFill>
              </a:rPr>
              <a:t>job</a:t>
            </a:r>
            <a:r>
              <a:rPr lang="en-US" sz="2400" b="1" dirty="0"/>
              <a:t> and  </a:t>
            </a:r>
            <a:r>
              <a:rPr lang="en-US" sz="2400" b="1" dirty="0" err="1">
                <a:solidFill>
                  <a:srgbClr val="0070C0"/>
                </a:solidFill>
              </a:rPr>
              <a:t>sal</a:t>
            </a:r>
            <a:r>
              <a:rPr lang="en-US" sz="2400" b="1" dirty="0"/>
              <a:t> of every employee who have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dirty="0"/>
              <a:t> as the </a:t>
            </a:r>
            <a:r>
              <a:rPr lang="en-US" sz="2400" b="1" dirty="0">
                <a:solidFill>
                  <a:srgbClr val="0070C0"/>
                </a:solidFill>
              </a:rPr>
              <a:t>third alphabet </a:t>
            </a:r>
            <a:r>
              <a:rPr lang="en-US" sz="2400" b="1" dirty="0"/>
              <a:t>in their </a:t>
            </a:r>
            <a:r>
              <a:rPr lang="en-US" sz="2400" b="1" dirty="0">
                <a:solidFill>
                  <a:srgbClr val="C00000"/>
                </a:solidFill>
              </a:rPr>
              <a:t>name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ename,,job,sal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LIKE ‘__A%’;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WAQ to display </a:t>
            </a:r>
            <a:r>
              <a:rPr lang="en-US" sz="2400" b="1" dirty="0" err="1">
                <a:solidFill>
                  <a:srgbClr val="0070C0"/>
                </a:solidFill>
              </a:rPr>
              <a:t>ename</a:t>
            </a:r>
            <a:r>
              <a:rPr lang="en-US" sz="2400" b="1" dirty="0"/>
              <a:t> ,</a:t>
            </a:r>
            <a:r>
              <a:rPr lang="en-US" sz="2400" b="1" dirty="0">
                <a:solidFill>
                  <a:srgbClr val="0070C0"/>
                </a:solidFill>
              </a:rPr>
              <a:t>job</a:t>
            </a:r>
            <a:r>
              <a:rPr lang="en-US" sz="2400" b="1" dirty="0"/>
              <a:t> and  </a:t>
            </a:r>
            <a:r>
              <a:rPr lang="en-US" sz="2400" b="1" dirty="0" err="1">
                <a:solidFill>
                  <a:srgbClr val="0070C0"/>
                </a:solidFill>
              </a:rPr>
              <a:t>sal</a:t>
            </a:r>
            <a:r>
              <a:rPr lang="en-US" sz="2400" b="1" dirty="0"/>
              <a:t> of every employee whose </a:t>
            </a:r>
            <a:r>
              <a:rPr lang="en-US" sz="2400" b="1" dirty="0">
                <a:solidFill>
                  <a:srgbClr val="C00000"/>
                </a:solidFill>
              </a:rPr>
              <a:t>name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begins</a:t>
            </a:r>
            <a:r>
              <a:rPr lang="en-US" sz="2400" b="1" dirty="0"/>
              <a:t> with the letter  </a:t>
            </a:r>
            <a:r>
              <a:rPr lang="en-US" sz="2400" b="1" dirty="0">
                <a:solidFill>
                  <a:srgbClr val="00B050"/>
                </a:solidFill>
              </a:rPr>
              <a:t>S </a:t>
            </a:r>
            <a:r>
              <a:rPr lang="en-US" sz="2400" b="1" dirty="0"/>
              <a:t>and who also have </a:t>
            </a:r>
            <a:r>
              <a:rPr lang="en-US" sz="2400" b="1" dirty="0">
                <a:solidFill>
                  <a:srgbClr val="00B050"/>
                </a:solidFill>
              </a:rPr>
              <a:t>T</a:t>
            </a:r>
            <a:r>
              <a:rPr lang="en-US" sz="2400" b="1" dirty="0"/>
              <a:t> as the </a:t>
            </a:r>
            <a:r>
              <a:rPr lang="en-US" sz="2400" b="1" dirty="0">
                <a:solidFill>
                  <a:srgbClr val="0070C0"/>
                </a:solidFill>
              </a:rPr>
              <a:t>second last </a:t>
            </a:r>
            <a:r>
              <a:rPr lang="en-US" sz="2400" b="1" dirty="0"/>
              <a:t>letter in their </a:t>
            </a:r>
            <a:r>
              <a:rPr lang="en-US" sz="2400" b="1" dirty="0">
                <a:solidFill>
                  <a:srgbClr val="C00000"/>
                </a:solidFill>
              </a:rPr>
              <a:t>name</a:t>
            </a:r>
            <a:r>
              <a:rPr lang="en-US" sz="2400" b="1" dirty="0"/>
              <a:t>.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LIKE ‘S%T_’;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Operators In Oracle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Operators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00B050"/>
                </a:solidFill>
              </a:rPr>
              <a:t>symbols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B050"/>
                </a:solidFill>
              </a:rPr>
              <a:t>words</a:t>
            </a:r>
            <a:r>
              <a:rPr lang="en-IN" sz="2400" dirty="0"/>
              <a:t>  that represents an </a:t>
            </a:r>
            <a:r>
              <a:rPr lang="en-IN" sz="2400" b="1" dirty="0">
                <a:solidFill>
                  <a:srgbClr val="C00000"/>
                </a:solidFill>
              </a:rPr>
              <a:t>action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C00000"/>
                </a:solidFill>
              </a:rPr>
              <a:t>process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An </a:t>
            </a:r>
            <a:r>
              <a:rPr lang="en-IN" sz="2400" b="1" dirty="0">
                <a:solidFill>
                  <a:srgbClr val="7030A0"/>
                </a:solidFill>
              </a:rPr>
              <a:t>Operator</a:t>
            </a:r>
            <a:r>
              <a:rPr lang="en-IN" sz="2400" dirty="0"/>
              <a:t> is capable of </a:t>
            </a:r>
            <a:r>
              <a:rPr lang="en-IN" sz="2400" b="1" dirty="0">
                <a:solidFill>
                  <a:srgbClr val="0070C0"/>
                </a:solidFill>
              </a:rPr>
              <a:t>manipulating operands </a:t>
            </a:r>
            <a:r>
              <a:rPr lang="en-IN" sz="2400" dirty="0"/>
              <a:t>and returning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result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All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operators have been </a:t>
            </a:r>
            <a:r>
              <a:rPr lang="en-IN" sz="2400" b="1" dirty="0">
                <a:solidFill>
                  <a:srgbClr val="7030A0"/>
                </a:solidFill>
              </a:rPr>
              <a:t>divided</a:t>
            </a:r>
            <a:r>
              <a:rPr lang="en-IN" sz="2400" dirty="0"/>
              <a:t> into </a:t>
            </a:r>
            <a:r>
              <a:rPr lang="en-IN" sz="2400" b="1" dirty="0">
                <a:solidFill>
                  <a:srgbClr val="0070C0"/>
                </a:solidFill>
              </a:rPr>
              <a:t>5 </a:t>
            </a:r>
            <a:r>
              <a:rPr lang="en-IN" sz="2400" dirty="0"/>
              <a:t>categories.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Operators In Oracle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They are </a:t>
            </a:r>
            <a:r>
              <a:rPr lang="en-IN" sz="2400" b="1" dirty="0">
                <a:solidFill>
                  <a:srgbClr val="C00000"/>
                </a:solidFill>
              </a:rPr>
              <a:t>listed</a:t>
            </a:r>
            <a:r>
              <a:rPr lang="en-IN" sz="2400" dirty="0"/>
              <a:t> below: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Arithmetic Operators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B050"/>
                </a:solidFill>
              </a:rPr>
              <a:t>Comparison Operators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Logical Operators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7030A0"/>
                </a:solidFill>
              </a:rPr>
              <a:t>Set operators </a:t>
            </a:r>
            <a:r>
              <a:rPr lang="en-IN" sz="2000" b="1" dirty="0">
                <a:solidFill>
                  <a:schemeClr val="tx1"/>
                </a:solidFill>
              </a:rPr>
              <a:t>( We will discuss them later in the course)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chemeClr val="accent1"/>
                </a:solidFill>
              </a:rPr>
              <a:t>Miscellaneous Operators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Arithmetic Operators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Arithmetic operators </a:t>
            </a:r>
            <a:r>
              <a:rPr lang="en-IN" sz="2400" dirty="0"/>
              <a:t>manipulate numeric operands as well as date operands</a:t>
            </a:r>
          </a:p>
          <a:p>
            <a:r>
              <a:rPr lang="en-US" sz="2400" dirty="0"/>
              <a:t>There are </a:t>
            </a:r>
            <a:r>
              <a:rPr lang="en-US" sz="2400" b="1" dirty="0">
                <a:solidFill>
                  <a:srgbClr val="C00000"/>
                </a:solidFill>
              </a:rPr>
              <a:t>6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Arithmetic operators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and they are: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3143249"/>
          <a:ext cx="8715436" cy="3214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8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dirty="0"/>
                        <a:t>Operator</a:t>
                      </a:r>
                    </a:p>
                  </a:txBody>
                  <a:tcPr marL="28575" marR="28575" marT="28575" marB="28575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dirty="0"/>
                        <a:t>Description</a:t>
                      </a:r>
                    </a:p>
                  </a:txBody>
                  <a:tcPr marL="28575" marR="28575" marT="28575" marB="2857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83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/>
                        <a:t>+ (unary)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/>
                        <a:t>Makes operand positive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83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/>
                        <a:t>- (unary)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/>
                        <a:t>Negates operand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83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/>
                        <a:t>/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/>
                        <a:t>Division (numbers and dates)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83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/>
                        <a:t>*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/>
                        <a:t>Multiplication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52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/>
                        <a:t>+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/>
                        <a:t>Addition (numbers and dates)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42"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/>
                        <a:t>-</a:t>
                      </a: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IN" b="1" dirty="0"/>
                        <a:t>Subtraction (numbers and dates)</a:t>
                      </a: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Comparison Operators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Comparison operators </a:t>
            </a:r>
            <a:r>
              <a:rPr lang="en-IN" sz="2400" dirty="0"/>
              <a:t>are used in </a:t>
            </a:r>
            <a:r>
              <a:rPr lang="en-IN" sz="2400" b="1" dirty="0">
                <a:solidFill>
                  <a:srgbClr val="00B050"/>
                </a:solidFill>
              </a:rPr>
              <a:t>conditions</a:t>
            </a:r>
            <a:r>
              <a:rPr lang="en-IN" sz="2400" dirty="0"/>
              <a:t> and  </a:t>
            </a:r>
            <a:r>
              <a:rPr lang="en-IN" sz="2400" b="1" dirty="0">
                <a:solidFill>
                  <a:srgbClr val="0070C0"/>
                </a:solidFill>
              </a:rPr>
              <a:t>compare </a:t>
            </a:r>
            <a:r>
              <a:rPr lang="en-IN" sz="2400" dirty="0"/>
              <a:t>one </a:t>
            </a:r>
            <a:r>
              <a:rPr lang="en-IN" sz="2400" b="1" dirty="0">
                <a:solidFill>
                  <a:srgbClr val="C00000"/>
                </a:solidFill>
              </a:rPr>
              <a:t>expression</a:t>
            </a:r>
            <a:r>
              <a:rPr lang="en-IN" sz="2400" dirty="0"/>
              <a:t> with </a:t>
            </a:r>
            <a:r>
              <a:rPr lang="en-IN" sz="2400" b="1" dirty="0">
                <a:solidFill>
                  <a:srgbClr val="C00000"/>
                </a:solidFill>
              </a:rPr>
              <a:t>another</a:t>
            </a:r>
            <a:r>
              <a:rPr lang="en-IN" sz="2400" dirty="0"/>
              <a:t> .</a:t>
            </a:r>
          </a:p>
          <a:p>
            <a:r>
              <a:rPr lang="en-IN" sz="2400" dirty="0"/>
              <a:t>The result of a comparison can be </a:t>
            </a:r>
            <a:r>
              <a:rPr lang="en-IN" sz="2400" b="1" dirty="0">
                <a:solidFill>
                  <a:srgbClr val="0070C0"/>
                </a:solidFill>
              </a:rPr>
              <a:t>TRUE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0070C0"/>
                </a:solidFill>
              </a:rPr>
              <a:t>FALSE</a:t>
            </a:r>
            <a:r>
              <a:rPr lang="en-IN" sz="2400" dirty="0"/>
              <a:t>, or </a:t>
            </a:r>
            <a:r>
              <a:rPr lang="en-IN" sz="2400" b="1" dirty="0">
                <a:solidFill>
                  <a:srgbClr val="0070C0"/>
                </a:solidFill>
              </a:rPr>
              <a:t>UNKNOWN</a:t>
            </a:r>
            <a:r>
              <a:rPr lang="en-IN" sz="24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1" y="3143245"/>
          <a:ext cx="8858314" cy="321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798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dirty="0"/>
                        <a:t>Operator</a:t>
                      </a:r>
                    </a:p>
                  </a:txBody>
                  <a:tcPr marL="28575" marR="28575" marT="28575" marB="28575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dirty="0"/>
                        <a:t>Description</a:t>
                      </a:r>
                    </a:p>
                  </a:txBody>
                  <a:tcPr marL="28575" marR="28575" marT="28575" marB="2857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79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/>
                        <a:t>Equality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79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&lt;&gt;, !=, ^=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/>
                        <a:t>Not Equality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79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/>
                        <a:t>Greater Than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79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/>
                        <a:t>Less Than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534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/>
                        <a:t>Greater Than or Equal to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18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Less Than or Equal to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Logical Operators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Logical operators </a:t>
            </a:r>
            <a:r>
              <a:rPr lang="en-IN" sz="2400" dirty="0"/>
              <a:t>combine the results of </a:t>
            </a:r>
            <a:r>
              <a:rPr lang="en-IN" sz="2400" b="1" dirty="0">
                <a:solidFill>
                  <a:srgbClr val="C00000"/>
                </a:solidFill>
              </a:rPr>
              <a:t>two-component conditions</a:t>
            </a:r>
            <a:r>
              <a:rPr lang="en-IN" sz="2400" dirty="0"/>
              <a:t> to produce a </a:t>
            </a:r>
            <a:r>
              <a:rPr lang="en-IN" sz="2400" b="1" dirty="0">
                <a:solidFill>
                  <a:srgbClr val="0070C0"/>
                </a:solidFill>
              </a:rPr>
              <a:t>single result</a:t>
            </a:r>
            <a:r>
              <a:rPr lang="en-IN" sz="2400" dirty="0"/>
              <a:t>. </a:t>
            </a:r>
          </a:p>
          <a:p>
            <a:r>
              <a:rPr lang="en-IN" sz="2400" b="1" dirty="0">
                <a:solidFill>
                  <a:srgbClr val="7030A0"/>
                </a:solidFill>
              </a:rPr>
              <a:t>Logical operators </a:t>
            </a:r>
            <a:r>
              <a:rPr lang="en-IN" sz="2400" dirty="0"/>
              <a:t>provided by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are: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1" y="3429000"/>
          <a:ext cx="8858314" cy="2928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923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dirty="0"/>
                        <a:t>Operator</a:t>
                      </a:r>
                    </a:p>
                  </a:txBody>
                  <a:tcPr marL="28575" marR="28575" marT="28575" marB="28575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dirty="0"/>
                        <a:t>Description</a:t>
                      </a:r>
                    </a:p>
                  </a:txBody>
                  <a:tcPr marL="28575" marR="28575" marT="28575" marB="2857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67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/>
                        <a:t>Logical Conjunction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367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/>
                        <a:t>Logical Disjunction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367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 Logical Negation Operator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Miscellaneous Operators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Following are a few more </a:t>
            </a:r>
            <a:r>
              <a:rPr lang="en-IN" sz="2400" b="1" dirty="0">
                <a:solidFill>
                  <a:srgbClr val="7030A0"/>
                </a:solidFill>
              </a:rPr>
              <a:t>built-in operators </a:t>
            </a:r>
            <a:r>
              <a:rPr lang="en-IN" sz="2400" dirty="0"/>
              <a:t>which can’t be categorized in any of the previous categories so we call them </a:t>
            </a:r>
            <a:r>
              <a:rPr lang="en-IN" sz="2400" b="1" dirty="0">
                <a:solidFill>
                  <a:srgbClr val="7030A0"/>
                </a:solidFill>
              </a:rPr>
              <a:t>miscellaneous operators</a:t>
            </a:r>
            <a:r>
              <a:rPr lang="en-IN" sz="24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2714620"/>
          <a:ext cx="8786874" cy="364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3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320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dirty="0"/>
                        <a:t>Operator</a:t>
                      </a:r>
                    </a:p>
                  </a:txBody>
                  <a:tcPr marL="28575" marR="28575" marT="28575" marB="28575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2000" b="1" dirty="0"/>
                        <a:t>Description</a:t>
                      </a:r>
                    </a:p>
                  </a:txBody>
                  <a:tcPr marL="28575" marR="28575" marT="28575" marB="2857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727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| |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Concatenation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2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IN , NOT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Comparison for a value in a specified 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622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/>
                        <a:t>BETWEEN</a:t>
                      </a:r>
                      <a:r>
                        <a:rPr lang="en-IN" b="1" baseline="0" dirty="0"/>
                        <a:t> , NOT BETWEEN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 Comparison based on range of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622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LIKE , NOT LIKE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Used for pattern matching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622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IS ,IS NOT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Used for comparing NULL values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name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salary</a:t>
            </a:r>
            <a:r>
              <a:rPr lang="en-US" sz="2400" b="1" dirty="0"/>
              <a:t> of every employee.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Modify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above query </a:t>
            </a:r>
            <a:r>
              <a:rPr lang="en-US" sz="2400" dirty="0"/>
              <a:t>so that output consists of </a:t>
            </a:r>
            <a:r>
              <a:rPr lang="en-US" sz="2400" b="1" dirty="0">
                <a:solidFill>
                  <a:srgbClr val="7030A0"/>
                </a:solidFill>
              </a:rPr>
              <a:t>employees </a:t>
            </a:r>
            <a:r>
              <a:rPr lang="en-US" sz="2400" dirty="0"/>
              <a:t>working in </a:t>
            </a:r>
            <a:r>
              <a:rPr lang="en-US" sz="2400" b="1" dirty="0">
                <a:solidFill>
                  <a:srgbClr val="0070C0"/>
                </a:solidFill>
              </a:rPr>
              <a:t>department no </a:t>
            </a:r>
            <a:r>
              <a:rPr lang="en-US" sz="2400" b="1" dirty="0">
                <a:solidFill>
                  <a:srgbClr val="C00000"/>
                </a:solidFill>
              </a:rPr>
              <a:t>10 </a:t>
            </a:r>
            <a:r>
              <a:rPr lang="en-US" sz="2400" dirty="0"/>
              <a:t>only.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ename,sal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where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deptno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=10;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5399</TotalTime>
  <Words>1384</Words>
  <Application>Microsoft Office PowerPoint</Application>
  <PresentationFormat>On-screen Show (4:3)</PresentationFormat>
  <Paragraphs>240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Operators In Oracle</vt:lpstr>
      <vt:lpstr> Operators In Oracle</vt:lpstr>
      <vt:lpstr> Arithmetic Operators</vt:lpstr>
      <vt:lpstr> Comparison Operators</vt:lpstr>
      <vt:lpstr> Logical Operators</vt:lpstr>
      <vt:lpstr> Miscellaneous Operators</vt:lpstr>
      <vt:lpstr> Queries</vt:lpstr>
      <vt:lpstr> Queries</vt:lpstr>
      <vt:lpstr> Queries</vt:lpstr>
      <vt:lpstr> Queries</vt:lpstr>
      <vt:lpstr> Queries</vt:lpstr>
      <vt:lpstr> Queries</vt:lpstr>
      <vt:lpstr> Queries</vt:lpstr>
      <vt:lpstr> Queries</vt:lpstr>
      <vt:lpstr> Queries</vt:lpstr>
      <vt:lpstr> Queries</vt:lpstr>
      <vt:lpstr> Pattern Matching  Using LIKE Operator</vt:lpstr>
      <vt:lpstr> Oracle WildCard Symbols</vt:lpstr>
      <vt:lpstr> Example</vt:lpstr>
      <vt:lpstr> Example</vt:lpstr>
      <vt:lpstr> Queries</vt:lpstr>
      <vt:lpstr> Queries</vt:lpstr>
      <vt:lpstr>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453</cp:revision>
  <dcterms:created xsi:type="dcterms:W3CDTF">2015-12-21T13:46:48Z</dcterms:created>
  <dcterms:modified xsi:type="dcterms:W3CDTF">2023-08-19T12:26:48Z</dcterms:modified>
</cp:coreProperties>
</file>