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1477" r:id="rId3"/>
    <p:sldId id="1355" r:id="rId4"/>
    <p:sldId id="1476" r:id="rId5"/>
    <p:sldId id="1443" r:id="rId6"/>
    <p:sldId id="1444" r:id="rId7"/>
    <p:sldId id="1445" r:id="rId8"/>
    <p:sldId id="1446" r:id="rId9"/>
    <p:sldId id="1451" r:id="rId10"/>
    <p:sldId id="1447" r:id="rId11"/>
    <p:sldId id="1448" r:id="rId12"/>
    <p:sldId id="1449" r:id="rId13"/>
    <p:sldId id="1450" r:id="rId14"/>
    <p:sldId id="1478" r:id="rId15"/>
    <p:sldId id="1479" r:id="rId16"/>
    <p:sldId id="1481" r:id="rId17"/>
    <p:sldId id="1482" r:id="rId18"/>
    <p:sldId id="1484" r:id="rId19"/>
    <p:sldId id="1485" r:id="rId20"/>
    <p:sldId id="1486" r:id="rId21"/>
    <p:sldId id="1487" r:id="rId22"/>
    <p:sldId id="1488" r:id="rId23"/>
    <p:sldId id="14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032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Database </a:t>
            </a:r>
            <a:r>
              <a:rPr lang="en-US" sz="3000" b="1" dirty="0" smtClean="0">
                <a:solidFill>
                  <a:schemeClr val="tx1"/>
                </a:solidFill>
              </a:rPr>
              <a:t>Programming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Data And Database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DBMS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SQL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Some Popular DBMS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Some of the most popular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r>
              <a:rPr lang="en-US" sz="2400" dirty="0" smtClean="0"/>
              <a:t> are: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Oracle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MySQL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MS SQL Server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SQLite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PostgreSQL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IBM DB2</a:t>
            </a:r>
          </a:p>
          <a:p>
            <a:pPr lvl="1"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and many more</a:t>
            </a: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Market Leader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SQL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is an abbreviation for “</a:t>
            </a:r>
            <a:r>
              <a:rPr lang="en-IN" sz="2400" b="1" dirty="0" smtClean="0">
                <a:solidFill>
                  <a:srgbClr val="C00000"/>
                </a:solidFill>
              </a:rPr>
              <a:t>Structured Query Language</a:t>
            </a:r>
            <a:r>
              <a:rPr lang="en-IN" sz="2400" dirty="0" smtClean="0"/>
              <a:t>”.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a language used by </a:t>
            </a:r>
            <a:r>
              <a:rPr lang="en-IN" sz="2400" b="1" dirty="0" smtClean="0">
                <a:solidFill>
                  <a:srgbClr val="7030A0"/>
                </a:solidFill>
              </a:rPr>
              <a:t>EVERY DBMS </a:t>
            </a:r>
            <a:r>
              <a:rPr lang="en-IN" sz="2400" dirty="0" smtClean="0"/>
              <a:t>to interact with the database.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provides us </a:t>
            </a:r>
            <a:r>
              <a:rPr lang="en-IN" sz="2400" b="1" dirty="0" smtClean="0">
                <a:solidFill>
                  <a:srgbClr val="7030A0"/>
                </a:solidFill>
              </a:rPr>
              <a:t>COMMANDS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inserting data </a:t>
            </a:r>
            <a:r>
              <a:rPr lang="en-IN" sz="2400" dirty="0" smtClean="0"/>
              <a:t>to a database, </a:t>
            </a:r>
            <a:r>
              <a:rPr lang="en-IN" sz="2400" b="1" dirty="0" smtClean="0">
                <a:solidFill>
                  <a:srgbClr val="C00000"/>
                </a:solidFill>
              </a:rPr>
              <a:t>selecting data </a:t>
            </a:r>
            <a:r>
              <a:rPr lang="en-IN" sz="2400" dirty="0" smtClean="0"/>
              <a:t>from the database and </a:t>
            </a:r>
            <a:r>
              <a:rPr lang="en-IN" sz="2400" b="1" dirty="0" smtClean="0">
                <a:solidFill>
                  <a:srgbClr val="C00000"/>
                </a:solidFill>
              </a:rPr>
              <a:t>modifying data</a:t>
            </a:r>
            <a:r>
              <a:rPr lang="en-IN" sz="2400" dirty="0" smtClean="0"/>
              <a:t> in the database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Pictorial View Of SQL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001156" cy="550070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57158" y="1071546"/>
            <a:ext cx="84296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b="1" dirty="0" smtClean="0">
                <a:solidFill>
                  <a:srgbClr val="00B050"/>
                </a:solidFill>
              </a:rPr>
              <a:t>Oracle Database </a:t>
            </a:r>
            <a:r>
              <a:rPr lang="en-IN" sz="2400" dirty="0" smtClean="0"/>
              <a:t>is available in </a:t>
            </a:r>
            <a:r>
              <a:rPr lang="en-IN" sz="2400" b="1" u="sng" dirty="0" smtClean="0">
                <a:solidFill>
                  <a:srgbClr val="7030A0"/>
                </a:solidFill>
              </a:rPr>
              <a:t>five editions</a:t>
            </a:r>
            <a:r>
              <a:rPr lang="en-IN" sz="2400" dirty="0" smtClean="0"/>
              <a:t>, but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</a:rPr>
              <a:t>three editions </a:t>
            </a:r>
            <a:r>
              <a:rPr lang="en-IN" sz="2400" dirty="0" smtClean="0"/>
              <a:t>amongst them are </a:t>
            </a:r>
            <a:r>
              <a:rPr lang="en-IN" sz="2400" b="1" dirty="0" smtClean="0">
                <a:solidFill>
                  <a:schemeClr val="accent1"/>
                </a:solidFill>
              </a:rPr>
              <a:t>more common and popular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These are:</a:t>
            </a:r>
          </a:p>
          <a:p>
            <a:pPr lvl="1" fontAlgn="base"/>
            <a:endParaRPr lang="en-US" sz="2000" b="1" dirty="0" smtClean="0"/>
          </a:p>
          <a:p>
            <a:pPr lvl="1" fontAlgn="base"/>
            <a:r>
              <a:rPr lang="en-US" sz="2000" b="1" dirty="0" smtClean="0">
                <a:solidFill>
                  <a:srgbClr val="00B050"/>
                </a:solidFill>
              </a:rPr>
              <a:t>Oracle Enterprise Edition</a:t>
            </a:r>
          </a:p>
          <a:p>
            <a:pPr lvl="1" fontAlgn="base"/>
            <a:endParaRPr lang="en-US" sz="2000" b="1" dirty="0" smtClean="0"/>
          </a:p>
          <a:p>
            <a:pPr lvl="1" fontAlgn="base"/>
            <a:r>
              <a:rPr lang="en-US" sz="2000" b="1" dirty="0" smtClean="0">
                <a:solidFill>
                  <a:srgbClr val="C00000"/>
                </a:solidFill>
              </a:rPr>
              <a:t>Oracle Standard Edition</a:t>
            </a:r>
          </a:p>
          <a:p>
            <a:pPr lvl="1" fontAlgn="base"/>
            <a:endParaRPr lang="en-US" sz="2000" b="1" dirty="0" smtClean="0"/>
          </a:p>
          <a:p>
            <a:pPr lvl="1" fontAlgn="base"/>
            <a:r>
              <a:rPr lang="en-US" sz="2000" b="1" dirty="0" smtClean="0">
                <a:solidFill>
                  <a:srgbClr val="0070C0"/>
                </a:solidFill>
              </a:rPr>
              <a:t>Oracle Express Edition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learning purpose </a:t>
            </a:r>
            <a:r>
              <a:rPr lang="en-US" sz="2400" dirty="0" smtClean="0"/>
              <a:t>all are </a:t>
            </a:r>
            <a:r>
              <a:rPr lang="en-US" sz="2400" b="1" dirty="0" smtClean="0">
                <a:solidFill>
                  <a:srgbClr val="00B050"/>
                </a:solidFill>
              </a:rPr>
              <a:t>free to download </a:t>
            </a:r>
            <a:r>
              <a:rPr lang="en-US" sz="2400" dirty="0" smtClean="0"/>
              <a:t>but for </a:t>
            </a:r>
            <a:r>
              <a:rPr lang="en-US" sz="2400" b="1" dirty="0" smtClean="0">
                <a:solidFill>
                  <a:srgbClr val="FF0000"/>
                </a:solidFill>
              </a:rPr>
              <a:t>commercial use </a:t>
            </a:r>
            <a:r>
              <a:rPr lang="en-US" sz="2400" dirty="0" smtClean="0"/>
              <a:t>first 2 are </a:t>
            </a:r>
            <a:r>
              <a:rPr lang="en-US" sz="2400" b="1" dirty="0" smtClean="0">
                <a:solidFill>
                  <a:srgbClr val="0070C0"/>
                </a:solidFill>
              </a:rPr>
              <a:t>paid</a:t>
            </a:r>
            <a:r>
              <a:rPr lang="en-US" sz="2400" dirty="0" smtClean="0"/>
              <a:t> while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one is </a:t>
            </a:r>
            <a:r>
              <a:rPr lang="en-US" sz="2400" b="1" dirty="0" smtClean="0">
                <a:solidFill>
                  <a:srgbClr val="00B050"/>
                </a:solidFill>
              </a:rPr>
              <a:t>free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FF0000"/>
                </a:solidFill>
              </a:rPr>
              <a:t>commercial use </a:t>
            </a:r>
            <a:r>
              <a:rPr lang="en-US" sz="2400" dirty="0" smtClean="0"/>
              <a:t>also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istory-of-oracle-database-vers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" y="1428736"/>
            <a:ext cx="8905875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SQL Commands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Learning </a:t>
            </a:r>
            <a:r>
              <a:rPr lang="en-IN" sz="2400" b="1" dirty="0">
                <a:solidFill>
                  <a:srgbClr val="0070C0"/>
                </a:solidFill>
              </a:rPr>
              <a:t>SQL commands </a:t>
            </a:r>
            <a:r>
              <a:rPr lang="en-IN" sz="2400" dirty="0"/>
              <a:t>is the first step towards </a:t>
            </a:r>
            <a:r>
              <a:rPr lang="en-IN" sz="2400" b="1" dirty="0">
                <a:solidFill>
                  <a:srgbClr val="00B050"/>
                </a:solidFill>
              </a:rPr>
              <a:t>learning SQL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Although there are many </a:t>
            </a:r>
            <a:r>
              <a:rPr lang="en-IN" sz="2400" b="1" dirty="0">
                <a:solidFill>
                  <a:srgbClr val="0070C0"/>
                </a:solidFill>
              </a:rPr>
              <a:t>SQL commands </a:t>
            </a:r>
            <a:r>
              <a:rPr lang="en-IN" sz="2400" dirty="0"/>
              <a:t>but </a:t>
            </a:r>
            <a:r>
              <a:rPr lang="en-IN" sz="2400" b="1" dirty="0">
                <a:solidFill>
                  <a:srgbClr val="7030A0"/>
                </a:solidFill>
              </a:rPr>
              <a:t>collectively</a:t>
            </a:r>
            <a:r>
              <a:rPr lang="en-IN" sz="2400" dirty="0"/>
              <a:t> they can be grouped in </a:t>
            </a:r>
            <a:r>
              <a:rPr lang="en-IN" sz="2400" b="1" dirty="0">
                <a:solidFill>
                  <a:srgbClr val="C00000"/>
                </a:solidFill>
              </a:rPr>
              <a:t>5 categories </a:t>
            </a:r>
            <a:r>
              <a:rPr lang="en-IN" sz="2400" dirty="0"/>
              <a:t>and they are:</a:t>
            </a:r>
          </a:p>
          <a:p>
            <a:endParaRPr lang="en-IN" sz="2400" dirty="0"/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DDL</a:t>
            </a:r>
            <a:r>
              <a:rPr lang="en-IN" sz="1900" dirty="0"/>
              <a:t> : Data Definition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DML</a:t>
            </a:r>
            <a:r>
              <a:rPr lang="en-IN" sz="1900" dirty="0"/>
              <a:t>: Data Manipulation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DQL</a:t>
            </a:r>
            <a:r>
              <a:rPr lang="en-IN" sz="1900" dirty="0"/>
              <a:t>: Data Query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DCL</a:t>
            </a:r>
            <a:r>
              <a:rPr lang="en-IN" sz="1900" dirty="0"/>
              <a:t>: Data Control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TCL</a:t>
            </a:r>
            <a:r>
              <a:rPr lang="en-IN" sz="1900" dirty="0"/>
              <a:t>: Transaction Control Language</a:t>
            </a:r>
            <a:endParaRPr lang="en-US" sz="12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Categories Of SQL Commands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bms-sql-comma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Data Definition Language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 </a:t>
            </a:r>
            <a:r>
              <a:rPr lang="en-US" sz="2400" dirty="0"/>
              <a:t>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CREATE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creating a </a:t>
            </a:r>
            <a:r>
              <a:rPr lang="en-IN" b="1" dirty="0">
                <a:solidFill>
                  <a:srgbClr val="7030A0"/>
                </a:solidFill>
              </a:rPr>
              <a:t>new table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in the database</a:t>
            </a: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ALTER 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altering structure of the table like </a:t>
            </a:r>
            <a:r>
              <a:rPr lang="en-IN" b="1" dirty="0">
                <a:solidFill>
                  <a:srgbClr val="7030A0"/>
                </a:solidFill>
              </a:rPr>
              <a:t>adding /removing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cols etc.</a:t>
            </a: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TRUNCATE 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deleting all rows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from a table and free the space containing the table</a:t>
            </a: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DROP 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deleting an entire table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from the database and </a:t>
            </a:r>
            <a:r>
              <a:rPr lang="en-IN" b="1" dirty="0">
                <a:solidFill>
                  <a:srgbClr val="7030A0"/>
                </a:solidFill>
              </a:rPr>
              <a:t>all the data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stored in it.</a:t>
            </a:r>
            <a:endParaRPr lang="en-US" sz="19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Manipulation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DML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Data Manipulation Language </a:t>
            </a:r>
            <a:r>
              <a:rPr lang="en-IN" sz="2400" dirty="0"/>
              <a:t>commands help in </a:t>
            </a:r>
            <a:r>
              <a:rPr lang="en-IN" sz="2400" b="1" dirty="0">
                <a:solidFill>
                  <a:srgbClr val="00B050"/>
                </a:solidFill>
              </a:rPr>
              <a:t>modifying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contents </a:t>
            </a:r>
            <a:r>
              <a:rPr lang="en-IN" sz="2400" dirty="0"/>
              <a:t>of the table..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</a:t>
            </a:r>
            <a:r>
              <a:rPr lang="en-IN" sz="2400" b="1" dirty="0">
                <a:solidFill>
                  <a:srgbClr val="C00000"/>
                </a:solidFill>
              </a:rPr>
              <a:t>commands</a:t>
            </a:r>
            <a:r>
              <a:rPr lang="en-IN" sz="2400" dirty="0"/>
              <a:t> are not </a:t>
            </a:r>
            <a:r>
              <a:rPr lang="en-IN" sz="2400" b="1" dirty="0">
                <a:solidFill>
                  <a:srgbClr val="0070C0"/>
                </a:solidFill>
              </a:rPr>
              <a:t>auto-committed</a:t>
            </a:r>
            <a:r>
              <a:rPr lang="en-IN" sz="2400" dirty="0"/>
              <a:t>, which simply means that all </a:t>
            </a:r>
            <a:r>
              <a:rPr lang="en-IN" sz="2400" b="1" dirty="0">
                <a:solidFill>
                  <a:srgbClr val="00B050"/>
                </a:solidFill>
              </a:rPr>
              <a:t>changes </a:t>
            </a:r>
            <a:r>
              <a:rPr lang="en-IN" sz="2400" dirty="0"/>
              <a:t>made to the table using </a:t>
            </a:r>
            <a:r>
              <a:rPr lang="en-IN" sz="2400" b="1" dirty="0">
                <a:solidFill>
                  <a:srgbClr val="7030A0"/>
                </a:solidFill>
              </a:rPr>
              <a:t>DML commands </a:t>
            </a:r>
            <a:r>
              <a:rPr lang="en-IN" sz="2400" dirty="0"/>
              <a:t>aren’t </a:t>
            </a:r>
            <a:r>
              <a:rPr lang="en-IN" sz="2400" b="1" dirty="0">
                <a:solidFill>
                  <a:schemeClr val="accent1"/>
                </a:solidFill>
              </a:rPr>
              <a:t>automatically saved</a:t>
            </a:r>
            <a:r>
              <a:rPr lang="en-IN" sz="2400" dirty="0"/>
              <a:t>.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Introduction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Before we learn about </a:t>
            </a:r>
            <a:r>
              <a:rPr lang="en-IN" sz="2400" b="1" dirty="0" smtClean="0">
                <a:solidFill>
                  <a:srgbClr val="C00000"/>
                </a:solidFill>
              </a:rPr>
              <a:t>Database Programming In Python</a:t>
            </a:r>
            <a:r>
              <a:rPr lang="en-IN" sz="2400" dirty="0" smtClean="0"/>
              <a:t>, let's  first understand - 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What is Data?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What is Database ?</a:t>
            </a:r>
            <a:endParaRPr lang="en-IN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Manipulation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</a:t>
            </a:r>
            <a:r>
              <a:rPr lang="en-US" sz="2400" dirty="0"/>
              <a:t> 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INSERT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inserting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a new row in the table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UPDATE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to </a:t>
            </a:r>
            <a:r>
              <a:rPr lang="en-IN" b="1" dirty="0">
                <a:solidFill>
                  <a:srgbClr val="7030A0"/>
                </a:solidFill>
              </a:rPr>
              <a:t>modifying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the value of a </a:t>
            </a:r>
            <a:r>
              <a:rPr lang="en-IN" b="1" dirty="0">
                <a:solidFill>
                  <a:srgbClr val="7030A0"/>
                </a:solidFill>
              </a:rPr>
              <a:t>column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of a </a:t>
            </a:r>
            <a:r>
              <a:rPr lang="en-IN" b="1" dirty="0">
                <a:solidFill>
                  <a:srgbClr val="7030A0"/>
                </a:solidFill>
              </a:rPr>
              <a:t>row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in a table. It can update all rows or some selective rows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DELETE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removing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one or more rows from a table. </a:t>
            </a: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Query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DQL</a:t>
            </a:r>
            <a:r>
              <a:rPr lang="en-IN" sz="2400" dirty="0"/>
              <a:t> command is used for </a:t>
            </a:r>
            <a:r>
              <a:rPr lang="en-IN" sz="2400" b="1" dirty="0">
                <a:solidFill>
                  <a:srgbClr val="00B050"/>
                </a:solidFill>
              </a:rPr>
              <a:t>fetching data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C00000"/>
                </a:solidFill>
              </a:rPr>
              <a:t>relational database.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There is only one </a:t>
            </a:r>
            <a:r>
              <a:rPr lang="en-IN" sz="2400" b="1" dirty="0">
                <a:solidFill>
                  <a:srgbClr val="0070C0"/>
                </a:solidFill>
              </a:rPr>
              <a:t>command</a:t>
            </a:r>
            <a:r>
              <a:rPr lang="en-IN" sz="2400" dirty="0"/>
              <a:t> in this category , which is the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command.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command </a:t>
            </a:r>
            <a:r>
              <a:rPr lang="en-IN" sz="2400" b="1" dirty="0">
                <a:solidFill>
                  <a:srgbClr val="00B050"/>
                </a:solidFill>
              </a:rPr>
              <a:t>selects the attribute </a:t>
            </a:r>
            <a:r>
              <a:rPr lang="en-IN" sz="2400" dirty="0"/>
              <a:t>based on the condition described by the </a:t>
            </a:r>
            <a:r>
              <a:rPr lang="en-IN" sz="2400" b="1" dirty="0">
                <a:solidFill>
                  <a:srgbClr val="C00000"/>
                </a:solidFill>
              </a:rPr>
              <a:t>WHERE</a:t>
            </a:r>
            <a:r>
              <a:rPr lang="en-IN" sz="2400" dirty="0"/>
              <a:t> clause.</a:t>
            </a: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In order to </a:t>
            </a:r>
            <a:r>
              <a:rPr lang="en-IN" sz="2400" b="1" dirty="0">
                <a:solidFill>
                  <a:srgbClr val="00B050"/>
                </a:solidFill>
              </a:rPr>
              <a:t>protect the information </a:t>
            </a:r>
            <a:r>
              <a:rPr lang="en-IN" sz="2400" dirty="0"/>
              <a:t>in a table from </a:t>
            </a:r>
            <a:r>
              <a:rPr lang="en-IN" sz="2400" b="1" dirty="0">
                <a:solidFill>
                  <a:srgbClr val="FF0000"/>
                </a:solidFill>
              </a:rPr>
              <a:t>unauthorized access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DCL</a:t>
            </a:r>
            <a:r>
              <a:rPr lang="en-IN" sz="2400" dirty="0"/>
              <a:t> commands are used.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DCL</a:t>
            </a:r>
            <a:r>
              <a:rPr lang="en-IN" sz="2400" dirty="0"/>
              <a:t> command can either </a:t>
            </a:r>
            <a:r>
              <a:rPr lang="en-IN" sz="2400" b="1" dirty="0">
                <a:solidFill>
                  <a:srgbClr val="00B050"/>
                </a:solidFill>
              </a:rPr>
              <a:t>enable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B050"/>
                </a:solidFill>
              </a:rPr>
              <a:t>disable</a:t>
            </a:r>
            <a:r>
              <a:rPr lang="en-IN" sz="2400" dirty="0"/>
              <a:t> a user from </a:t>
            </a:r>
            <a:r>
              <a:rPr lang="en-IN" sz="2400" b="1" dirty="0">
                <a:solidFill>
                  <a:srgbClr val="7030A0"/>
                </a:solidFill>
              </a:rPr>
              <a:t>accessing information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C00000"/>
                </a:solidFill>
              </a:rPr>
              <a:t>database</a:t>
            </a:r>
            <a:r>
              <a:rPr lang="en-IN" sz="2400" dirty="0"/>
              <a:t>. </a:t>
            </a:r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Control 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</a:t>
            </a:r>
            <a:r>
              <a:rPr lang="en-US" sz="2400" dirty="0"/>
              <a:t> 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GRANT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granting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user access privileges to a table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REVOKE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taking back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permission given to a user.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 </a:t>
            </a:r>
            <a:r>
              <a:rPr lang="en-US" sz="2800" b="1" dirty="0" smtClean="0"/>
              <a:t>Introduction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What is Data?</a:t>
            </a:r>
          </a:p>
          <a:p>
            <a:endParaRPr lang="en-US" sz="2400" b="1" dirty="0" smtClean="0"/>
          </a:p>
          <a:p>
            <a:pPr lvl="1"/>
            <a:r>
              <a:rPr lang="en-IN" sz="1900" dirty="0" smtClean="0"/>
              <a:t>In simple words </a:t>
            </a:r>
            <a:r>
              <a:rPr lang="en-IN" sz="1900" b="1" dirty="0" smtClean="0">
                <a:solidFill>
                  <a:srgbClr val="C00000"/>
                </a:solidFill>
              </a:rPr>
              <a:t>data</a:t>
            </a:r>
            <a:r>
              <a:rPr lang="en-IN" sz="1900" dirty="0" smtClean="0"/>
              <a:t> can be </a:t>
            </a:r>
            <a:r>
              <a:rPr lang="en-IN" sz="1900" b="1" dirty="0" smtClean="0">
                <a:solidFill>
                  <a:srgbClr val="C00000"/>
                </a:solidFill>
              </a:rPr>
              <a:t>facts</a:t>
            </a:r>
            <a:r>
              <a:rPr lang="en-IN" sz="1900" dirty="0" smtClean="0"/>
              <a:t> or </a:t>
            </a:r>
            <a:r>
              <a:rPr lang="en-IN" sz="1900" b="1" dirty="0" smtClean="0">
                <a:solidFill>
                  <a:srgbClr val="C00000"/>
                </a:solidFill>
              </a:rPr>
              <a:t>information.</a:t>
            </a:r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For example </a:t>
            </a:r>
            <a:r>
              <a:rPr lang="en-IN" sz="1900" b="1" dirty="0" smtClean="0">
                <a:solidFill>
                  <a:srgbClr val="7030A0"/>
                </a:solidFill>
              </a:rPr>
              <a:t>your name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7030A0"/>
                </a:solidFill>
              </a:rPr>
              <a:t>population </a:t>
            </a:r>
            <a:r>
              <a:rPr lang="en-IN" sz="1900" dirty="0" smtClean="0"/>
              <a:t>of a </a:t>
            </a:r>
            <a:r>
              <a:rPr lang="en-IN" sz="1900" b="1" dirty="0" smtClean="0">
                <a:solidFill>
                  <a:srgbClr val="7030A0"/>
                </a:solidFill>
              </a:rPr>
              <a:t>country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names </a:t>
            </a:r>
            <a:r>
              <a:rPr lang="en-IN" sz="1900" dirty="0" smtClean="0"/>
              <a:t>of political parties in your </a:t>
            </a:r>
            <a:r>
              <a:rPr lang="en-IN" sz="1900" b="1" dirty="0" smtClean="0">
                <a:solidFill>
                  <a:srgbClr val="7030A0"/>
                </a:solidFill>
              </a:rPr>
              <a:t>country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today’s temperature </a:t>
            </a:r>
            <a:r>
              <a:rPr lang="en-IN" sz="1900" dirty="0" smtClean="0"/>
              <a:t>etc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 </a:t>
            </a:r>
            <a:r>
              <a:rPr lang="en-IN" sz="1900" b="1" dirty="0" smtClean="0">
                <a:solidFill>
                  <a:srgbClr val="7030A0"/>
                </a:solidFill>
              </a:rPr>
              <a:t>picture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image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file</a:t>
            </a:r>
            <a:r>
              <a:rPr lang="en-IN" sz="1900" dirty="0" smtClean="0"/>
              <a:t> , </a:t>
            </a:r>
            <a:r>
              <a:rPr lang="en-IN" sz="1900" b="1" dirty="0" err="1" smtClean="0">
                <a:solidFill>
                  <a:srgbClr val="7030A0"/>
                </a:solidFill>
              </a:rPr>
              <a:t>pdf</a:t>
            </a:r>
            <a:r>
              <a:rPr lang="en-IN" sz="1900" dirty="0" smtClean="0"/>
              <a:t> etc can also be considered data.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 </a:t>
            </a:r>
            <a:r>
              <a:rPr lang="en-US" sz="2800" b="1" dirty="0" smtClean="0"/>
              <a:t>Introduction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What is a Database?</a:t>
            </a:r>
          </a:p>
          <a:p>
            <a:pPr lvl="1"/>
            <a:r>
              <a:rPr lang="en-IN" sz="1800" dirty="0" smtClean="0"/>
              <a:t>A </a:t>
            </a:r>
            <a:r>
              <a:rPr lang="en-IN" sz="1800" b="1" dirty="0" smtClean="0">
                <a:solidFill>
                  <a:srgbClr val="C00000"/>
                </a:solidFill>
              </a:rPr>
              <a:t>database</a:t>
            </a:r>
            <a:r>
              <a:rPr lang="en-IN" sz="1800" dirty="0" smtClean="0"/>
              <a:t> is a </a:t>
            </a:r>
            <a:r>
              <a:rPr lang="en-IN" sz="1800" b="1" dirty="0" smtClean="0">
                <a:solidFill>
                  <a:srgbClr val="0070C0"/>
                </a:solidFill>
              </a:rPr>
              <a:t>collection </a:t>
            </a:r>
            <a:r>
              <a:rPr lang="en-IN" sz="1800" dirty="0" smtClean="0"/>
              <a:t>of </a:t>
            </a:r>
            <a:r>
              <a:rPr lang="en-IN" sz="1800" b="1" u="sng" dirty="0" smtClean="0">
                <a:solidFill>
                  <a:srgbClr val="C00000"/>
                </a:solidFill>
              </a:rPr>
              <a:t>inter-related</a:t>
            </a:r>
            <a:r>
              <a:rPr lang="en-IN" sz="1800" dirty="0" smtClean="0"/>
              <a:t> </a:t>
            </a:r>
            <a:r>
              <a:rPr lang="en-IN" sz="1800" b="1" u="sng" dirty="0" smtClean="0">
                <a:solidFill>
                  <a:srgbClr val="C00000"/>
                </a:solidFill>
              </a:rPr>
              <a:t>data</a:t>
            </a:r>
            <a:r>
              <a:rPr lang="en-IN" sz="1800" dirty="0" smtClean="0"/>
              <a:t> or </a:t>
            </a:r>
            <a:r>
              <a:rPr lang="en-IN" sz="1800" b="1" dirty="0" smtClean="0">
                <a:solidFill>
                  <a:srgbClr val="C00000"/>
                </a:solidFill>
              </a:rPr>
              <a:t>information</a:t>
            </a:r>
            <a:r>
              <a:rPr lang="en-IN" sz="1800" dirty="0" smtClean="0"/>
              <a:t> that is organized so that it can easily be </a:t>
            </a:r>
            <a:r>
              <a:rPr lang="en-IN" sz="1800" b="1" dirty="0" smtClean="0">
                <a:solidFill>
                  <a:srgbClr val="7030A0"/>
                </a:solidFill>
              </a:rPr>
              <a:t>accessed</a:t>
            </a:r>
            <a:r>
              <a:rPr lang="en-IN" sz="1800" dirty="0" smtClean="0"/>
              <a:t>, </a:t>
            </a:r>
            <a:r>
              <a:rPr lang="en-IN" sz="1800" b="1" dirty="0" smtClean="0">
                <a:solidFill>
                  <a:srgbClr val="7030A0"/>
                </a:solidFill>
              </a:rPr>
              <a:t>managed</a:t>
            </a:r>
            <a:r>
              <a:rPr lang="en-IN" sz="1800" dirty="0" smtClean="0"/>
              <a:t>, and </a:t>
            </a:r>
            <a:r>
              <a:rPr lang="en-IN" sz="1800" b="1" dirty="0" smtClean="0">
                <a:solidFill>
                  <a:srgbClr val="7030A0"/>
                </a:solidFill>
              </a:rPr>
              <a:t>updated</a:t>
            </a:r>
            <a:r>
              <a:rPr lang="en-IN" sz="1800" dirty="0" smtClean="0"/>
              <a:t> .</a:t>
            </a:r>
          </a:p>
          <a:p>
            <a:pPr lvl="1"/>
            <a:endParaRPr lang="en-IN" sz="1800" dirty="0" smtClean="0"/>
          </a:p>
          <a:p>
            <a:pPr lvl="1"/>
            <a:r>
              <a:rPr lang="en-IN" sz="1900" dirty="0" smtClean="0"/>
              <a:t>Let's discuss few examples.</a:t>
            </a:r>
          </a:p>
          <a:p>
            <a:pPr lvl="2"/>
            <a:r>
              <a:rPr lang="en-IN" sz="1700" dirty="0" smtClean="0"/>
              <a:t>Your </a:t>
            </a:r>
            <a:r>
              <a:rPr lang="en-IN" sz="1700" b="1" dirty="0" smtClean="0">
                <a:solidFill>
                  <a:srgbClr val="C00000"/>
                </a:solidFill>
              </a:rPr>
              <a:t>mobile’s phone book </a:t>
            </a:r>
            <a:r>
              <a:rPr lang="en-IN" sz="1700" dirty="0" smtClean="0"/>
              <a:t>is a  </a:t>
            </a:r>
            <a:r>
              <a:rPr lang="en-IN" sz="1700" b="1" dirty="0" smtClean="0">
                <a:solidFill>
                  <a:srgbClr val="C00000"/>
                </a:solidFill>
              </a:rPr>
              <a:t>database</a:t>
            </a:r>
            <a:r>
              <a:rPr lang="en-IN" sz="1700" dirty="0" smtClean="0"/>
              <a:t> as it stores data pertaining to people like their </a:t>
            </a:r>
            <a:r>
              <a:rPr lang="en-IN" sz="1700" b="1" dirty="0" smtClean="0">
                <a:solidFill>
                  <a:srgbClr val="0070C0"/>
                </a:solidFill>
              </a:rPr>
              <a:t>phone numbers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name</a:t>
            </a:r>
            <a:r>
              <a:rPr lang="en-IN" sz="1700" dirty="0" smtClean="0"/>
              <a:t> and  </a:t>
            </a:r>
            <a:r>
              <a:rPr lang="en-IN" sz="1700" b="1" dirty="0" smtClean="0">
                <a:solidFill>
                  <a:srgbClr val="0070C0"/>
                </a:solidFill>
              </a:rPr>
              <a:t>other contact details</a:t>
            </a:r>
            <a:r>
              <a:rPr lang="en-IN" sz="1700" dirty="0" smtClean="0"/>
              <a:t> etc.</a:t>
            </a:r>
          </a:p>
          <a:p>
            <a:pPr lvl="2"/>
            <a:endParaRPr lang="en-IN" sz="1700" dirty="0" smtClean="0"/>
          </a:p>
          <a:p>
            <a:pPr lvl="2"/>
            <a:r>
              <a:rPr lang="en-IN" sz="1700" dirty="0" smtClean="0"/>
              <a:t>Your </a:t>
            </a:r>
            <a:r>
              <a:rPr lang="en-IN" sz="1700" b="1" dirty="0" smtClean="0">
                <a:solidFill>
                  <a:srgbClr val="C00000"/>
                </a:solidFill>
              </a:rPr>
              <a:t>University</a:t>
            </a:r>
            <a:r>
              <a:rPr lang="en-IN" sz="1700" dirty="0" smtClean="0"/>
              <a:t> uses </a:t>
            </a:r>
            <a:r>
              <a:rPr lang="en-IN" sz="1700" b="1" dirty="0" smtClean="0">
                <a:solidFill>
                  <a:srgbClr val="C00000"/>
                </a:solidFill>
              </a:rPr>
              <a:t>database</a:t>
            </a:r>
            <a:r>
              <a:rPr lang="en-IN" sz="1700" dirty="0" smtClean="0"/>
              <a:t> to store </a:t>
            </a:r>
            <a:r>
              <a:rPr lang="en-IN" sz="1700" b="1" dirty="0" smtClean="0">
                <a:solidFill>
                  <a:srgbClr val="0070C0"/>
                </a:solidFill>
              </a:rPr>
              <a:t>student details </a:t>
            </a:r>
            <a:r>
              <a:rPr lang="en-IN" sz="1700" dirty="0" smtClean="0"/>
              <a:t>like </a:t>
            </a:r>
            <a:r>
              <a:rPr lang="en-IN" sz="1700" b="1" dirty="0" err="1" smtClean="0">
                <a:solidFill>
                  <a:srgbClr val="0070C0"/>
                </a:solidFill>
              </a:rPr>
              <a:t>enrollment</a:t>
            </a:r>
            <a:r>
              <a:rPr lang="en-IN" sz="1700" b="1" dirty="0" smtClean="0">
                <a:solidFill>
                  <a:srgbClr val="0070C0"/>
                </a:solidFill>
              </a:rPr>
              <a:t> no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name</a:t>
            </a:r>
            <a:r>
              <a:rPr lang="en-IN" sz="1700" dirty="0" smtClean="0"/>
              <a:t> , </a:t>
            </a:r>
            <a:r>
              <a:rPr lang="en-IN" sz="1700" b="1" dirty="0" smtClean="0">
                <a:solidFill>
                  <a:srgbClr val="0070C0"/>
                </a:solidFill>
              </a:rPr>
              <a:t>address</a:t>
            </a:r>
            <a:r>
              <a:rPr lang="en-IN" sz="1700" dirty="0" smtClean="0"/>
              <a:t> , </a:t>
            </a:r>
            <a:r>
              <a:rPr lang="en-IN" sz="1700" b="1" dirty="0" smtClean="0">
                <a:solidFill>
                  <a:srgbClr val="0070C0"/>
                </a:solidFill>
              </a:rPr>
              <a:t>academic performance </a:t>
            </a:r>
            <a:r>
              <a:rPr lang="en-IN" sz="1700" dirty="0" smtClean="0"/>
              <a:t>etc</a:t>
            </a:r>
          </a:p>
          <a:p>
            <a:pPr lvl="2"/>
            <a:endParaRPr lang="en-IN" sz="1700" dirty="0" smtClean="0"/>
          </a:p>
          <a:p>
            <a:pPr lvl="2"/>
            <a:r>
              <a:rPr lang="en-IN" sz="1700" dirty="0" smtClean="0"/>
              <a:t>Let's also consider the </a:t>
            </a:r>
            <a:r>
              <a:rPr lang="en-IN" sz="1700" b="1" dirty="0" err="1" smtClean="0">
                <a:solidFill>
                  <a:srgbClr val="C00000"/>
                </a:solidFill>
              </a:rPr>
              <a:t>Facebook</a:t>
            </a:r>
            <a:r>
              <a:rPr lang="en-IN" sz="1700" dirty="0" smtClean="0"/>
              <a:t>. It needs to store, manipulate and present data related to </a:t>
            </a:r>
            <a:r>
              <a:rPr lang="en-IN" sz="1700" b="1" dirty="0" smtClean="0">
                <a:solidFill>
                  <a:srgbClr val="0070C0"/>
                </a:solidFill>
              </a:rPr>
              <a:t>members</a:t>
            </a:r>
            <a:r>
              <a:rPr lang="en-IN" sz="1700" dirty="0" smtClean="0"/>
              <a:t>, their </a:t>
            </a:r>
            <a:r>
              <a:rPr lang="en-IN" sz="1700" b="1" dirty="0" smtClean="0">
                <a:solidFill>
                  <a:srgbClr val="0070C0"/>
                </a:solidFill>
              </a:rPr>
              <a:t>friends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member activities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messages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advertisements</a:t>
            </a:r>
            <a:r>
              <a:rPr lang="en-IN" sz="1700" dirty="0" smtClean="0"/>
              <a:t> and lot more. Here also </a:t>
            </a:r>
            <a:r>
              <a:rPr lang="en-IN" sz="1700" b="1" dirty="0" smtClean="0">
                <a:solidFill>
                  <a:srgbClr val="C00000"/>
                </a:solidFill>
              </a:rPr>
              <a:t>database</a:t>
            </a:r>
            <a:r>
              <a:rPr lang="en-IN" sz="1700" dirty="0" smtClean="0"/>
              <a:t> is used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Databases </a:t>
            </a:r>
            <a:br>
              <a:rPr lang="en-US" sz="2800" b="1" dirty="0" smtClean="0"/>
            </a:br>
            <a:r>
              <a:rPr lang="en-US" sz="2800" b="1" dirty="0" smtClean="0"/>
              <a:t>Store The Data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Most of the </a:t>
            </a:r>
            <a:r>
              <a:rPr lang="en-US" sz="2400" b="1" dirty="0" smtClean="0">
                <a:solidFill>
                  <a:srgbClr val="C00000"/>
                </a:solidFill>
              </a:rPr>
              <a:t>databases</a:t>
            </a:r>
            <a:r>
              <a:rPr lang="en-US" sz="2400" dirty="0" smtClean="0"/>
              <a:t> store their data in the form of </a:t>
            </a:r>
            <a:r>
              <a:rPr lang="en-US" sz="2400" b="1" dirty="0" smtClean="0">
                <a:solidFill>
                  <a:srgbClr val="C00000"/>
                </a:solidFill>
              </a:rPr>
              <a:t>tables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 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 in a database has </a:t>
            </a:r>
            <a:r>
              <a:rPr lang="en-IN" sz="2400" b="1" dirty="0" smtClean="0">
                <a:solidFill>
                  <a:srgbClr val="C00000"/>
                </a:solidFill>
              </a:rPr>
              <a:t>one or more columns</a:t>
            </a:r>
            <a:r>
              <a:rPr lang="en-IN" sz="2400" dirty="0" smtClean="0"/>
              <a:t>, and each column is assigned a specific </a:t>
            </a:r>
            <a:r>
              <a:rPr lang="en-IN" sz="2400" b="1" dirty="0" smtClean="0">
                <a:solidFill>
                  <a:srgbClr val="C00000"/>
                </a:solidFill>
              </a:rPr>
              <a:t>data type</a:t>
            </a:r>
            <a:r>
              <a:rPr lang="en-IN" sz="2400" dirty="0" smtClean="0"/>
              <a:t>, such as an integer number, a sequence of characters (for text), or a date.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b="1" dirty="0" smtClean="0">
                <a:solidFill>
                  <a:srgbClr val="C00000"/>
                </a:solidFill>
              </a:rPr>
              <a:t>row</a:t>
            </a:r>
            <a:r>
              <a:rPr lang="en-IN" sz="2400" dirty="0" smtClean="0"/>
              <a:t> in the table has a value for each </a:t>
            </a:r>
            <a:r>
              <a:rPr lang="en-IN" sz="2400" b="1" dirty="0" smtClean="0">
                <a:solidFill>
                  <a:srgbClr val="C00000"/>
                </a:solidFill>
              </a:rPr>
              <a:t>column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Databases </a:t>
            </a:r>
            <a:br>
              <a:rPr lang="en-US" sz="2800" b="1" dirty="0" smtClean="0"/>
            </a:br>
            <a:r>
              <a:rPr lang="en-US" sz="2800" b="1" dirty="0" smtClean="0"/>
              <a:t>Store The Data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514353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Components Of A Table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DBMS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r>
              <a:rPr lang="en-US" sz="2400" dirty="0" smtClean="0"/>
              <a:t> is a program or a software that allows users to perform different </a:t>
            </a:r>
            <a:r>
              <a:rPr lang="en-US" sz="2400" b="1" dirty="0" smtClean="0">
                <a:solidFill>
                  <a:srgbClr val="C00000"/>
                </a:solidFill>
              </a:rPr>
              <a:t>operations</a:t>
            </a:r>
            <a:r>
              <a:rPr lang="en-US" sz="2400" dirty="0" smtClean="0"/>
              <a:t> on a 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rgbClr val="C00000"/>
                </a:solidFill>
              </a:rPr>
              <a:t>operations</a:t>
            </a:r>
            <a:r>
              <a:rPr lang="en-US" sz="2400" dirty="0" smtClean="0"/>
              <a:t> include: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Creating</a:t>
            </a:r>
            <a:r>
              <a:rPr lang="en-US" sz="1900" b="1" dirty="0" smtClean="0">
                <a:solidFill>
                  <a:srgbClr val="002060"/>
                </a:solidFill>
              </a:rPr>
              <a:t> the database/tables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Inserting</a:t>
            </a:r>
            <a:r>
              <a:rPr lang="en-US" sz="1900" b="1" dirty="0" smtClean="0">
                <a:solidFill>
                  <a:srgbClr val="002060"/>
                </a:solidFill>
              </a:rPr>
              <a:t> records into these tables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Selecting</a:t>
            </a:r>
            <a:r>
              <a:rPr lang="en-US" sz="1900" b="1" dirty="0" smtClean="0">
                <a:solidFill>
                  <a:srgbClr val="002060"/>
                </a:solidFill>
              </a:rPr>
              <a:t>  records from these tables for displaying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Updating</a:t>
            </a:r>
            <a:r>
              <a:rPr lang="en-US" sz="1900" b="1" dirty="0" smtClean="0">
                <a:solidFill>
                  <a:srgbClr val="002060"/>
                </a:solidFill>
              </a:rPr>
              <a:t> / </a:t>
            </a:r>
            <a:r>
              <a:rPr lang="en-US" sz="1900" b="1" dirty="0" smtClean="0">
                <a:solidFill>
                  <a:srgbClr val="C00000"/>
                </a:solidFill>
              </a:rPr>
              <a:t>Deleting</a:t>
            </a:r>
            <a:r>
              <a:rPr lang="en-US" sz="1900" b="1" dirty="0" smtClean="0">
                <a:solidFill>
                  <a:srgbClr val="002060"/>
                </a:solidFill>
              </a:rPr>
              <a:t>  the records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DBMS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15403</TotalTime>
  <Words>566</Words>
  <Application>Microsoft Office PowerPoint</Application>
  <PresentationFormat>On-screen Show (4:3)</PresentationFormat>
  <Paragraphs>183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Today’s Agenda</vt:lpstr>
      <vt:lpstr> Introduction</vt:lpstr>
      <vt:lpstr>  Introduction</vt:lpstr>
      <vt:lpstr>  Introduction</vt:lpstr>
      <vt:lpstr> How Databases  Store The Data ?</vt:lpstr>
      <vt:lpstr> How Databases  Store The Data ?</vt:lpstr>
      <vt:lpstr> Components Of A Table</vt:lpstr>
      <vt:lpstr> What Is A DBMS ?</vt:lpstr>
      <vt:lpstr> What Is A DBMS ?</vt:lpstr>
      <vt:lpstr> Some Popular DBMS</vt:lpstr>
      <vt:lpstr> The Market Leader</vt:lpstr>
      <vt:lpstr> What Is SQL ?</vt:lpstr>
      <vt:lpstr> Pictorial View Of SQL</vt:lpstr>
      <vt:lpstr>Slide 14</vt:lpstr>
      <vt:lpstr>History Of Oracle</vt:lpstr>
      <vt:lpstr>SQL Commands</vt:lpstr>
      <vt:lpstr>Categories Of SQL Commands</vt:lpstr>
      <vt:lpstr>Data Definition Language</vt:lpstr>
      <vt:lpstr>Data Manipulation Language</vt:lpstr>
      <vt:lpstr>Data Manipulation Language</vt:lpstr>
      <vt:lpstr>Data Query Language</vt:lpstr>
      <vt:lpstr>Data Control Language</vt:lpstr>
      <vt:lpstr>Data Control 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Lenovopc</cp:lastModifiedBy>
  <cp:revision>1868</cp:revision>
  <dcterms:created xsi:type="dcterms:W3CDTF">2015-12-21T13:46:48Z</dcterms:created>
  <dcterms:modified xsi:type="dcterms:W3CDTF">2023-08-08T09:37:55Z</dcterms:modified>
</cp:coreProperties>
</file>