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25"/>
  </p:notesMasterIdLst>
  <p:sldIdLst>
    <p:sldId id="256" r:id="rId2"/>
    <p:sldId id="278" r:id="rId3"/>
    <p:sldId id="324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34" r:id="rId15"/>
    <p:sldId id="426" r:id="rId16"/>
    <p:sldId id="427" r:id="rId17"/>
    <p:sldId id="428" r:id="rId18"/>
    <p:sldId id="429" r:id="rId19"/>
    <p:sldId id="430" r:id="rId20"/>
    <p:sldId id="431" r:id="rId21"/>
    <p:sldId id="432" r:id="rId22"/>
    <p:sldId id="435" r:id="rId23"/>
    <p:sldId id="276" r:id="rId24"/>
  </p:sldIdLst>
  <p:sldSz cx="18288000" cy="10287000"/>
  <p:notesSz cx="6858000" cy="9144000"/>
  <p:embeddedFontLst>
    <p:embeddedFont>
      <p:font typeface="맑은 고딕" panose="020B0503020000020004" pitchFamily="34" charset="-127"/>
      <p:regular r:id="rId26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Consolas" panose="020B0609020204030204" pitchFamily="49" charset="0"/>
      <p:regular r:id="rId32"/>
      <p:bold r:id="rId33"/>
      <p:italic r:id="rId34"/>
      <p:boldItalic r:id="rId35"/>
    </p:embeddedFont>
    <p:embeddedFont>
      <p:font typeface="Libre Baskerville" panose="020B0604020202020204" charset="0"/>
      <p:regular r:id="rId36"/>
      <p:bold r:id="rId37"/>
      <p: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003300"/>
    <a:srgbClr val="4604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59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7144487"/>
            <a:ext cx="18288000" cy="115212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296" y="8296614"/>
            <a:ext cx="1828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6623720" y="1475286"/>
            <a:ext cx="5040560" cy="504056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4702" y="2278424"/>
            <a:ext cx="1638596" cy="363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3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82500" y="25567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640"/>
              </a:spcBef>
              <a:spcAft>
                <a:spcPts val="0"/>
              </a:spcAft>
              <a:buSzPts val="3200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1030363" y="52211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800"/>
              <a:buNone/>
              <a:defRPr sz="28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12910775" y="0"/>
            <a:ext cx="5377200" cy="103518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365125" y="3342200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2"/>
          </p:nvPr>
        </p:nvSpPr>
        <p:spPr>
          <a:xfrm>
            <a:off x="5552950" y="3342200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/>
            </a:lvl4pPr>
            <a:lvl5pPr marL="2286000" lvl="4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/>
            </a:lvl5pPr>
            <a:lvl6pPr marL="2743200" lvl="5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/>
          <p:nvPr/>
        </p:nvSpPr>
        <p:spPr>
          <a:xfrm>
            <a:off x="0" y="7571350"/>
            <a:ext cx="18309600" cy="27156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solidFill>
          <a:schemeClr val="dk2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1013450" y="298057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905175" y="2839525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/>
          <p:nvPr/>
        </p:nvSpPr>
        <p:spPr>
          <a:xfrm>
            <a:off x="13559275" y="0"/>
            <a:ext cx="4728600" cy="6112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0"/>
          <p:cNvSpPr>
            <a:spLocks noGrp="1"/>
          </p:cNvSpPr>
          <p:nvPr>
            <p:ph type="pic" idx="2"/>
          </p:nvPr>
        </p:nvSpPr>
        <p:spPr>
          <a:xfrm>
            <a:off x="11438888" y="3304100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1066788" y="288678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ctrTitle"/>
          </p:nvPr>
        </p:nvSpPr>
        <p:spPr>
          <a:xfrm>
            <a:off x="815500" y="865825"/>
            <a:ext cx="12176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6956"/>
            <a:ext cx="18288000" cy="115212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72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399086"/>
            <a:ext cx="18288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9927000"/>
            <a:ext cx="18288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8288000" cy="14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74888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62400" y="890725"/>
            <a:ext cx="12453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Baskerville"/>
              <a:buNone/>
              <a:defRPr sz="600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70425" y="26540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 i="0" u="none" strike="noStrike" cap="none">
                <a:solidFill>
                  <a:schemeClr val="dk1"/>
                </a:solidFill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 i="0" u="none" strike="noStrike" cap="none">
                <a:solidFill>
                  <a:schemeClr val="dk1"/>
                </a:solidFill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 i="0" u="none" strike="noStrike" cap="none">
                <a:solidFill>
                  <a:schemeClr val="dk1"/>
                </a:solidFill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 i="0" u="none" strike="noStrike" cap="none">
                <a:solidFill>
                  <a:schemeClr val="dk1"/>
                </a:solidFill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 i="0" u="none" strike="noStrike" cap="none">
                <a:solidFill>
                  <a:schemeClr val="dk1"/>
                </a:solidFill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 i="0" u="none" strike="noStrike" cap="none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B43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/>
          <p:nvPr/>
        </p:nvSpPr>
        <p:spPr>
          <a:xfrm>
            <a:off x="4718292" y="7109926"/>
            <a:ext cx="8177645" cy="2752726"/>
          </a:xfrm>
          <a:custGeom>
            <a:avLst/>
            <a:gdLst/>
            <a:ahLst/>
            <a:cxnLst/>
            <a:rect l="l" t="t" r="r" b="b"/>
            <a:pathLst>
              <a:path w="2153783" h="812800" extrusionOk="0">
                <a:moveTo>
                  <a:pt x="0" y="0"/>
                </a:moveTo>
                <a:lnTo>
                  <a:pt x="2153783" y="0"/>
                </a:lnTo>
                <a:lnTo>
                  <a:pt x="2153783" y="812800"/>
                </a:lnTo>
                <a:lnTo>
                  <a:pt x="0" y="812800"/>
                </a:lnTo>
                <a:close/>
              </a:path>
            </a:pathLst>
          </a:custGeom>
          <a:solidFill>
            <a:srgbClr val="E4B439"/>
          </a:solidFill>
          <a:ln>
            <a:noFill/>
          </a:ln>
        </p:spPr>
      </p:sp>
      <p:sp>
        <p:nvSpPr>
          <p:cNvPr id="56" name="Google Shape;56;p11"/>
          <p:cNvSpPr txBox="1"/>
          <p:nvPr/>
        </p:nvSpPr>
        <p:spPr>
          <a:xfrm>
            <a:off x="2702873" y="2914310"/>
            <a:ext cx="13070662" cy="5909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algn="ctr"/>
            <a:r>
              <a:rPr lang="en-US" sz="9600" dirty="0">
                <a:latin typeface="Georgia(Body)"/>
              </a:rPr>
              <a:t>JAVA PROJECT BATCH</a:t>
            </a:r>
          </a:p>
          <a:p>
            <a:pPr algn="ctr"/>
            <a:r>
              <a:rPr lang="en-US" sz="9600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  <a:p>
            <a:pPr algn="ctr"/>
            <a:endParaRPr lang="en-IN" sz="9600" dirty="0">
              <a:latin typeface="Georgia(Body)"/>
            </a:endParaRPr>
          </a:p>
        </p:txBody>
      </p:sp>
      <p:sp>
        <p:nvSpPr>
          <p:cNvPr id="57" name="Google Shape;57;p11"/>
          <p:cNvSpPr txBox="1"/>
          <p:nvPr/>
        </p:nvSpPr>
        <p:spPr>
          <a:xfrm>
            <a:off x="6465314" y="8235140"/>
            <a:ext cx="46836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b="1" dirty="0">
                <a:solidFill>
                  <a:srgbClr val="21212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Lecture 7</a:t>
            </a:r>
          </a:p>
        </p:txBody>
      </p:sp>
      <p:grpSp>
        <p:nvGrpSpPr>
          <p:cNvPr id="58" name="Google Shape;58;p11"/>
          <p:cNvGrpSpPr/>
          <p:nvPr/>
        </p:nvGrpSpPr>
        <p:grpSpPr>
          <a:xfrm>
            <a:off x="1036412" y="4363168"/>
            <a:ext cx="2327028" cy="1560664"/>
            <a:chOff x="4642" y="0"/>
            <a:chExt cx="3102704" cy="2080885"/>
          </a:xfrm>
        </p:grpSpPr>
        <p:grpSp>
          <p:nvGrpSpPr>
            <p:cNvPr id="59" name="Google Shape;59;p11"/>
            <p:cNvGrpSpPr/>
            <p:nvPr/>
          </p:nvGrpSpPr>
          <p:grpSpPr>
            <a:xfrm>
              <a:off x="4642" y="0"/>
              <a:ext cx="2071599" cy="2080885"/>
              <a:chOff x="1813" y="0"/>
              <a:chExt cx="809173" cy="812800"/>
            </a:xfrm>
          </p:grpSpPr>
          <p:sp>
            <p:nvSpPr>
              <p:cNvPr id="60" name="Google Shape;60;p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2121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5875" tIns="35875" rIns="35875" bIns="35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2" name="Google Shape;62;p11"/>
            <p:cNvCxnSpPr/>
            <p:nvPr/>
          </p:nvCxnSpPr>
          <p:spPr>
            <a:xfrm>
              <a:off x="959718" y="1053735"/>
              <a:ext cx="2147628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oval" w="lg" len="lg"/>
              <a:tailEnd type="stealth" w="med" len="med"/>
            </a:ln>
          </p:spPr>
        </p:cxnSp>
        <p:cxnSp>
          <p:nvCxnSpPr>
            <p:cNvPr id="63" name="Google Shape;63;p11"/>
            <p:cNvCxnSpPr/>
            <p:nvPr/>
          </p:nvCxnSpPr>
          <p:spPr>
            <a:xfrm>
              <a:off x="1199508" y="1053735"/>
              <a:ext cx="1446797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  <p:grpSp>
        <p:nvGrpSpPr>
          <p:cNvPr id="64" name="Google Shape;64;p11"/>
          <p:cNvGrpSpPr/>
          <p:nvPr/>
        </p:nvGrpSpPr>
        <p:grpSpPr>
          <a:xfrm rot="10800000">
            <a:off x="14928791" y="4363168"/>
            <a:ext cx="2327028" cy="1560664"/>
            <a:chOff x="4642" y="0"/>
            <a:chExt cx="3102704" cy="2080885"/>
          </a:xfrm>
        </p:grpSpPr>
        <p:grpSp>
          <p:nvGrpSpPr>
            <p:cNvPr id="65" name="Google Shape;65;p11"/>
            <p:cNvGrpSpPr/>
            <p:nvPr/>
          </p:nvGrpSpPr>
          <p:grpSpPr>
            <a:xfrm>
              <a:off x="4642" y="0"/>
              <a:ext cx="2071599" cy="2080885"/>
              <a:chOff x="1813" y="0"/>
              <a:chExt cx="809173" cy="812800"/>
            </a:xfrm>
          </p:grpSpPr>
          <p:sp>
            <p:nvSpPr>
              <p:cNvPr id="66" name="Google Shape;66;p11"/>
              <p:cNvSpPr/>
              <p:nvPr/>
            </p:nvSpPr>
            <p:spPr>
              <a:xfrm>
                <a:off x="1813" y="0"/>
                <a:ext cx="809173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09173" h="812800" extrusionOk="0">
                    <a:moveTo>
                      <a:pt x="404587" y="0"/>
                    </a:moveTo>
                    <a:cubicBezTo>
                      <a:pt x="628326" y="1001"/>
                      <a:pt x="809174" y="182659"/>
                      <a:pt x="809174" y="406400"/>
                    </a:cubicBezTo>
                    <a:cubicBezTo>
                      <a:pt x="809174" y="630141"/>
                      <a:pt x="628326" y="811799"/>
                      <a:pt x="404587" y="812800"/>
                    </a:cubicBezTo>
                    <a:cubicBezTo>
                      <a:pt x="180848" y="811799"/>
                      <a:pt x="0" y="630141"/>
                      <a:pt x="0" y="406400"/>
                    </a:cubicBezTo>
                    <a:cubicBezTo>
                      <a:pt x="0" y="182659"/>
                      <a:pt x="180848" y="1001"/>
                      <a:pt x="404587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38100" cap="flat" cmpd="sng">
                <a:solidFill>
                  <a:srgbClr val="21212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5875" tIns="35875" rIns="35875" bIns="3587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8" name="Google Shape;68;p11"/>
            <p:cNvCxnSpPr/>
            <p:nvPr/>
          </p:nvCxnSpPr>
          <p:spPr>
            <a:xfrm>
              <a:off x="959718" y="1053735"/>
              <a:ext cx="2147628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oval" w="lg" len="lg"/>
              <a:tailEnd type="stealth" w="med" len="med"/>
            </a:ln>
          </p:spPr>
        </p:cxnSp>
        <p:cxnSp>
          <p:nvCxnSpPr>
            <p:cNvPr id="69" name="Google Shape;69;p11"/>
            <p:cNvCxnSpPr/>
            <p:nvPr/>
          </p:nvCxnSpPr>
          <p:spPr>
            <a:xfrm>
              <a:off x="1199508" y="1053735"/>
              <a:ext cx="1446797" cy="0"/>
            </a:xfrm>
            <a:prstGeom prst="straightConnector1">
              <a:avLst/>
            </a:prstGeom>
            <a:noFill/>
            <a:ln w="50800" cap="flat" cmpd="sng">
              <a:solidFill>
                <a:srgbClr val="212121"/>
              </a:solidFill>
              <a:prstDash val="solid"/>
              <a:round/>
              <a:headEnd type="none" w="sm" len="sm"/>
              <a:tailEnd type="stealth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IN" sz="5000" b="1" dirty="0">
                <a:solidFill>
                  <a:schemeClr val="tx1"/>
                </a:solidFill>
              </a:rPr>
              <a:t>Making "</a:t>
            </a:r>
            <a:r>
              <a:rPr lang="en-IN" sz="5000" b="1" dirty="0" err="1">
                <a:solidFill>
                  <a:schemeClr val="tx1"/>
                </a:solidFill>
              </a:rPr>
              <a:t>JRadioButton</a:t>
            </a:r>
            <a:r>
              <a:rPr lang="en-IN" sz="5000" b="1" dirty="0">
                <a:solidFill>
                  <a:schemeClr val="tx1"/>
                </a:solidFill>
              </a:rPr>
              <a:t>" Objects Mutually Exclusive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By default "</a:t>
            </a:r>
            <a:r>
              <a:rPr lang="en-IN" sz="3000" kern="1200" dirty="0" err="1">
                <a:solidFill>
                  <a:schemeClr val="bg1"/>
                </a:solidFill>
              </a:rPr>
              <a:t>JRadioButton</a:t>
            </a:r>
            <a:r>
              <a:rPr lang="en-IN" sz="3000" kern="1200" dirty="0">
                <a:solidFill>
                  <a:schemeClr val="bg1"/>
                </a:solidFill>
              </a:rPr>
              <a:t>" objects are not mutually exclusive i.e. when we select  the next radio button the previously selected radio button doesn't get deselected.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dirty="0">
                <a:solidFill>
                  <a:schemeClr val="bg1"/>
                </a:solidFill>
              </a:rPr>
              <a:t>	</a:t>
            </a:r>
            <a:r>
              <a:rPr lang="en-IN" sz="3000" kern="1200" dirty="0">
                <a:solidFill>
                  <a:schemeClr val="bg1"/>
                </a:solidFill>
              </a:rPr>
              <a:t>To change this behaviour we need to put "</a:t>
            </a:r>
            <a:r>
              <a:rPr lang="en-IN" sz="3000" kern="1200" dirty="0" err="1">
                <a:solidFill>
                  <a:schemeClr val="bg1"/>
                </a:solidFill>
              </a:rPr>
              <a:t>JRadioButton</a:t>
            </a:r>
            <a:r>
              <a:rPr lang="en-IN" sz="3000" kern="1200" dirty="0">
                <a:solidFill>
                  <a:schemeClr val="bg1"/>
                </a:solidFill>
              </a:rPr>
              <a:t>" objects into a common  </a:t>
            </a:r>
            <a:endParaRPr lang="en-IN" sz="30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	group.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	This group is formed using a "</a:t>
            </a:r>
            <a:r>
              <a:rPr lang="en-IN" sz="3000" kern="1200" dirty="0" err="1">
                <a:solidFill>
                  <a:schemeClr val="bg1"/>
                </a:solidFill>
              </a:rPr>
              <a:t>ButtonGroup</a:t>
            </a:r>
            <a:r>
              <a:rPr lang="en-IN" sz="3000" kern="1200" dirty="0">
                <a:solidFill>
                  <a:schemeClr val="bg1"/>
                </a:solidFill>
              </a:rPr>
              <a:t>" object. "</a:t>
            </a:r>
            <a:r>
              <a:rPr lang="en-IN" sz="3000" kern="1200" dirty="0" err="1">
                <a:solidFill>
                  <a:schemeClr val="bg1"/>
                </a:solidFill>
              </a:rPr>
              <a:t>ButtonGroup</a:t>
            </a:r>
            <a:r>
              <a:rPr lang="en-IN" sz="3000" kern="1200" dirty="0">
                <a:solidFill>
                  <a:schemeClr val="bg1"/>
                </a:solidFill>
              </a:rPr>
              <a:t>" is a class and all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	the "</a:t>
            </a:r>
            <a:r>
              <a:rPr lang="en-IN" sz="3000" kern="1200" dirty="0" err="1">
                <a:solidFill>
                  <a:schemeClr val="bg1"/>
                </a:solidFill>
              </a:rPr>
              <a:t>JRadioButton</a:t>
            </a:r>
            <a:r>
              <a:rPr lang="en-IN" sz="3000" kern="1200" dirty="0">
                <a:solidFill>
                  <a:schemeClr val="bg1"/>
                </a:solidFill>
              </a:rPr>
              <a:t>" objects added to the </a:t>
            </a:r>
            <a:r>
              <a:rPr lang="en-IN" sz="3000" kern="1200" dirty="0" err="1">
                <a:solidFill>
                  <a:schemeClr val="bg1"/>
                </a:solidFill>
              </a:rPr>
              <a:t>same"ButtonGroup</a:t>
            </a:r>
            <a:r>
              <a:rPr lang="en-IN" sz="3000" kern="1200" dirty="0">
                <a:solidFill>
                  <a:schemeClr val="bg1"/>
                </a:solidFill>
              </a:rPr>
              <a:t>"  become "Mutually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	Exclusive".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tx1"/>
                </a:solidFill>
              </a:rPr>
              <a:t>	</a:t>
            </a:r>
            <a:r>
              <a:rPr lang="en-IN" sz="3000" b="1" kern="1200" dirty="0">
                <a:solidFill>
                  <a:srgbClr val="FF0000"/>
                </a:solidFill>
              </a:rPr>
              <a:t>To add "</a:t>
            </a:r>
            <a:r>
              <a:rPr lang="en-IN" sz="3000" b="1" kern="1200" dirty="0" err="1">
                <a:solidFill>
                  <a:srgbClr val="FF0000"/>
                </a:solidFill>
              </a:rPr>
              <a:t>JRadioButton</a:t>
            </a:r>
            <a:r>
              <a:rPr lang="en-IN" sz="3000" b="1" kern="1200" dirty="0">
                <a:solidFill>
                  <a:srgbClr val="FF0000"/>
                </a:solidFill>
              </a:rPr>
              <a:t>" to "</a:t>
            </a:r>
            <a:r>
              <a:rPr lang="en-IN" sz="3000" b="1" kern="1200" dirty="0" err="1">
                <a:solidFill>
                  <a:srgbClr val="FF0000"/>
                </a:solidFill>
              </a:rPr>
              <a:t>ButtonGroup</a:t>
            </a:r>
            <a:r>
              <a:rPr lang="en-IN" sz="3000" b="1" kern="1200" dirty="0">
                <a:solidFill>
                  <a:srgbClr val="FF0000"/>
                </a:solidFill>
              </a:rPr>
              <a:t>" we have to do two things: 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IN" sz="3000" b="1" kern="1200" dirty="0">
                <a:solidFill>
                  <a:srgbClr val="FF0000"/>
                </a:solidFill>
              </a:rPr>
              <a:t>Drag a </a:t>
            </a:r>
            <a:r>
              <a:rPr lang="en-IN" sz="3000" b="1" kern="1200" dirty="0" err="1">
                <a:solidFill>
                  <a:srgbClr val="FF0000"/>
                </a:solidFill>
              </a:rPr>
              <a:t>ButtonGroup</a:t>
            </a:r>
            <a:r>
              <a:rPr lang="en-IN" sz="3000" b="1" kern="1200" dirty="0">
                <a:solidFill>
                  <a:srgbClr val="FF0000"/>
                </a:solidFill>
              </a:rPr>
              <a:t> object on frame.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FF0000"/>
                </a:solidFill>
              </a:rPr>
              <a:t>Set the Button Group property of </a:t>
            </a:r>
            <a:r>
              <a:rPr lang="en-US" sz="3000" b="1" kern="1200" dirty="0" err="1">
                <a:solidFill>
                  <a:srgbClr val="FF0000"/>
                </a:solidFill>
              </a:rPr>
              <a:t>JRadioButton</a:t>
            </a:r>
            <a:r>
              <a:rPr lang="en-US" sz="3000" b="1" kern="1200" dirty="0">
                <a:solidFill>
                  <a:srgbClr val="FF0000"/>
                </a:solidFill>
              </a:rPr>
              <a:t> to the </a:t>
            </a:r>
            <a:r>
              <a:rPr lang="en-IN" sz="3000" b="1" kern="1200" dirty="0" err="1">
                <a:solidFill>
                  <a:srgbClr val="FF0000"/>
                </a:solidFill>
              </a:rPr>
              <a:t>ButtonGroup</a:t>
            </a:r>
            <a:r>
              <a:rPr lang="en-IN" sz="3000" b="1" kern="1200" dirty="0">
                <a:solidFill>
                  <a:srgbClr val="FF0000"/>
                </a:solidFill>
              </a:rPr>
              <a:t> object 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72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Handling </a:t>
            </a:r>
            <a:r>
              <a:rPr lang="en-US" sz="5000" b="1" dirty="0" err="1">
                <a:solidFill>
                  <a:schemeClr val="tx1"/>
                </a:solidFill>
              </a:rPr>
              <a:t>JRadioButton</a:t>
            </a:r>
            <a:r>
              <a:rPr lang="en-US" sz="5000" b="1" dirty="0">
                <a:solidFill>
                  <a:schemeClr val="tx1"/>
                </a:solidFill>
              </a:rPr>
              <a:t> Event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u="sng" kern="1200" dirty="0">
                <a:solidFill>
                  <a:schemeClr val="bg1"/>
                </a:solidFill>
              </a:rPr>
              <a:t>Events Fired In </a:t>
            </a:r>
            <a:r>
              <a:rPr lang="en-IN" sz="3000" b="1" u="sng" kern="1200" dirty="0" err="1">
                <a:solidFill>
                  <a:schemeClr val="bg1"/>
                </a:solidFill>
              </a:rPr>
              <a:t>JRadioButton</a:t>
            </a:r>
            <a:r>
              <a:rPr lang="en-IN" sz="3000" b="1" u="sng" kern="1200" dirty="0">
                <a:solidFill>
                  <a:schemeClr val="bg1"/>
                </a:solidFill>
              </a:rPr>
              <a:t>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	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A "</a:t>
            </a:r>
            <a:r>
              <a:rPr lang="en-IN" sz="3000" kern="1200" dirty="0" err="1">
                <a:solidFill>
                  <a:schemeClr val="bg1"/>
                </a:solidFill>
              </a:rPr>
              <a:t>JRadioButton</a:t>
            </a:r>
            <a:r>
              <a:rPr lang="en-IN" sz="3000" kern="1200" dirty="0">
                <a:solidFill>
                  <a:schemeClr val="bg1"/>
                </a:solidFill>
              </a:rPr>
              <a:t>" object fires the same event as a "</a:t>
            </a:r>
            <a:r>
              <a:rPr lang="en-IN" sz="3000" kern="1200" dirty="0" err="1">
                <a:solidFill>
                  <a:schemeClr val="bg1"/>
                </a:solidFill>
              </a:rPr>
              <a:t>JButton</a:t>
            </a:r>
            <a:r>
              <a:rPr lang="en-IN" sz="3000" kern="1200" dirty="0">
                <a:solidFill>
                  <a:schemeClr val="bg1"/>
                </a:solidFill>
              </a:rPr>
              <a:t>" object i.e.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 err="1">
                <a:solidFill>
                  <a:schemeClr val="bg1"/>
                </a:solidFill>
              </a:rPr>
              <a:t>ActionEvent</a:t>
            </a:r>
            <a:r>
              <a:rPr lang="en-IN" sz="3000" kern="1200" dirty="0">
                <a:solidFill>
                  <a:schemeClr val="bg1"/>
                </a:solidFill>
              </a:rPr>
              <a:t> so we have to override the method </a:t>
            </a:r>
            <a:r>
              <a:rPr lang="en-IN" sz="3000" b="1" kern="1200" dirty="0">
                <a:solidFill>
                  <a:schemeClr val="bg1"/>
                </a:solidFill>
              </a:rPr>
              <a:t>"</a:t>
            </a:r>
            <a:r>
              <a:rPr lang="en-IN" sz="3000" b="1" kern="1200" dirty="0" err="1">
                <a:solidFill>
                  <a:schemeClr val="bg1"/>
                </a:solidFill>
              </a:rPr>
              <a:t>actionPerformed</a:t>
            </a:r>
            <a:r>
              <a:rPr lang="en-IN" sz="3000" b="1" kern="1200" dirty="0">
                <a:solidFill>
                  <a:schemeClr val="bg1"/>
                </a:solidFill>
              </a:rPr>
              <a:t>( )" </a:t>
            </a:r>
            <a:r>
              <a:rPr lang="en-IN" sz="3000" kern="1200" dirty="0">
                <a:solidFill>
                  <a:schemeClr val="bg1"/>
                </a:solidFill>
              </a:rPr>
              <a:t>and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event handling is done same as we do in "</a:t>
            </a:r>
            <a:r>
              <a:rPr lang="en-IN" sz="3000" kern="1200" dirty="0" err="1">
                <a:solidFill>
                  <a:schemeClr val="bg1"/>
                </a:solidFill>
              </a:rPr>
              <a:t>JButton</a:t>
            </a:r>
            <a:r>
              <a:rPr lang="en-IN" sz="3000" kern="1200" dirty="0">
                <a:solidFill>
                  <a:schemeClr val="bg1"/>
                </a:solidFill>
              </a:rPr>
              <a:t>“.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24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Example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Develop an application containing two text field and three radio buttons titled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Meter, Centimeter and </a:t>
            </a:r>
            <a:r>
              <a:rPr lang="en-US" sz="3000" kern="1200" dirty="0" err="1">
                <a:solidFill>
                  <a:schemeClr val="bg1"/>
                </a:solidFill>
              </a:rPr>
              <a:t>Killometer</a:t>
            </a:r>
            <a:r>
              <a:rPr lang="en-US" sz="3000" kern="1200" dirty="0">
                <a:solidFill>
                  <a:schemeClr val="bg1"/>
                </a:solidFill>
              </a:rPr>
              <a:t>. As the user selects these radio buttons apply the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required output on the another text field. 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kern="1200" dirty="0">
              <a:solidFill>
                <a:schemeClr val="bg1"/>
              </a:solidFill>
            </a:endParaRPr>
          </a:p>
        </p:txBody>
      </p:sp>
      <p:pic>
        <p:nvPicPr>
          <p:cNvPr id="6" name="Picture 5" descr="Capture54.PNG">
            <a:extLst>
              <a:ext uri="{FF2B5EF4-FFF2-40B4-BE49-F238E27FC236}">
                <a16:creationId xmlns:a16="http://schemas.microsoft.com/office/drawing/2014/main" id="{A966DE97-5E0A-4B6B-BF95-398FCB98B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1949" y="4555012"/>
            <a:ext cx="10324102" cy="538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6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Example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4025282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rgbClr val="0070C0"/>
              </a:solidFill>
              <a:latin typeface="Consolas" pitchFamily="49" charset="0"/>
              <a:cs typeface="Consolas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private void 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myActionPerformed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evt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{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String 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kmstr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txtKm.getText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try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 km=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Integer.parseInt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kmstr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String result;</a:t>
            </a:r>
            <a:endParaRPr lang="en-IN" sz="3000" kern="1200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55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Example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if(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evt.getSource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()==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jrMeter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  </a:t>
            </a: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 meter=km*1000;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  result=meter+" meters";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else if(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evt.getSource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()==</a:t>
            </a:r>
            <a:r>
              <a:rPr lang="en-IN" sz="3000" b="1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jrCentimeter</a:t>
            </a: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   int cm=km*100000;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   result=cm+" </a:t>
            </a:r>
            <a:r>
              <a:rPr lang="en-IN" sz="3000" kern="12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centimeters</a:t>
            </a: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947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Example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371216" y="1452404"/>
            <a:ext cx="16566776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accent6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            </a:t>
            </a: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 mm=km*1000000;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    result=mm+" </a:t>
            </a:r>
            <a:r>
              <a:rPr lang="en-IN" sz="3000" kern="12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millimeters</a:t>
            </a: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";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txtResult.setText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(result);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catch(</a:t>
            </a:r>
            <a:r>
              <a:rPr lang="en-IN" sz="3000" kern="1200" dirty="0" err="1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NumberFormatException</a:t>
            </a: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ex)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3000" kern="12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JOptionPane.showMessageDialog</a:t>
            </a: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null,"Please</a:t>
            </a: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IN" sz="3000" kern="12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intput</a:t>
            </a: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digits </a:t>
            </a:r>
            <a:r>
              <a:rPr lang="en-IN" sz="3000" kern="12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only","Conversion</a:t>
            </a: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Error!",</a:t>
            </a:r>
            <a:r>
              <a:rPr lang="en-IN" sz="3000" kern="12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JOptionPane.ERROR_MESSAGE</a:t>
            </a: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3000" kern="12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txtKm.setText</a:t>
            </a: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("");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IN" sz="3000" kern="12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txtKm.requestFocus</a:t>
            </a:r>
            <a:r>
              <a:rPr lang="en-IN" sz="3000" kern="12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9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tx1"/>
                </a:solidFill>
              </a:rPr>
              <a:t> </a:t>
            </a:r>
            <a:r>
              <a:rPr lang="en-US" sz="5000" b="1" dirty="0">
                <a:solidFill>
                  <a:schemeClr val="tx1"/>
                </a:solidFill>
              </a:rPr>
              <a:t>The </a:t>
            </a:r>
            <a:r>
              <a:rPr lang="en-US" sz="5000" b="1" dirty="0" err="1">
                <a:solidFill>
                  <a:schemeClr val="tx1"/>
                </a:solidFill>
              </a:rPr>
              <a:t>JComboBox</a:t>
            </a:r>
            <a:r>
              <a:rPr lang="en-US" sz="5000" b="1" dirty="0">
                <a:solidFill>
                  <a:schemeClr val="tx1"/>
                </a:solidFill>
              </a:rPr>
              <a:t> Component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 err="1">
                <a:solidFill>
                  <a:schemeClr val="bg1"/>
                </a:solidFill>
              </a:rPr>
              <a:t>ComboBoxes</a:t>
            </a:r>
            <a:r>
              <a:rPr lang="en-US" sz="3000" kern="1200" dirty="0">
                <a:solidFill>
                  <a:schemeClr val="bg1"/>
                </a:solidFill>
              </a:rPr>
              <a:t> are dropdown list which display a list of choices to the user and allow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dirty="0">
                <a:solidFill>
                  <a:schemeClr val="bg1"/>
                </a:solidFill>
              </a:rPr>
              <a:t>	</a:t>
            </a:r>
            <a:r>
              <a:rPr lang="en-US" sz="3000" kern="1200" dirty="0">
                <a:solidFill>
                  <a:schemeClr val="bg1"/>
                </a:solidFill>
              </a:rPr>
              <a:t>him to select one element at a time.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u="sng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IN" sz="3000" u="sng" kern="1200" dirty="0">
                <a:solidFill>
                  <a:schemeClr val="bg1"/>
                </a:solidFill>
              </a:rPr>
              <a:t>Properties Of "</a:t>
            </a:r>
            <a:r>
              <a:rPr lang="en-IN" sz="3000" u="sng" kern="1200" dirty="0" err="1">
                <a:solidFill>
                  <a:schemeClr val="bg1"/>
                </a:solidFill>
              </a:rPr>
              <a:t>JComboBox</a:t>
            </a:r>
            <a:r>
              <a:rPr lang="en-IN" sz="3000" u="sng" kern="1200" dirty="0">
                <a:solidFill>
                  <a:schemeClr val="bg1"/>
                </a:solidFill>
              </a:rPr>
              <a:t>"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</a:rPr>
              <a:t>1.</a:t>
            </a:r>
            <a:r>
              <a:rPr lang="en-IN" sz="3000" kern="1200" dirty="0">
                <a:solidFill>
                  <a:schemeClr val="tx1"/>
                </a:solidFill>
              </a:rPr>
              <a:t> </a:t>
            </a:r>
            <a:r>
              <a:rPr lang="en-IN" sz="3000" u="sng" kern="1200" dirty="0">
                <a:solidFill>
                  <a:srgbClr val="FF0000"/>
                </a:solidFill>
              </a:rPr>
              <a:t>model</a:t>
            </a:r>
            <a:r>
              <a:rPr lang="en-IN" sz="3000" kern="1200" dirty="0">
                <a:solidFill>
                  <a:schemeClr val="bg1"/>
                </a:solidFill>
              </a:rPr>
              <a:t>:- For setting items to be displayed in the </a:t>
            </a:r>
            <a:r>
              <a:rPr lang="en-IN" sz="3000" kern="1200" dirty="0" err="1">
                <a:solidFill>
                  <a:schemeClr val="bg1"/>
                </a:solidFill>
              </a:rPr>
              <a:t>JComboBox</a:t>
            </a:r>
            <a:endParaRPr lang="en-IN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rgbClr val="FF0000"/>
                </a:solidFill>
              </a:rPr>
              <a:t>2</a:t>
            </a:r>
            <a:r>
              <a:rPr lang="en-IN" sz="3000" b="1" kern="1200" dirty="0">
                <a:solidFill>
                  <a:srgbClr val="FF0000"/>
                </a:solidFill>
              </a:rPr>
              <a:t>.</a:t>
            </a:r>
            <a:r>
              <a:rPr lang="en-IN" sz="3000" b="1" kern="1200" dirty="0">
                <a:solidFill>
                  <a:schemeClr val="tx1"/>
                </a:solidFill>
              </a:rPr>
              <a:t> </a:t>
            </a:r>
            <a:r>
              <a:rPr lang="en-IN" sz="3000" u="sng" kern="1200" dirty="0" err="1">
                <a:solidFill>
                  <a:srgbClr val="FF0000"/>
                </a:solidFill>
              </a:rPr>
              <a:t>maximumrowcount</a:t>
            </a:r>
            <a:r>
              <a:rPr lang="en-IN" sz="3000" kern="1200" dirty="0">
                <a:solidFill>
                  <a:schemeClr val="bg1"/>
                </a:solidFill>
              </a:rPr>
              <a:t>:- For settings no of items to be displayed by default in the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 err="1">
                <a:solidFill>
                  <a:schemeClr val="bg1"/>
                </a:solidFill>
              </a:rPr>
              <a:t>JComboBox</a:t>
            </a:r>
            <a:endParaRPr lang="en-IN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u="sng" kern="1200" dirty="0">
              <a:solidFill>
                <a:schemeClr val="tx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54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How To Add Elements At Design Time In </a:t>
            </a:r>
            <a:r>
              <a:rPr lang="en-US" sz="5000" b="1" dirty="0" err="1"/>
              <a:t>ComboBox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Drag and drop Combo Box into your Frame.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Then select the Combo Box make a right click and go to the Properties window on 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IN" sz="3000" dirty="0">
                <a:solidFill>
                  <a:schemeClr val="bg1"/>
                </a:solidFill>
              </a:rPr>
              <a:t>	</a:t>
            </a:r>
            <a:r>
              <a:rPr lang="en-IN" sz="3000" kern="1200" dirty="0">
                <a:solidFill>
                  <a:schemeClr val="bg1"/>
                </a:solidFill>
              </a:rPr>
              <a:t>the bottom right corner.</a:t>
            </a:r>
            <a:r>
              <a:rPr lang="en-US" sz="3000" kern="1200" dirty="0">
                <a:solidFill>
                  <a:schemeClr val="bg1"/>
                </a:solidFill>
              </a:rPr>
              <a:t> </a:t>
            </a:r>
            <a:r>
              <a:rPr lang="en-IN" sz="3000" kern="1200" dirty="0">
                <a:solidFill>
                  <a:schemeClr val="bg1"/>
                </a:solidFill>
              </a:rPr>
              <a:t>There you will see </a:t>
            </a:r>
            <a:r>
              <a:rPr lang="en-IN" sz="3000" b="1" kern="1200" dirty="0">
                <a:solidFill>
                  <a:schemeClr val="bg1"/>
                </a:solidFill>
              </a:rPr>
              <a:t>model</a:t>
            </a:r>
            <a:r>
              <a:rPr lang="en-IN" sz="3000" kern="1200" dirty="0">
                <a:solidFill>
                  <a:schemeClr val="bg1"/>
                </a:solidFill>
              </a:rPr>
              <a:t> property then click to open 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IN" sz="3000" dirty="0">
                <a:solidFill>
                  <a:schemeClr val="bg1"/>
                </a:solidFill>
              </a:rPr>
              <a:t>	</a:t>
            </a:r>
            <a:r>
              <a:rPr lang="en-IN" sz="3000" kern="1200" dirty="0">
                <a:solidFill>
                  <a:schemeClr val="bg1"/>
                </a:solidFill>
              </a:rPr>
              <a:t>custom editor.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5FBEBA-A710-4DA4-9FE3-EE16ACC40EEC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6502" y="4767290"/>
            <a:ext cx="8374460" cy="516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809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Adding Element At Design Time</a:t>
            </a:r>
            <a:br>
              <a:rPr lang="en-US" sz="5000" b="1" dirty="0"/>
            </a:br>
            <a:r>
              <a:rPr lang="en-US" sz="5000" b="1" dirty="0"/>
              <a:t> In </a:t>
            </a:r>
            <a:r>
              <a:rPr lang="en-US" sz="5000" b="1" dirty="0" err="1"/>
              <a:t>Combobox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941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3. Now enter  the textual representation of combo box model content.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4. Now run the code. It will look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	like this: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343C85-E814-49AE-BAF9-3DFE1885D0F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59320" y="3008273"/>
            <a:ext cx="6756679" cy="2955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5D5787-1B0F-42AE-829E-2710B07B984B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19711" y="6694249"/>
            <a:ext cx="7235896" cy="2955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2636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/>
              <a:t>Methods</a:t>
            </a:r>
            <a:r>
              <a:rPr lang="en-US" sz="5400" b="1" dirty="0"/>
              <a:t> of </a:t>
            </a:r>
            <a:r>
              <a:rPr lang="en-US" sz="5400" b="1" dirty="0" err="1"/>
              <a:t>JComboBox</a:t>
            </a:r>
            <a:r>
              <a:rPr lang="en-US" sz="5400" b="1" dirty="0"/>
              <a:t> </a:t>
            </a:r>
            <a:endParaRPr lang="ko-KR" altLang="en-US" sz="54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u="sng" kern="1200" dirty="0">
                <a:solidFill>
                  <a:schemeClr val="bg1"/>
                </a:solidFill>
                <a:latin typeface="+mn-lt"/>
              </a:rPr>
              <a:t>Methods: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b="1" u="sng" kern="1200" dirty="0">
              <a:solidFill>
                <a:schemeClr val="bg1"/>
              </a:solidFill>
              <a:latin typeface="+mn-lt"/>
              <a:cs typeface="Consolas" pitchFamily="49" charset="0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1. public void </a:t>
            </a:r>
            <a:r>
              <a:rPr lang="en-IN" sz="3000" b="1" kern="1200" dirty="0" err="1">
                <a:solidFill>
                  <a:srgbClr val="C00000"/>
                </a:solidFill>
                <a:latin typeface="+mn-lt"/>
                <a:cs typeface="Consolas" pitchFamily="49" charset="0"/>
              </a:rPr>
              <a:t>addItem</a:t>
            </a: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(Object)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2. public void </a:t>
            </a:r>
            <a:r>
              <a:rPr lang="en-IN" sz="3000" b="1" kern="1200" dirty="0" err="1">
                <a:solidFill>
                  <a:srgbClr val="C00000"/>
                </a:solidFill>
                <a:latin typeface="+mn-lt"/>
                <a:cs typeface="Consolas" pitchFamily="49" charset="0"/>
              </a:rPr>
              <a:t>insertItemAt</a:t>
            </a: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(</a:t>
            </a:r>
            <a:r>
              <a:rPr lang="en-IN" sz="3000" b="1" kern="1200" dirty="0" err="1">
                <a:solidFill>
                  <a:srgbClr val="C00000"/>
                </a:solidFill>
                <a:latin typeface="+mn-lt"/>
                <a:cs typeface="Consolas" pitchFamily="49" charset="0"/>
              </a:rPr>
              <a:t>Object,int</a:t>
            </a: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3. public int </a:t>
            </a:r>
            <a:r>
              <a:rPr lang="en-IN" sz="3000" b="1" kern="1200" dirty="0" err="1">
                <a:solidFill>
                  <a:srgbClr val="C00000"/>
                </a:solidFill>
                <a:latin typeface="+mn-lt"/>
                <a:cs typeface="Consolas" pitchFamily="49" charset="0"/>
              </a:rPr>
              <a:t>getItemCount</a:t>
            </a: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( 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4. public int </a:t>
            </a:r>
            <a:r>
              <a:rPr lang="en-IN" sz="3000" b="1" kern="1200" dirty="0" err="1">
                <a:solidFill>
                  <a:srgbClr val="C00000"/>
                </a:solidFill>
                <a:latin typeface="+mn-lt"/>
                <a:cs typeface="Consolas" pitchFamily="49" charset="0"/>
              </a:rPr>
              <a:t>getSelectedIndex</a:t>
            </a: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( 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5. public void </a:t>
            </a:r>
            <a:r>
              <a:rPr lang="en-IN" sz="3000" b="1" kern="1200" dirty="0" err="1">
                <a:solidFill>
                  <a:srgbClr val="C00000"/>
                </a:solidFill>
                <a:latin typeface="+mn-lt"/>
                <a:cs typeface="Consolas" pitchFamily="49" charset="0"/>
              </a:rPr>
              <a:t>removeItemAt</a:t>
            </a: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(int)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6. public void </a:t>
            </a:r>
            <a:r>
              <a:rPr lang="en-IN" sz="3000" b="1" kern="1200" dirty="0" err="1">
                <a:solidFill>
                  <a:srgbClr val="C00000"/>
                </a:solidFill>
                <a:latin typeface="+mn-lt"/>
                <a:cs typeface="Consolas" pitchFamily="49" charset="0"/>
              </a:rPr>
              <a:t>removeAllItems</a:t>
            </a: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()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7. public Object </a:t>
            </a:r>
            <a:r>
              <a:rPr lang="en-IN" sz="3000" b="1" kern="1200" dirty="0" err="1">
                <a:solidFill>
                  <a:srgbClr val="C00000"/>
                </a:solidFill>
                <a:latin typeface="+mn-lt"/>
                <a:cs typeface="Consolas" pitchFamily="49" charset="0"/>
              </a:rPr>
              <a:t>getSelectedItem</a:t>
            </a: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( 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8. public void </a:t>
            </a:r>
            <a:r>
              <a:rPr lang="en-IN" sz="3000" b="1" kern="1200" dirty="0" err="1">
                <a:solidFill>
                  <a:srgbClr val="C00000"/>
                </a:solidFill>
                <a:latin typeface="+mn-lt"/>
                <a:cs typeface="Consolas" pitchFamily="49" charset="0"/>
              </a:rPr>
              <a:t>setMaximumRowCount</a:t>
            </a:r>
            <a:r>
              <a:rPr lang="en-IN" sz="3000" b="1" kern="1200" dirty="0">
                <a:solidFill>
                  <a:srgbClr val="C00000"/>
                </a:solidFill>
                <a:latin typeface="+mn-lt"/>
                <a:cs typeface="Consolas" pitchFamily="49" charset="0"/>
              </a:rPr>
              <a:t>(int)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kern="1200" dirty="0">
              <a:solidFill>
                <a:srgbClr val="FF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18851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Google Shape;130;p13"/>
          <p:cNvGrpSpPr/>
          <p:nvPr/>
        </p:nvGrpSpPr>
        <p:grpSpPr>
          <a:xfrm>
            <a:off x="2071943" y="1929735"/>
            <a:ext cx="1537682" cy="1544574"/>
            <a:chOff x="1813" y="0"/>
            <a:chExt cx="809173" cy="812800"/>
          </a:xfrm>
        </p:grpSpPr>
        <p:sp>
          <p:nvSpPr>
            <p:cNvPr id="131" name="Google Shape;13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01.</a:t>
              </a:r>
              <a:endParaRPr dirty="0"/>
            </a:p>
          </p:txBody>
        </p:sp>
      </p:grpSp>
      <p:grpSp>
        <p:nvGrpSpPr>
          <p:cNvPr id="133" name="Google Shape;133;p13"/>
          <p:cNvGrpSpPr/>
          <p:nvPr/>
        </p:nvGrpSpPr>
        <p:grpSpPr>
          <a:xfrm>
            <a:off x="4765824" y="3113240"/>
            <a:ext cx="1537682" cy="1544574"/>
            <a:chOff x="1813" y="0"/>
            <a:chExt cx="809173" cy="812800"/>
          </a:xfrm>
        </p:grpSpPr>
        <p:sp>
          <p:nvSpPr>
            <p:cNvPr id="134" name="Google Shape;134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02.</a:t>
              </a:r>
              <a:endParaRPr dirty="0"/>
            </a:p>
          </p:txBody>
        </p:sp>
      </p:grpSp>
      <p:sp>
        <p:nvSpPr>
          <p:cNvPr id="136" name="Google Shape;136;p13"/>
          <p:cNvSpPr txBox="1"/>
          <p:nvPr/>
        </p:nvSpPr>
        <p:spPr>
          <a:xfrm>
            <a:off x="3477265" y="4284901"/>
            <a:ext cx="4114800" cy="1854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3420"/>
              </a:spcBef>
            </a:pPr>
            <a:r>
              <a:rPr lang="en-US" sz="3000" b="1" dirty="0"/>
              <a:t>Handling</a:t>
            </a:r>
            <a:r>
              <a:rPr lang="en-US" sz="3200" b="1" dirty="0"/>
              <a:t> </a:t>
            </a:r>
            <a:r>
              <a:rPr lang="en-US" sz="3200" b="1" dirty="0" err="1">
                <a:solidFill>
                  <a:srgbClr val="C00000"/>
                </a:solidFill>
              </a:rPr>
              <a:t>JRadioButton</a:t>
            </a:r>
            <a:r>
              <a:rPr lang="en-US" sz="3200" b="1" dirty="0">
                <a:solidFill>
                  <a:srgbClr val="C00000"/>
                </a:solidFill>
              </a:rPr>
              <a:t> Event</a:t>
            </a:r>
            <a:r>
              <a:rPr lang="en-US" sz="3200" b="1" dirty="0"/>
              <a:t>.</a:t>
            </a:r>
            <a:r>
              <a:rPr lang="en-US" sz="3200" b="1" dirty="0">
                <a:solidFill>
                  <a:srgbClr val="D16248"/>
                </a:solidFill>
              </a:rPr>
              <a:t> </a:t>
            </a:r>
          </a:p>
        </p:txBody>
      </p:sp>
      <p:sp>
        <p:nvSpPr>
          <p:cNvPr id="138" name="Google Shape;138;p13"/>
          <p:cNvSpPr txBox="1"/>
          <p:nvPr/>
        </p:nvSpPr>
        <p:spPr>
          <a:xfrm>
            <a:off x="1082364" y="3113240"/>
            <a:ext cx="3516840" cy="1381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3420"/>
              </a:spcBef>
            </a:pPr>
            <a:r>
              <a:rPr lang="en-IN" sz="3200" b="1" dirty="0"/>
              <a:t>Using</a:t>
            </a:r>
            <a:r>
              <a:rPr lang="en-IN" sz="3200" b="1" dirty="0">
                <a:solidFill>
                  <a:srgbClr val="D16248"/>
                </a:solidFill>
              </a:rPr>
              <a:t> </a:t>
            </a:r>
            <a:r>
              <a:rPr lang="en-IN" sz="3200" b="1" dirty="0" err="1">
                <a:solidFill>
                  <a:srgbClr val="C00000"/>
                </a:solidFill>
              </a:rPr>
              <a:t>JRadio</a:t>
            </a:r>
            <a:r>
              <a:rPr lang="en-IN" sz="3200" b="1" dirty="0">
                <a:solidFill>
                  <a:srgbClr val="C00000"/>
                </a:solidFill>
              </a:rPr>
              <a:t> Button</a:t>
            </a:r>
            <a:r>
              <a:rPr lang="en-IN" sz="3200" b="1" dirty="0"/>
              <a:t>.</a:t>
            </a:r>
          </a:p>
        </p:txBody>
      </p:sp>
      <p:grpSp>
        <p:nvGrpSpPr>
          <p:cNvPr id="140" name="Google Shape;140;p13"/>
          <p:cNvGrpSpPr/>
          <p:nvPr/>
        </p:nvGrpSpPr>
        <p:grpSpPr>
          <a:xfrm>
            <a:off x="7812803" y="4284901"/>
            <a:ext cx="1537682" cy="1544574"/>
            <a:chOff x="1813" y="0"/>
            <a:chExt cx="809173" cy="812800"/>
          </a:xfrm>
        </p:grpSpPr>
        <p:sp>
          <p:nvSpPr>
            <p:cNvPr id="141" name="Google Shape;141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03.</a:t>
              </a:r>
              <a:endParaRPr dirty="0"/>
            </a:p>
          </p:txBody>
        </p:sp>
      </p:grpSp>
      <p:grpSp>
        <p:nvGrpSpPr>
          <p:cNvPr id="145" name="Google Shape;145;p13"/>
          <p:cNvGrpSpPr/>
          <p:nvPr/>
        </p:nvGrpSpPr>
        <p:grpSpPr>
          <a:xfrm>
            <a:off x="10998248" y="5568206"/>
            <a:ext cx="1537682" cy="1544574"/>
            <a:chOff x="1813" y="0"/>
            <a:chExt cx="809173" cy="812800"/>
          </a:xfrm>
        </p:grpSpPr>
        <p:sp>
          <p:nvSpPr>
            <p:cNvPr id="146" name="Google Shape;146;p13"/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04.</a:t>
              </a:r>
              <a:endParaRPr dirty="0"/>
            </a:p>
          </p:txBody>
        </p:sp>
      </p:grpSp>
      <p:sp>
        <p:nvSpPr>
          <p:cNvPr id="148" name="Google Shape;148;p13"/>
          <p:cNvSpPr txBox="1"/>
          <p:nvPr/>
        </p:nvSpPr>
        <p:spPr>
          <a:xfrm>
            <a:off x="10052577" y="6783450"/>
            <a:ext cx="3429024" cy="132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3420"/>
              </a:spcBef>
            </a:pPr>
            <a:r>
              <a:rPr lang="en-US" sz="3000" b="1" dirty="0"/>
              <a:t>Methods of </a:t>
            </a:r>
            <a:r>
              <a:rPr lang="en-US" sz="3000" b="1" dirty="0" err="1">
                <a:solidFill>
                  <a:srgbClr val="C00000"/>
                </a:solidFill>
              </a:rPr>
              <a:t>JComboBox</a:t>
            </a:r>
            <a:r>
              <a:rPr lang="en-US" sz="3000" b="1" dirty="0">
                <a:solidFill>
                  <a:srgbClr val="C00000"/>
                </a:solidFill>
              </a:rPr>
              <a:t>.</a:t>
            </a:r>
          </a:p>
        </p:txBody>
      </p:sp>
      <p:sp>
        <p:nvSpPr>
          <p:cNvPr id="150" name="Google Shape;150;p13"/>
          <p:cNvSpPr txBox="1"/>
          <p:nvPr/>
        </p:nvSpPr>
        <p:spPr>
          <a:xfrm>
            <a:off x="890224" y="-13355"/>
            <a:ext cx="16507551" cy="138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Table Of Contents</a:t>
            </a:r>
            <a:endParaRPr dirty="0"/>
          </a:p>
        </p:txBody>
      </p:sp>
      <p:sp>
        <p:nvSpPr>
          <p:cNvPr id="23" name="Google Shape;138;p13">
            <a:extLst>
              <a:ext uri="{FF2B5EF4-FFF2-40B4-BE49-F238E27FC236}">
                <a16:creationId xmlns:a16="http://schemas.microsoft.com/office/drawing/2014/main" id="{F941C086-AA2F-4DB4-B2A5-860F3512542D}"/>
              </a:ext>
            </a:extLst>
          </p:cNvPr>
          <p:cNvSpPr txBox="1"/>
          <p:nvPr/>
        </p:nvSpPr>
        <p:spPr>
          <a:xfrm>
            <a:off x="6821611" y="5568206"/>
            <a:ext cx="3520066" cy="1322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3420"/>
              </a:spcBef>
            </a:pPr>
            <a:r>
              <a:rPr lang="en-US" sz="3000" b="1" dirty="0" err="1">
                <a:solidFill>
                  <a:srgbClr val="C00000"/>
                </a:solidFill>
              </a:rPr>
              <a:t>JComboBox</a:t>
            </a:r>
            <a:r>
              <a:rPr lang="en-US" sz="3000" b="1" dirty="0">
                <a:solidFill>
                  <a:srgbClr val="C00000"/>
                </a:solidFill>
              </a:rPr>
              <a:t> </a:t>
            </a:r>
            <a:r>
              <a:rPr lang="en-US" sz="3000" b="1" dirty="0"/>
              <a:t>component.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0D9BB2-8AFF-4132-8967-C7835531E218}"/>
              </a:ext>
            </a:extLst>
          </p:cNvPr>
          <p:cNvSpPr txBox="1"/>
          <p:nvPr/>
        </p:nvSpPr>
        <p:spPr>
          <a:xfrm>
            <a:off x="13380920" y="8472828"/>
            <a:ext cx="342902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 algn="ctr">
              <a:lnSpc>
                <a:spcPct val="95825"/>
              </a:lnSpc>
              <a:spcBef>
                <a:spcPts val="3420"/>
              </a:spcBef>
            </a:pPr>
            <a:r>
              <a:rPr lang="en-US" sz="3000" b="1" dirty="0">
                <a:cs typeface="Arial"/>
              </a:rPr>
              <a:t>Handling</a:t>
            </a:r>
            <a:r>
              <a:rPr lang="en-US" sz="3000" b="1" dirty="0">
                <a:solidFill>
                  <a:srgbClr val="D16248"/>
                </a:solidFill>
                <a:cs typeface="Arial"/>
              </a:rPr>
              <a:t> </a:t>
            </a:r>
            <a:r>
              <a:rPr lang="en-US" sz="3000" b="1" dirty="0" err="1">
                <a:solidFill>
                  <a:srgbClr val="C00000"/>
                </a:solidFill>
                <a:cs typeface="Arial"/>
              </a:rPr>
              <a:t>JComboBox</a:t>
            </a:r>
            <a:r>
              <a:rPr lang="en-US" sz="3000" b="1" dirty="0">
                <a:solidFill>
                  <a:srgbClr val="C00000"/>
                </a:solidFill>
                <a:cs typeface="Arial"/>
              </a:rPr>
              <a:t> Event.</a:t>
            </a:r>
          </a:p>
        </p:txBody>
      </p:sp>
      <p:grpSp>
        <p:nvGrpSpPr>
          <p:cNvPr id="20" name="Google Shape;145;p13">
            <a:extLst>
              <a:ext uri="{FF2B5EF4-FFF2-40B4-BE49-F238E27FC236}">
                <a16:creationId xmlns:a16="http://schemas.microsoft.com/office/drawing/2014/main" id="{92A33582-23F9-4527-BC8C-9525BDDDA6DC}"/>
              </a:ext>
            </a:extLst>
          </p:cNvPr>
          <p:cNvGrpSpPr/>
          <p:nvPr/>
        </p:nvGrpSpPr>
        <p:grpSpPr>
          <a:xfrm>
            <a:off x="14427272" y="6783450"/>
            <a:ext cx="1537682" cy="1544574"/>
            <a:chOff x="1813" y="0"/>
            <a:chExt cx="809173" cy="812800"/>
          </a:xfrm>
        </p:grpSpPr>
        <p:sp>
          <p:nvSpPr>
            <p:cNvPr id="21" name="Google Shape;146;p13">
              <a:extLst>
                <a:ext uri="{FF2B5EF4-FFF2-40B4-BE49-F238E27FC236}">
                  <a16:creationId xmlns:a16="http://schemas.microsoft.com/office/drawing/2014/main" id="{ADB28EBB-26B5-4348-BB8E-51E94DFB1368}"/>
                </a:ext>
              </a:extLst>
            </p:cNvPr>
            <p:cNvSpPr/>
            <p:nvPr/>
          </p:nvSpPr>
          <p:spPr>
            <a:xfrm>
              <a:off x="1813" y="0"/>
              <a:ext cx="809173" cy="812800"/>
            </a:xfrm>
            <a:custGeom>
              <a:avLst/>
              <a:gdLst/>
              <a:ahLst/>
              <a:cxnLst/>
              <a:rect l="l" t="t" r="r" b="b"/>
              <a:pathLst>
                <a:path w="809173" h="812800" extrusionOk="0">
                  <a:moveTo>
                    <a:pt x="404587" y="0"/>
                  </a:moveTo>
                  <a:cubicBezTo>
                    <a:pt x="628326" y="1001"/>
                    <a:pt x="809174" y="182659"/>
                    <a:pt x="809174" y="406400"/>
                  </a:cubicBezTo>
                  <a:cubicBezTo>
                    <a:pt x="809174" y="630141"/>
                    <a:pt x="628326" y="811799"/>
                    <a:pt x="404587" y="812800"/>
                  </a:cubicBezTo>
                  <a:cubicBezTo>
                    <a:pt x="180848" y="811799"/>
                    <a:pt x="0" y="630141"/>
                    <a:pt x="0" y="406400"/>
                  </a:cubicBezTo>
                  <a:cubicBezTo>
                    <a:pt x="0" y="182659"/>
                    <a:pt x="180848" y="1001"/>
                    <a:pt x="404587" y="0"/>
                  </a:cubicBezTo>
                  <a:close/>
                </a:path>
              </a:pathLst>
            </a:custGeom>
            <a:solidFill>
              <a:srgbClr val="FCB709"/>
            </a:solidFill>
            <a:ln w="19050" cap="flat" cmpd="sng">
              <a:solidFill>
                <a:srgbClr val="FCB70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7;p13">
              <a:extLst>
                <a:ext uri="{FF2B5EF4-FFF2-40B4-BE49-F238E27FC236}">
                  <a16:creationId xmlns:a16="http://schemas.microsoft.com/office/drawing/2014/main" id="{C794E27E-9D9F-490F-A735-32CA04B79A50}"/>
                </a:ext>
              </a:extLst>
            </p:cNvPr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u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05.</a:t>
              </a:r>
              <a:endParaRPr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8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138" grpId="0"/>
      <p:bldP spid="148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Handling </a:t>
            </a:r>
            <a:r>
              <a:rPr lang="en-US" sz="5000" b="1" dirty="0" err="1">
                <a:solidFill>
                  <a:schemeClr val="tx1"/>
                </a:solidFill>
              </a:rPr>
              <a:t>JComboBox</a:t>
            </a:r>
            <a:r>
              <a:rPr lang="en-US" sz="5000" b="1" dirty="0">
                <a:solidFill>
                  <a:schemeClr val="tx1"/>
                </a:solidFill>
              </a:rPr>
              <a:t> Event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b="1" u="sng" kern="1200" dirty="0">
                <a:solidFill>
                  <a:schemeClr val="bg1"/>
                </a:solidFill>
              </a:rPr>
              <a:t>Events Fired In </a:t>
            </a:r>
            <a:r>
              <a:rPr lang="en-IN" sz="3000" b="1" u="sng" kern="1200" dirty="0" err="1">
                <a:solidFill>
                  <a:schemeClr val="bg1"/>
                </a:solidFill>
              </a:rPr>
              <a:t>JComboBox</a:t>
            </a:r>
            <a:r>
              <a:rPr lang="en-IN" sz="3000" b="1" u="sng" kern="1200" dirty="0">
                <a:solidFill>
                  <a:schemeClr val="bg1"/>
                </a:solidFill>
              </a:rPr>
              <a:t>: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A </a:t>
            </a:r>
            <a:r>
              <a:rPr lang="en-IN" sz="3000" kern="1200" dirty="0">
                <a:solidFill>
                  <a:srgbClr val="FF0000"/>
                </a:solidFill>
              </a:rPr>
              <a:t>"</a:t>
            </a:r>
            <a:r>
              <a:rPr lang="en-IN" sz="3000" kern="1200" dirty="0" err="1">
                <a:solidFill>
                  <a:srgbClr val="FF0000"/>
                </a:solidFill>
              </a:rPr>
              <a:t>JComboBox</a:t>
            </a:r>
            <a:r>
              <a:rPr lang="en-IN" sz="3000" kern="1200" dirty="0">
                <a:solidFill>
                  <a:srgbClr val="FF0000"/>
                </a:solidFill>
              </a:rPr>
              <a:t>"</a:t>
            </a:r>
            <a:r>
              <a:rPr lang="en-IN" sz="3000" kern="1200" dirty="0">
                <a:solidFill>
                  <a:schemeClr val="bg1"/>
                </a:solidFill>
              </a:rPr>
              <a:t> object fires the same event as a "</a:t>
            </a:r>
            <a:r>
              <a:rPr lang="en-IN" sz="3000" kern="1200" dirty="0" err="1">
                <a:solidFill>
                  <a:schemeClr val="bg1"/>
                </a:solidFill>
              </a:rPr>
              <a:t>JButton</a:t>
            </a:r>
            <a:r>
              <a:rPr lang="en-IN" sz="3000" kern="1200" dirty="0">
                <a:solidFill>
                  <a:schemeClr val="bg1"/>
                </a:solidFill>
              </a:rPr>
              <a:t>" object i.e. </a:t>
            </a:r>
            <a:r>
              <a:rPr lang="en-IN" sz="3000" kern="1200" dirty="0" err="1">
                <a:solidFill>
                  <a:schemeClr val="bg1"/>
                </a:solidFill>
              </a:rPr>
              <a:t>ActionEvent</a:t>
            </a:r>
            <a:r>
              <a:rPr lang="en-IN" sz="3000" kern="1200" dirty="0">
                <a:solidFill>
                  <a:schemeClr val="bg1"/>
                </a:solidFill>
              </a:rPr>
              <a:t> so we have to override the method </a:t>
            </a:r>
            <a:r>
              <a:rPr lang="en-IN" sz="3000" kern="1200" dirty="0">
                <a:solidFill>
                  <a:srgbClr val="FF0000"/>
                </a:solidFill>
              </a:rPr>
              <a:t>"</a:t>
            </a:r>
            <a:r>
              <a:rPr lang="en-IN" sz="3000" kern="1200" dirty="0" err="1">
                <a:solidFill>
                  <a:srgbClr val="FF0000"/>
                </a:solidFill>
              </a:rPr>
              <a:t>actionPerformed</a:t>
            </a:r>
            <a:r>
              <a:rPr lang="en-IN" sz="3000" kern="1200" dirty="0">
                <a:solidFill>
                  <a:srgbClr val="FF0000"/>
                </a:solidFill>
              </a:rPr>
              <a:t>( )"</a:t>
            </a:r>
            <a:r>
              <a:rPr lang="en-IN" sz="3000" kern="1200" dirty="0">
                <a:solidFill>
                  <a:schemeClr val="bg1"/>
                </a:solidFill>
              </a:rPr>
              <a:t> and event handling is done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dirty="0">
                <a:solidFill>
                  <a:schemeClr val="bg1"/>
                </a:solidFill>
              </a:rPr>
              <a:t>	</a:t>
            </a:r>
            <a:r>
              <a:rPr lang="en-IN" sz="3000" kern="1200" dirty="0">
                <a:solidFill>
                  <a:schemeClr val="bg1"/>
                </a:solidFill>
              </a:rPr>
              <a:t>same as we do in "</a:t>
            </a:r>
            <a:r>
              <a:rPr lang="en-IN" sz="3000" kern="1200" dirty="0" err="1">
                <a:solidFill>
                  <a:schemeClr val="bg1"/>
                </a:solidFill>
              </a:rPr>
              <a:t>JButton</a:t>
            </a:r>
            <a:r>
              <a:rPr lang="en-IN" sz="3000" kern="1200" dirty="0">
                <a:solidFill>
                  <a:schemeClr val="bg1"/>
                </a:solidFill>
              </a:rPr>
              <a:t>“</a:t>
            </a:r>
          </a:p>
          <a:p>
            <a:pPr marL="342900" lvl="0" indent="-342900" latinLnBrk="1">
              <a:spcBef>
                <a:spcPct val="20000"/>
              </a:spcBef>
              <a:buClrTx/>
              <a:buSzPct val="100000"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Develop an application have the behavior as shown below: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US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kern="12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7DFB69-1D01-444B-B2A5-F1307814C72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56439" y="5287192"/>
            <a:ext cx="10603618" cy="479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Example Of </a:t>
            </a:r>
            <a:r>
              <a:rPr lang="en-US" sz="5000" b="1" dirty="0" err="1">
                <a:solidFill>
                  <a:schemeClr val="tx1"/>
                </a:solidFill>
              </a:rPr>
              <a:t>ComboBox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SzPct val="126000"/>
              <a:buFont typeface="Arial" pitchFamily="34" charset="0"/>
              <a:buChar char="•"/>
              <a:defRPr/>
            </a:pPr>
            <a:r>
              <a:rPr lang="en-US" sz="3000" b="1" u="sng" kern="1200" dirty="0">
                <a:solidFill>
                  <a:schemeClr val="bg1"/>
                </a:solidFill>
                <a:latin typeface="+mn-lt"/>
              </a:rPr>
              <a:t>Code:-</a:t>
            </a:r>
            <a:endParaRPr lang="en-IN" sz="3000" b="1" u="sng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private void </a:t>
            </a:r>
            <a:r>
              <a:rPr lang="en-IN" sz="3000" b="1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jButton1ActionPerformed</a:t>
            </a: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java.awt.event.ActionEvent</a:t>
            </a: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</a:t>
            </a:r>
            <a:r>
              <a:rPr lang="en-IN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evt</a:t>
            </a: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)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{ 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     String[] </a:t>
            </a:r>
            <a:r>
              <a:rPr lang="en-IN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arr</a:t>
            </a: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={"January","February","March","April","May","June","July","August"};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     for(String s:arr)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     {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         jComboBox1.addItem(s);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     }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  }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</a:t>
            </a:r>
            <a:endParaRPr lang="en-IN" sz="3000" kern="1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229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Example Of </a:t>
            </a:r>
            <a:r>
              <a:rPr lang="en-US" sz="5000" b="1" dirty="0" err="1">
                <a:solidFill>
                  <a:schemeClr val="tx1"/>
                </a:solidFill>
              </a:rPr>
              <a:t>ComboBox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7201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spcBef>
                <a:spcPct val="20000"/>
              </a:spcBef>
              <a:buClrTx/>
              <a:buSzPct val="126000"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private void </a:t>
            </a:r>
            <a:r>
              <a:rPr lang="en-IN" sz="3000" b="1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jButton2ActionPerformed</a:t>
            </a: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(</a:t>
            </a:r>
            <a:r>
              <a:rPr lang="en-IN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java.awt.event.ActionEvent</a:t>
            </a: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</a:t>
            </a:r>
            <a:r>
              <a:rPr lang="en-IN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evt</a:t>
            </a: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) { 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      try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      {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      		String str=jComboBox1.getSelectedItem().</a:t>
            </a:r>
            <a:r>
              <a:rPr lang="en-IN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toString</a:t>
            </a: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();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      		jLabel1.setText("You Selected:"+str);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      }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      catch(</a:t>
            </a:r>
            <a:r>
              <a:rPr lang="en-IN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NullPointerException</a:t>
            </a: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e)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      {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         	</a:t>
            </a:r>
            <a:r>
              <a:rPr lang="en-IN" sz="3000" kern="1200" dirty="0" err="1">
                <a:solidFill>
                  <a:schemeClr val="bg1"/>
                </a:solidFill>
                <a:latin typeface="+mn-lt"/>
                <a:cs typeface="Consolas" pitchFamily="49" charset="0"/>
              </a:rPr>
              <a:t>JOptionPane.showMessageDialog</a:t>
            </a: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(null, "Please make a selection first");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      }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  <a:cs typeface="Consolas" pitchFamily="49" charset="0"/>
              </a:rPr>
              <a:t>    }                                       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  <a:latin typeface="+mn-lt"/>
            </a:endParaRP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  <a:latin typeface="+mn-lt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0047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08D70577-9366-4E8D-8F86-277FE295D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rm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Using </a:t>
            </a:r>
            <a:r>
              <a:rPr lang="en-US" sz="5000" b="1" dirty="0" err="1">
                <a:solidFill>
                  <a:schemeClr val="tx1"/>
                </a:solidFill>
              </a:rPr>
              <a:t>JRadio</a:t>
            </a:r>
            <a:r>
              <a:rPr lang="en-US" sz="5000" b="1" dirty="0">
                <a:solidFill>
                  <a:schemeClr val="tx1"/>
                </a:solidFill>
              </a:rPr>
              <a:t> Button </a:t>
            </a:r>
            <a:endParaRPr lang="ko-KR" altLang="en-US" sz="5000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0612" y="2771752"/>
            <a:ext cx="1656677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Radio buttons in java are GUI controls which are use to accept a single option </a:t>
            </a:r>
            <a:r>
              <a:rPr lang="en-US" sz="3000" kern="1200" dirty="0" err="1">
                <a:solidFill>
                  <a:schemeClr val="bg1"/>
                </a:solidFill>
              </a:rPr>
              <a:t>amongs</a:t>
            </a:r>
            <a:r>
              <a:rPr lang="en-US" sz="3000" kern="1200" dirty="0">
                <a:solidFill>
                  <a:schemeClr val="bg1"/>
                </a:solidFill>
              </a:rPr>
              <a:t> multiple choices from the user ,i.e. mutually exclusive by nature.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C00000"/>
                </a:solidFill>
              </a:rPr>
              <a:t>text</a:t>
            </a:r>
            <a:r>
              <a:rPr lang="en-US" sz="3000" kern="1200" dirty="0">
                <a:solidFill>
                  <a:schemeClr val="bg1"/>
                </a:solidFill>
              </a:rPr>
              <a:t>: For setting the text on </a:t>
            </a:r>
            <a:r>
              <a:rPr lang="en-US" sz="3000" kern="1200" dirty="0" err="1">
                <a:solidFill>
                  <a:schemeClr val="bg1"/>
                </a:solidFill>
              </a:rPr>
              <a:t>JButton</a:t>
            </a:r>
            <a:r>
              <a:rPr lang="en-US" sz="3000" kern="1200" dirty="0">
                <a:solidFill>
                  <a:schemeClr val="bg1"/>
                </a:solidFill>
              </a:rPr>
              <a:t>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C00000"/>
                </a:solidFill>
              </a:rPr>
              <a:t>icon</a:t>
            </a:r>
            <a:r>
              <a:rPr lang="en-US" sz="3000" kern="1200" dirty="0">
                <a:solidFill>
                  <a:schemeClr val="bg1"/>
                </a:solidFill>
              </a:rPr>
              <a:t>: For setting image on </a:t>
            </a:r>
            <a:r>
              <a:rPr lang="en-US" sz="3000" kern="1200" dirty="0" err="1">
                <a:solidFill>
                  <a:schemeClr val="bg1"/>
                </a:solidFill>
              </a:rPr>
              <a:t>JButton</a:t>
            </a:r>
            <a:r>
              <a:rPr lang="en-US" sz="3000" kern="1200" dirty="0">
                <a:solidFill>
                  <a:schemeClr val="bg1"/>
                </a:solidFill>
              </a:rPr>
              <a:t>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C00000"/>
                </a:solidFill>
              </a:rPr>
              <a:t>font</a:t>
            </a:r>
            <a:r>
              <a:rPr lang="en-US" sz="3000" kern="1200" dirty="0">
                <a:solidFill>
                  <a:schemeClr val="bg1"/>
                </a:solidFill>
              </a:rPr>
              <a:t>: For changing font of the </a:t>
            </a:r>
            <a:r>
              <a:rPr lang="en-US" sz="3000" kern="1200" dirty="0" err="1">
                <a:solidFill>
                  <a:schemeClr val="bg1"/>
                </a:solidFill>
              </a:rPr>
              <a:t>JButton</a:t>
            </a:r>
            <a:r>
              <a:rPr lang="en-US" sz="3000" kern="1200" dirty="0">
                <a:solidFill>
                  <a:schemeClr val="bg1"/>
                </a:solidFill>
              </a:rPr>
              <a:t>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C00000"/>
                </a:solidFill>
              </a:rPr>
              <a:t>background</a:t>
            </a:r>
            <a:r>
              <a:rPr lang="en-US" sz="3000" kern="1200" dirty="0">
                <a:solidFill>
                  <a:schemeClr val="bg1"/>
                </a:solidFill>
              </a:rPr>
              <a:t>: For changing the background color of </a:t>
            </a:r>
            <a:r>
              <a:rPr lang="en-US" sz="3000" kern="1200" dirty="0" err="1">
                <a:solidFill>
                  <a:schemeClr val="bg1"/>
                </a:solidFill>
              </a:rPr>
              <a:t>JButton</a:t>
            </a:r>
            <a:r>
              <a:rPr lang="en-US" sz="3000" kern="1200" dirty="0">
                <a:solidFill>
                  <a:schemeClr val="bg1"/>
                </a:solidFill>
              </a:rPr>
              <a:t>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C00000"/>
                </a:solidFill>
              </a:rPr>
              <a:t>foreground</a:t>
            </a:r>
            <a:r>
              <a:rPr lang="en-US" sz="3000" kern="1200" dirty="0">
                <a:solidFill>
                  <a:schemeClr val="bg1"/>
                </a:solidFill>
              </a:rPr>
              <a:t>: For changing the font color of </a:t>
            </a:r>
            <a:r>
              <a:rPr lang="en-US" sz="3000" kern="1200" dirty="0" err="1">
                <a:solidFill>
                  <a:schemeClr val="bg1"/>
                </a:solidFill>
              </a:rPr>
              <a:t>JButton</a:t>
            </a:r>
            <a:r>
              <a:rPr lang="en-US" sz="3000" kern="1200" dirty="0">
                <a:solidFill>
                  <a:schemeClr val="bg1"/>
                </a:solidFill>
              </a:rPr>
              <a:t>. 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>
                <a:solidFill>
                  <a:srgbClr val="C00000"/>
                </a:solidFill>
              </a:rPr>
              <a:t>selected</a:t>
            </a:r>
            <a:r>
              <a:rPr lang="en-US" sz="3000" kern="1200" dirty="0">
                <a:solidFill>
                  <a:schemeClr val="bg1"/>
                </a:solidFill>
              </a:rPr>
              <a:t>: For changing the initial state of </a:t>
            </a:r>
            <a:r>
              <a:rPr lang="en-US" sz="3000" kern="1200" dirty="0" err="1">
                <a:solidFill>
                  <a:schemeClr val="bg1"/>
                </a:solidFill>
              </a:rPr>
              <a:t>JRadioButton</a:t>
            </a:r>
            <a:r>
              <a:rPr lang="en-US" sz="3000" kern="1200" dirty="0">
                <a:solidFill>
                  <a:schemeClr val="bg1"/>
                </a:solidFill>
              </a:rPr>
              <a:t> to selected or deselected.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r>
              <a:rPr lang="en-US" sz="3000" b="1" kern="1200" dirty="0" err="1">
                <a:solidFill>
                  <a:srgbClr val="C00000"/>
                </a:solidFill>
              </a:rPr>
              <a:t>buttongroup</a:t>
            </a:r>
            <a:r>
              <a:rPr lang="en-US" sz="3000" kern="1200" dirty="0">
                <a:solidFill>
                  <a:schemeClr val="bg1"/>
                </a:solidFill>
              </a:rPr>
              <a:t>: For making  radio buttons manually exclusive.</a:t>
            </a:r>
          </a:p>
          <a:p>
            <a:pPr marL="342900" lvl="0" indent="-342900" latinLnBrk="1">
              <a:spcBef>
                <a:spcPct val="20000"/>
              </a:spcBef>
              <a:buClrTx/>
              <a:buFont typeface="Arial" pitchFamily="34" charset="0"/>
              <a:buChar char="•"/>
              <a:defRPr/>
            </a:pPr>
            <a:endParaRPr lang="en-IN" sz="3000" kern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/>
              <a:t>Practical Implementation Of </a:t>
            </a:r>
            <a:r>
              <a:rPr lang="en-US" sz="5000" b="1" dirty="0" err="1"/>
              <a:t>ButtonGroup</a:t>
            </a:r>
            <a:endParaRPr lang="ko-KR" altLang="en-US" sz="5000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In order to  create   grouped  </a:t>
            </a:r>
            <a:r>
              <a:rPr lang="en-IN" sz="3000" kern="1200" dirty="0" err="1">
                <a:solidFill>
                  <a:schemeClr val="bg1"/>
                </a:solidFill>
              </a:rPr>
              <a:t>JRadioButtons</a:t>
            </a:r>
            <a:r>
              <a:rPr lang="en-IN" sz="3000" kern="1200" dirty="0">
                <a:solidFill>
                  <a:schemeClr val="bg1"/>
                </a:solidFill>
              </a:rPr>
              <a:t> with  </a:t>
            </a:r>
            <a:r>
              <a:rPr lang="en-IN" sz="3000" kern="1200" dirty="0" err="1">
                <a:solidFill>
                  <a:schemeClr val="bg1"/>
                </a:solidFill>
              </a:rPr>
              <a:t>ButtonGroup</a:t>
            </a:r>
            <a:r>
              <a:rPr lang="en-IN" sz="3000" kern="1200" dirty="0">
                <a:solidFill>
                  <a:schemeClr val="bg1"/>
                </a:solidFill>
              </a:rPr>
              <a:t> one should follow these steps:</a:t>
            </a:r>
          </a:p>
          <a:p>
            <a:pPr lvl="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buFont typeface="Arial" pitchFamily="34" charset="0"/>
              <a:buAutoNum type="arabicPeriod"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Drag and drop a panel onto your form. Then locate the   Radio Button control in the 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IN" sz="3000" dirty="0">
                <a:solidFill>
                  <a:schemeClr val="bg1"/>
                </a:solidFill>
              </a:rPr>
              <a:t>	</a:t>
            </a:r>
            <a:r>
              <a:rPr lang="en-IN" sz="3000" kern="1200" dirty="0">
                <a:solidFill>
                  <a:schemeClr val="bg1"/>
                </a:solidFill>
              </a:rPr>
              <a:t>NetBeans palette. Drag a Radio button onto your new palette. It should look like 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IN" sz="3000" dirty="0">
                <a:solidFill>
                  <a:schemeClr val="bg1"/>
                </a:solidFill>
              </a:rPr>
              <a:t>	</a:t>
            </a:r>
            <a:r>
              <a:rPr lang="en-IN" sz="3000" kern="1200" dirty="0">
                <a:solidFill>
                  <a:schemeClr val="bg1"/>
                </a:solidFill>
              </a:rPr>
              <a:t>this:</a:t>
            </a: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endParaRPr lang="en-IN" sz="3000" kern="1200" dirty="0">
              <a:solidFill>
                <a:schemeClr val="bg1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endParaRPr lang="en-IN" sz="3000" kern="1200" dirty="0">
              <a:solidFill>
                <a:schemeClr val="bg1"/>
              </a:solidFill>
            </a:endParaRPr>
          </a:p>
          <a:p>
            <a:pPr marL="514350" lvl="0" indent="-514350" latinLnBrk="1">
              <a:spcBef>
                <a:spcPct val="20000"/>
              </a:spcBef>
              <a:buClrTx/>
              <a:buFont typeface="+mj-lt"/>
              <a:buAutoNum type="arabicPeriod"/>
              <a:defRPr/>
            </a:pPr>
            <a:endParaRPr lang="en-IN" sz="3000" kern="1200" dirty="0">
              <a:solidFill>
                <a:schemeClr val="bg1"/>
              </a:solidFill>
            </a:endParaRPr>
          </a:p>
        </p:txBody>
      </p:sp>
      <p:pic>
        <p:nvPicPr>
          <p:cNvPr id="6" name="Picture 2" descr="C:\Users\Server\Desktop\Download\Capture58.PNG">
            <a:extLst>
              <a:ext uri="{FF2B5EF4-FFF2-40B4-BE49-F238E27FC236}">
                <a16:creationId xmlns:a16="http://schemas.microsoft.com/office/drawing/2014/main" id="{4F89C013-3B20-4BAA-A045-B1D47DE7FC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22454" y="5316904"/>
            <a:ext cx="10671588" cy="478856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5008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Practical Implementation Of </a:t>
            </a:r>
            <a:r>
              <a:rPr lang="en-US" sz="5000" b="1" dirty="0" err="1">
                <a:solidFill>
                  <a:schemeClr val="tx1"/>
                </a:solidFill>
              </a:rPr>
              <a:t>ButtonGroup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2. The default text for the first radio button is </a:t>
            </a:r>
            <a:r>
              <a:rPr lang="en-IN" sz="3000" b="1" kern="1200" dirty="0">
                <a:solidFill>
                  <a:schemeClr val="bg1"/>
                </a:solidFill>
              </a:rPr>
              <a:t>jRadioButton1</a:t>
            </a:r>
            <a:r>
              <a:rPr lang="en-IN" sz="3000" kern="1200" dirty="0">
                <a:solidFill>
                  <a:schemeClr val="bg1"/>
                </a:solidFill>
              </a:rPr>
              <a:t>. We'll use our radio buttons to allow a user, so change the text of your radio button to </a:t>
            </a:r>
            <a:r>
              <a:rPr lang="en-IN" sz="3000" b="1" kern="1200" dirty="0">
                <a:solidFill>
                  <a:schemeClr val="bg1"/>
                </a:solidFill>
              </a:rPr>
              <a:t>Male</a:t>
            </a:r>
            <a:r>
              <a:rPr lang="en-IN" sz="3000" kern="1200" dirty="0">
                <a:solidFill>
                  <a:schemeClr val="bg1"/>
                </a:solidFill>
              </a:rPr>
              <a:t>.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 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3. Add one more radio button to the panel. Change the text to </a:t>
            </a:r>
            <a:r>
              <a:rPr lang="en-IN" sz="3000" b="1" kern="1200" dirty="0">
                <a:solidFill>
                  <a:schemeClr val="bg1"/>
                </a:solidFill>
              </a:rPr>
              <a:t>Female</a:t>
            </a:r>
            <a:r>
              <a:rPr lang="en-IN" sz="3000" kern="1200" dirty="0">
                <a:solidFill>
                  <a:schemeClr val="bg1"/>
                </a:solidFill>
              </a:rPr>
              <a:t>:</a:t>
            </a:r>
          </a:p>
          <a:p>
            <a:pPr marL="514350" lvl="0" indent="-51435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					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338816-EBE3-481D-BA80-FD43C27CED48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92965" y="4936876"/>
            <a:ext cx="5502069" cy="5199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3804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Practical Implementation Of </a:t>
            </a:r>
            <a:r>
              <a:rPr lang="en-US" sz="5000" b="1" dirty="0" err="1">
                <a:solidFill>
                  <a:schemeClr val="tx1"/>
                </a:solidFill>
              </a:rPr>
              <a:t>ButtonGroup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4. </a:t>
            </a:r>
            <a:r>
              <a:rPr lang="en-IN" sz="3000" kern="1200" dirty="0">
                <a:solidFill>
                  <a:schemeClr val="bg1"/>
                </a:solidFill>
              </a:rPr>
              <a:t>There is, however, a problem with the radio buttons you've just added. To see what </a:t>
            </a:r>
          </a:p>
          <a:p>
            <a:pPr marL="342900" lvl="0" indent="-342900" algn="just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the problem is, run your programme again. Now select one of the radio button. Try </a:t>
            </a:r>
          </a:p>
          <a:p>
            <a:pPr marL="342900" lvl="0" indent="-342900" algn="just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selecting another radio button and you'll find that you can indeed select more than one </a:t>
            </a:r>
          </a:p>
          <a:p>
            <a:pPr marL="342900" lvl="0" indent="-342900" algn="just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at the same time: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6BAFE-3018-449A-BEBF-9BA5FD4B2672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71148" y="5106161"/>
            <a:ext cx="7945703" cy="3888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0122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Practical Implementation Of </a:t>
            </a:r>
            <a:r>
              <a:rPr lang="en-US" sz="5000" b="1" dirty="0" err="1">
                <a:solidFill>
                  <a:schemeClr val="tx1"/>
                </a:solidFill>
              </a:rPr>
              <a:t>ButtonGroup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5. </a:t>
            </a:r>
            <a:r>
              <a:rPr lang="en-IN" sz="3000" kern="1200" dirty="0">
                <a:solidFill>
                  <a:schemeClr val="bg1"/>
                </a:solidFill>
              </a:rPr>
              <a:t>With our radio buttons, though, we only want the user to select one option. To solve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the problem, Java lets you to create something called a </a:t>
            </a:r>
            <a:r>
              <a:rPr lang="en-IN" sz="3000" b="1" kern="1200" dirty="0" err="1">
                <a:solidFill>
                  <a:schemeClr val="bg1"/>
                </a:solidFill>
              </a:rPr>
              <a:t>ButtonGroup</a:t>
            </a:r>
            <a:r>
              <a:rPr lang="en-IN" sz="3000" kern="1200" dirty="0">
                <a:solidFill>
                  <a:schemeClr val="bg1"/>
                </a:solidFill>
              </a:rPr>
              <a:t>. As its name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suggests, this allows you to group buttons under one name. You can then add radio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buttons to the group.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3E32D9-14CB-4F0E-8E60-36FC17CD4F4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02629" y="5427408"/>
            <a:ext cx="8473301" cy="3889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6556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Practical Implementation Of </a:t>
            </a:r>
            <a:r>
              <a:rPr lang="en-US" sz="5000" b="1" dirty="0" err="1">
                <a:solidFill>
                  <a:schemeClr val="tx1"/>
                </a:solidFill>
              </a:rPr>
              <a:t>ButtonGroup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0953" y="2445181"/>
            <a:ext cx="1656677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6. </a:t>
            </a:r>
            <a:r>
              <a:rPr lang="en-IN" sz="3000" kern="1200" dirty="0">
                <a:solidFill>
                  <a:schemeClr val="bg1"/>
                </a:solidFill>
              </a:rPr>
              <a:t>Then select the Male radio button make a right click and go to the Properties 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window on the bottom right corner.</a:t>
            </a:r>
            <a:r>
              <a:rPr lang="en-US" sz="3000" kern="1200" dirty="0">
                <a:solidFill>
                  <a:schemeClr val="bg1"/>
                </a:solidFill>
              </a:rPr>
              <a:t> </a:t>
            </a:r>
            <a:r>
              <a:rPr lang="en-IN" sz="3000" kern="1200" dirty="0">
                <a:solidFill>
                  <a:schemeClr val="bg1"/>
                </a:solidFill>
              </a:rPr>
              <a:t>There you will see </a:t>
            </a:r>
            <a:r>
              <a:rPr lang="en-IN" sz="3000" b="1" kern="1200" dirty="0" err="1">
                <a:solidFill>
                  <a:schemeClr val="bg1"/>
                </a:solidFill>
              </a:rPr>
              <a:t>buttonGroup</a:t>
            </a:r>
            <a:r>
              <a:rPr lang="en-IN" sz="3000" kern="1200" dirty="0">
                <a:solidFill>
                  <a:schemeClr val="bg1"/>
                </a:solidFill>
              </a:rPr>
              <a:t> property the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choose the element name as </a:t>
            </a:r>
            <a:r>
              <a:rPr lang="en-IN" sz="3000" b="1" kern="1200" dirty="0">
                <a:solidFill>
                  <a:schemeClr val="bg1"/>
                </a:solidFill>
              </a:rPr>
              <a:t>buttongroup1</a:t>
            </a:r>
            <a:r>
              <a:rPr lang="en-IN" sz="3000" kern="1200" dirty="0">
                <a:solidFill>
                  <a:schemeClr val="bg1"/>
                </a:solidFill>
              </a:rPr>
              <a:t>. Now Male becomes a part of button</a:t>
            </a:r>
          </a:p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IN" sz="3000" kern="1200" dirty="0">
                <a:solidFill>
                  <a:schemeClr val="bg1"/>
                </a:solidFill>
              </a:rPr>
              <a:t>Group1.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B84BD-5ACE-48F1-A595-41162B38E829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16357" y="5106161"/>
            <a:ext cx="8655286" cy="414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388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88909-4D06-4C2E-9E8A-69F5FB2FB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7448" y="351822"/>
            <a:ext cx="12801600" cy="1470000"/>
          </a:xfrm>
        </p:spPr>
        <p:txBody>
          <a:bodyPr>
            <a:noAutofit/>
          </a:bodyPr>
          <a:lstStyle/>
          <a:p>
            <a:pPr algn="ctr"/>
            <a:r>
              <a:rPr lang="en-US" sz="5000" b="1" dirty="0">
                <a:solidFill>
                  <a:schemeClr val="tx1"/>
                </a:solidFill>
              </a:rPr>
              <a:t>Practical Implementation Of </a:t>
            </a:r>
            <a:r>
              <a:rPr lang="en-US" sz="5000" b="1" dirty="0" err="1">
                <a:solidFill>
                  <a:schemeClr val="tx1"/>
                </a:solidFill>
              </a:rPr>
              <a:t>ButtonGroup</a:t>
            </a:r>
            <a:endParaRPr lang="en-IN" sz="5000" b="1" dirty="0">
              <a:solidFill>
                <a:schemeClr val="tx1"/>
              </a:soli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2" y="285716"/>
            <a:ext cx="1428760" cy="142876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6144925" y="-142912"/>
            <a:ext cx="2399606" cy="21431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2758" y="2463286"/>
            <a:ext cx="17387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latinLnBrk="1">
              <a:spcBef>
                <a:spcPct val="20000"/>
              </a:spcBef>
              <a:buClrTx/>
              <a:defRPr/>
            </a:pPr>
            <a:r>
              <a:rPr lang="en-US" sz="3000" kern="1200" dirty="0">
                <a:solidFill>
                  <a:schemeClr val="bg1"/>
                </a:solidFill>
              </a:rPr>
              <a:t>7. Do the same process for Female radio button also. Put the Female radio button in the same buttonGroup1. Then Male and Female radio buttons automatically becomes mutually exclusive. At a time only one is on.</a:t>
            </a:r>
            <a:endParaRPr lang="en-IN" sz="3000" kern="12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6B07B5-1C22-433C-B057-5EB906FC7B5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19115" y="4403708"/>
            <a:ext cx="9449770" cy="5437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7740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Yellow Chic Photo-centric Branding Kit Presentation">
  <a:themeElements>
    <a:clrScheme name="Office">
      <a:dk1>
        <a:srgbClr val="191919"/>
      </a:dk1>
      <a:lt1>
        <a:srgbClr val="FFFFFF"/>
      </a:lt1>
      <a:dk2>
        <a:srgbClr val="E4B439"/>
      </a:dk2>
      <a:lt2>
        <a:srgbClr val="A88425"/>
      </a:lt2>
      <a:accent1>
        <a:srgbClr val="FF4141"/>
      </a:accent1>
      <a:accent2>
        <a:srgbClr val="63AF28"/>
      </a:accent2>
      <a:accent3>
        <a:srgbClr val="39700E"/>
      </a:accent3>
      <a:accent4>
        <a:srgbClr val="A88425"/>
      </a:accent4>
      <a:accent5>
        <a:srgbClr val="E4B439"/>
      </a:accent5>
      <a:accent6>
        <a:srgbClr val="191919"/>
      </a:accent6>
      <a:hlink>
        <a:srgbClr val="39700E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1285</Words>
  <Application>Microsoft Office PowerPoint</Application>
  <PresentationFormat>Custom</PresentationFormat>
  <Paragraphs>178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Libre Baskerville</vt:lpstr>
      <vt:lpstr>Consolas</vt:lpstr>
      <vt:lpstr>Calibri</vt:lpstr>
      <vt:lpstr>맑은 고딕</vt:lpstr>
      <vt:lpstr>Arial</vt:lpstr>
      <vt:lpstr>Archivo Black</vt:lpstr>
      <vt:lpstr>Georgia(Body)</vt:lpstr>
      <vt:lpstr>Yellow Chic Photo-centric Branding Kit Presentation</vt:lpstr>
      <vt:lpstr>PowerPoint Presentation</vt:lpstr>
      <vt:lpstr>PowerPoint Presentation</vt:lpstr>
      <vt:lpstr>Using JRadio Button </vt:lpstr>
      <vt:lpstr>Practical Implementation Of ButtonGroup</vt:lpstr>
      <vt:lpstr>Practical Implementation Of ButtonGroup</vt:lpstr>
      <vt:lpstr>Practical Implementation Of ButtonGroup</vt:lpstr>
      <vt:lpstr>Practical Implementation Of ButtonGroup</vt:lpstr>
      <vt:lpstr>Practical Implementation Of ButtonGroup</vt:lpstr>
      <vt:lpstr>Practical Implementation Of ButtonGroup</vt:lpstr>
      <vt:lpstr>Making "JRadioButton" Objects Mutually Exclusive</vt:lpstr>
      <vt:lpstr>Handling JRadioButton Event</vt:lpstr>
      <vt:lpstr>Example</vt:lpstr>
      <vt:lpstr>Example</vt:lpstr>
      <vt:lpstr>Example</vt:lpstr>
      <vt:lpstr>Example</vt:lpstr>
      <vt:lpstr> The JComboBox Component</vt:lpstr>
      <vt:lpstr>How To Add Elements At Design Time In ComboBox</vt:lpstr>
      <vt:lpstr>Adding Element At Design Time  In Combobox</vt:lpstr>
      <vt:lpstr>Methods of JComboBox </vt:lpstr>
      <vt:lpstr>Handling JComboBox Event</vt:lpstr>
      <vt:lpstr>Example Of ComboBox</vt:lpstr>
      <vt:lpstr>Example Of ComboBox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syed mohammad ali</cp:lastModifiedBy>
  <cp:revision>28</cp:revision>
  <dcterms:modified xsi:type="dcterms:W3CDTF">2023-08-31T07:51:16Z</dcterms:modified>
</cp:coreProperties>
</file>