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324" r:id="rId6"/>
    <p:sldId id="325" r:id="rId7"/>
    <p:sldId id="323" r:id="rId8"/>
    <p:sldId id="340" r:id="rId9"/>
    <p:sldId id="327" r:id="rId10"/>
    <p:sldId id="322" r:id="rId11"/>
    <p:sldId id="321" r:id="rId12"/>
    <p:sldId id="328" r:id="rId13"/>
    <p:sldId id="320" r:id="rId14"/>
    <p:sldId id="330" r:id="rId15"/>
    <p:sldId id="329" r:id="rId16"/>
    <p:sldId id="332" r:id="rId17"/>
    <p:sldId id="331" r:id="rId18"/>
    <p:sldId id="333" r:id="rId19"/>
    <p:sldId id="319" r:id="rId20"/>
    <p:sldId id="318" r:id="rId21"/>
    <p:sldId id="334" r:id="rId22"/>
    <p:sldId id="335" r:id="rId23"/>
    <p:sldId id="316" r:id="rId24"/>
    <p:sldId id="336" r:id="rId25"/>
    <p:sldId id="337" r:id="rId26"/>
    <p:sldId id="338" r:id="rId27"/>
    <p:sldId id="339" r:id="rId28"/>
    <p:sldId id="315" r:id="rId29"/>
    <p:sldId id="262" r:id="rId3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8D2F"/>
    <a:srgbClr val="08E64D"/>
    <a:srgbClr val="FFFFFF"/>
    <a:srgbClr val="F2A40D"/>
    <a:srgbClr val="32AEB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926" autoAdjust="0"/>
    <p:restoredTop sz="94628" autoAdjust="0"/>
  </p:normalViewPr>
  <p:slideViewPr>
    <p:cSldViewPr>
      <p:cViewPr varScale="1">
        <p:scale>
          <a:sx n="86" d="100"/>
          <a:sy n="86" d="100"/>
        </p:scale>
        <p:origin x="-90" y="-246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FECA1508-387E-4269-BB4F-415F03D249AA}"/>
    <pc:docChg chg="modSld">
      <pc:chgData name="Sharma Computer Academy" userId="08476b32c11f4418" providerId="LiveId" clId="{FECA1508-387E-4269-BB4F-415F03D249AA}" dt="2021-06-15T20:38:35.873" v="3" actId="14100"/>
      <pc:docMkLst>
        <pc:docMk/>
      </pc:docMkLst>
      <pc:sldChg chg="modSp mod">
        <pc:chgData name="Sharma Computer Academy" userId="08476b32c11f4418" providerId="LiveId" clId="{FECA1508-387E-4269-BB4F-415F03D249AA}" dt="2021-06-15T20:38:35.873" v="3" actId="14100"/>
        <pc:sldMkLst>
          <pc:docMk/>
          <pc:sldMk cId="3239406661" sldId="320"/>
        </pc:sldMkLst>
        <pc:picChg chg="mod">
          <ac:chgData name="Sharma Computer Academy" userId="08476b32c11f4418" providerId="LiveId" clId="{FECA1508-387E-4269-BB4F-415F03D249AA}" dt="2021-06-15T20:38:35.873" v="3" actId="14100"/>
          <ac:picMkLst>
            <pc:docMk/>
            <pc:sldMk cId="3239406661" sldId="320"/>
            <ac:picMk id="8" creationId="{00000000-0000-0000-0000-000000000000}"/>
          </ac:picMkLst>
        </pc:picChg>
      </pc:sldChg>
      <pc:sldChg chg="modSp">
        <pc:chgData name="Sharma Computer Academy" userId="08476b32c11f4418" providerId="LiveId" clId="{FECA1508-387E-4269-BB4F-415F03D249AA}" dt="2021-06-15T20:07:33.586" v="0" actId="20577"/>
        <pc:sldMkLst>
          <pc:docMk/>
          <pc:sldMk cId="3239406661" sldId="324"/>
        </pc:sldMkLst>
        <pc:spChg chg="mod">
          <ac:chgData name="Sharma Computer Academy" userId="08476b32c11f4418" providerId="LiveId" clId="{FECA1508-387E-4269-BB4F-415F03D249AA}" dt="2021-06-15T20:07:33.586" v="0" actId="20577"/>
          <ac:spMkLst>
            <pc:docMk/>
            <pc:sldMk cId="3239406661" sldId="324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3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xmlns="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3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3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2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80268" y="2947030"/>
            <a:ext cx="3363434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3600" b="1" dirty="0">
                <a:solidFill>
                  <a:srgbClr val="FFC000"/>
                </a:solidFill>
              </a:rPr>
              <a:t>Lecture-1</a:t>
            </a:r>
            <a:endParaRPr lang="en-US" altLang="ko-KR" sz="3600" dirty="0">
              <a:solidFill>
                <a:srgbClr val="FFC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214678" y="2285998"/>
            <a:ext cx="5857916" cy="500066"/>
          </a:xfrm>
        </p:spPr>
        <p:txBody>
          <a:bodyPr/>
          <a:lstStyle/>
          <a:p>
            <a:r>
              <a:rPr lang="en-US" sz="4000" dirty="0">
                <a:latin typeface="Georgia(Body)"/>
              </a:rPr>
              <a:t>JAVA PROJECT BATCH</a:t>
            </a:r>
          </a:p>
          <a:p>
            <a:r>
              <a:rPr lang="en-US" b="1" dirty="0">
                <a:solidFill>
                  <a:srgbClr val="002060"/>
                </a:solidFill>
                <a:latin typeface="Georgia(Body)"/>
              </a:rPr>
              <a:t>GUI Programming</a:t>
            </a:r>
          </a:p>
          <a:p>
            <a:endParaRPr lang="en-IN" sz="4000" dirty="0">
              <a:latin typeface="Georgia(Body)"/>
            </a:endParaRPr>
          </a:p>
        </p:txBody>
      </p:sp>
      <p:pic>
        <p:nvPicPr>
          <p:cNvPr id="12" name="Picture 11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13" name="Picture 12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An Important Point !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000114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Although </a:t>
            </a:r>
            <a:r>
              <a:rPr lang="en-US" b="1" dirty="0">
                <a:solidFill>
                  <a:srgbClr val="C00000"/>
                </a:solidFill>
              </a:rPr>
              <a:t>swing technology </a:t>
            </a:r>
            <a:r>
              <a:rPr lang="en-US" dirty="0">
                <a:solidFill>
                  <a:schemeClr val="bg1"/>
                </a:solidFill>
              </a:rPr>
              <a:t>for </a:t>
            </a:r>
            <a:r>
              <a:rPr lang="en-US" b="1" dirty="0">
                <a:solidFill>
                  <a:srgbClr val="002060"/>
                </a:solidFill>
              </a:rPr>
              <a:t>GUI</a:t>
            </a:r>
            <a:r>
              <a:rPr lang="en-US" dirty="0">
                <a:solidFill>
                  <a:schemeClr val="bg1"/>
                </a:solidFill>
              </a:rPr>
              <a:t> is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far better </a:t>
            </a:r>
            <a:r>
              <a:rPr lang="en-US" dirty="0">
                <a:solidFill>
                  <a:schemeClr val="bg1"/>
                </a:solidFill>
              </a:rPr>
              <a:t>than </a:t>
            </a:r>
            <a:r>
              <a:rPr lang="en-US" b="1" dirty="0" err="1">
                <a:solidFill>
                  <a:srgbClr val="C00000"/>
                </a:solidFill>
              </a:rPr>
              <a:t>awt</a:t>
            </a:r>
            <a:r>
              <a:rPr lang="en-US" dirty="0">
                <a:solidFill>
                  <a:schemeClr val="bg1"/>
                </a:solidFill>
              </a:rPr>
              <a:t> as it has </a:t>
            </a:r>
            <a:r>
              <a:rPr lang="en-US" b="1" dirty="0">
                <a:solidFill>
                  <a:srgbClr val="002060"/>
                </a:solidFill>
              </a:rPr>
              <a:t>much better scale </a:t>
            </a:r>
            <a:r>
              <a:rPr lang="en-US" dirty="0">
                <a:solidFill>
                  <a:schemeClr val="bg1"/>
                </a:solidFill>
              </a:rPr>
              <a:t>of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graphical components </a:t>
            </a:r>
            <a:r>
              <a:rPr lang="en-US" dirty="0">
                <a:solidFill>
                  <a:schemeClr val="bg1"/>
                </a:solidFill>
              </a:rPr>
              <a:t>and is also </a:t>
            </a:r>
            <a:r>
              <a:rPr lang="en-US" b="1" dirty="0">
                <a:solidFill>
                  <a:srgbClr val="002060"/>
                </a:solidFill>
              </a:rPr>
              <a:t>platform independent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>
              <a:buFont typeface="Arial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But to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understand</a:t>
            </a:r>
            <a:r>
              <a:rPr lang="en-US" dirty="0">
                <a:solidFill>
                  <a:schemeClr val="bg1"/>
                </a:solidFill>
              </a:rPr>
              <a:t> some </a:t>
            </a:r>
            <a:r>
              <a:rPr lang="en-US" b="1" dirty="0">
                <a:solidFill>
                  <a:srgbClr val="C00000"/>
                </a:solidFill>
              </a:rPr>
              <a:t>key concepts </a:t>
            </a:r>
            <a:r>
              <a:rPr lang="en-US" dirty="0">
                <a:solidFill>
                  <a:schemeClr val="bg1"/>
                </a:solidFill>
              </a:rPr>
              <a:t>of </a:t>
            </a:r>
            <a:r>
              <a:rPr lang="en-US" b="1" dirty="0">
                <a:solidFill>
                  <a:srgbClr val="002060"/>
                </a:solidFill>
              </a:rPr>
              <a:t>GUI programming </a:t>
            </a:r>
            <a:r>
              <a:rPr lang="en-US" dirty="0">
                <a:solidFill>
                  <a:schemeClr val="bg1"/>
                </a:solidFill>
              </a:rPr>
              <a:t>we will </a:t>
            </a:r>
            <a:r>
              <a:rPr lang="en-US" b="1" dirty="0">
                <a:solidFill>
                  <a:srgbClr val="FFFF00"/>
                </a:solidFill>
              </a:rPr>
              <a:t>initially</a:t>
            </a:r>
            <a:r>
              <a:rPr lang="en-US" dirty="0">
                <a:solidFill>
                  <a:schemeClr val="bg1"/>
                </a:solidFill>
              </a:rPr>
              <a:t> use </a:t>
            </a:r>
            <a:r>
              <a:rPr lang="en-US" b="1" dirty="0" err="1">
                <a:solidFill>
                  <a:srgbClr val="C00000"/>
                </a:solidFill>
              </a:rPr>
              <a:t>awt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 and then switch to </a:t>
            </a:r>
            <a:r>
              <a:rPr lang="en-US" b="1" dirty="0">
                <a:solidFill>
                  <a:srgbClr val="C00000"/>
                </a:solidFill>
              </a:rPr>
              <a:t>swing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altLang="ko-KR" b="1" dirty="0"/>
              <a:t>The </a:t>
            </a:r>
            <a:r>
              <a:rPr lang="en-US" altLang="ko-KR" b="1" dirty="0" err="1"/>
              <a:t>awt</a:t>
            </a:r>
            <a:r>
              <a:rPr lang="en-US" altLang="ko-KR" b="1" dirty="0"/>
              <a:t> Class Hierarchy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844" y="1142990"/>
            <a:ext cx="885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928676"/>
            <a:ext cx="9108504" cy="370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altLang="ko-KR" b="1" dirty="0"/>
              <a:t>Introducing The Frame Class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844" y="1142990"/>
            <a:ext cx="88583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IN" dirty="0">
                <a:solidFill>
                  <a:schemeClr val="bg1"/>
                </a:solidFill>
              </a:rPr>
              <a:t>The </a:t>
            </a:r>
            <a:r>
              <a:rPr lang="en-IN" b="1" dirty="0">
                <a:solidFill>
                  <a:srgbClr val="C00000"/>
                </a:solidFill>
              </a:rPr>
              <a:t>Frame</a:t>
            </a:r>
            <a:r>
              <a:rPr lang="en-IN" dirty="0">
                <a:solidFill>
                  <a:schemeClr val="bg1"/>
                </a:solidFill>
              </a:rPr>
              <a:t> is a </a:t>
            </a:r>
            <a:r>
              <a:rPr lang="en-IN" b="1" dirty="0">
                <a:solidFill>
                  <a:srgbClr val="002060"/>
                </a:solidFill>
              </a:rPr>
              <a:t>special type </a:t>
            </a:r>
            <a:r>
              <a:rPr lang="en-IN" dirty="0">
                <a:solidFill>
                  <a:schemeClr val="bg1"/>
                </a:solidFill>
              </a:rPr>
              <a:t>of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Window</a:t>
            </a:r>
            <a:r>
              <a:rPr lang="en-IN" dirty="0">
                <a:solidFill>
                  <a:schemeClr val="bg1"/>
                </a:solidFill>
              </a:rPr>
              <a:t> which is the </a:t>
            </a:r>
            <a:r>
              <a:rPr lang="en-IN" b="1" dirty="0">
                <a:solidFill>
                  <a:srgbClr val="002060"/>
                </a:solidFill>
              </a:rPr>
              <a:t>top level window </a:t>
            </a:r>
            <a:r>
              <a:rPr lang="en-IN" dirty="0">
                <a:solidFill>
                  <a:schemeClr val="bg1"/>
                </a:solidFill>
              </a:rPr>
              <a:t>with </a:t>
            </a:r>
            <a:r>
              <a:rPr lang="en-IN" b="1" dirty="0">
                <a:solidFill>
                  <a:srgbClr val="C00000"/>
                </a:solidFill>
              </a:rPr>
              <a:t>border </a:t>
            </a:r>
          </a:p>
          <a:p>
            <a:r>
              <a:rPr lang="en-IN" dirty="0">
                <a:solidFill>
                  <a:schemeClr val="bg1"/>
                </a:solidFill>
              </a:rPr>
              <a:t>  and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title</a:t>
            </a:r>
          </a:p>
          <a:p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IN" dirty="0">
                <a:solidFill>
                  <a:schemeClr val="bg1"/>
                </a:solidFill>
              </a:rPr>
              <a:t>It’s the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first window </a:t>
            </a:r>
            <a:r>
              <a:rPr lang="en-IN" dirty="0">
                <a:solidFill>
                  <a:schemeClr val="bg1"/>
                </a:solidFill>
              </a:rPr>
              <a:t>we </a:t>
            </a:r>
            <a:r>
              <a:rPr lang="en-IN" b="1" dirty="0">
                <a:solidFill>
                  <a:srgbClr val="C00000"/>
                </a:solidFill>
              </a:rPr>
              <a:t>design</a:t>
            </a:r>
            <a:r>
              <a:rPr lang="en-IN" dirty="0">
                <a:solidFill>
                  <a:schemeClr val="bg1"/>
                </a:solidFill>
              </a:rPr>
              <a:t> in a </a:t>
            </a:r>
            <a:r>
              <a:rPr lang="en-IN" b="1" dirty="0">
                <a:solidFill>
                  <a:srgbClr val="002060"/>
                </a:solidFill>
              </a:rPr>
              <a:t>Java based GUI app </a:t>
            </a:r>
            <a:r>
              <a:rPr lang="en-IN" dirty="0">
                <a:solidFill>
                  <a:schemeClr val="bg1"/>
                </a:solidFill>
              </a:rPr>
              <a:t>and it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acts </a:t>
            </a:r>
            <a:r>
              <a:rPr lang="en-IN" dirty="0">
                <a:solidFill>
                  <a:schemeClr val="bg1"/>
                </a:solidFill>
              </a:rPr>
              <a:t>as a </a:t>
            </a:r>
          </a:p>
          <a:p>
            <a:r>
              <a:rPr lang="en-IN" b="1" dirty="0">
                <a:solidFill>
                  <a:schemeClr val="bg1"/>
                </a:solidFill>
              </a:rPr>
              <a:t> </a:t>
            </a:r>
            <a:r>
              <a:rPr lang="en-IN" b="1" dirty="0">
                <a:solidFill>
                  <a:schemeClr val="tx2"/>
                </a:solidFill>
              </a:rPr>
              <a:t>container</a:t>
            </a:r>
            <a:r>
              <a:rPr lang="en-IN" dirty="0">
                <a:solidFill>
                  <a:schemeClr val="bg1"/>
                </a:solidFill>
              </a:rPr>
              <a:t> for </a:t>
            </a:r>
            <a:r>
              <a:rPr lang="en-IN" b="1" dirty="0">
                <a:solidFill>
                  <a:srgbClr val="C00000"/>
                </a:solidFill>
              </a:rPr>
              <a:t>holding</a:t>
            </a:r>
            <a:r>
              <a:rPr lang="en-IN" dirty="0">
                <a:solidFill>
                  <a:schemeClr val="bg1"/>
                </a:solidFill>
              </a:rPr>
              <a:t> other components like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Buttons</a:t>
            </a:r>
            <a:r>
              <a:rPr lang="en-IN" dirty="0">
                <a:solidFill>
                  <a:schemeClr val="bg1"/>
                </a:solidFill>
              </a:rPr>
              <a:t> ,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Labels</a:t>
            </a:r>
            <a:r>
              <a:rPr lang="en-IN" dirty="0">
                <a:solidFill>
                  <a:schemeClr val="bg1"/>
                </a:solidFill>
              </a:rPr>
              <a:t> , </a:t>
            </a:r>
            <a:r>
              <a:rPr lang="en-IN" b="1" dirty="0" err="1">
                <a:solidFill>
                  <a:schemeClr val="tx2">
                    <a:lumMod val="75000"/>
                  </a:schemeClr>
                </a:solidFill>
              </a:rPr>
              <a:t>ListBoxes</a:t>
            </a:r>
            <a:r>
              <a:rPr lang="en-IN" dirty="0">
                <a:solidFill>
                  <a:schemeClr val="bg1"/>
                </a:solidFill>
              </a:rPr>
              <a:t> etc 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IN" dirty="0">
                <a:solidFill>
                  <a:schemeClr val="bg1"/>
                </a:solidFill>
              </a:rPr>
              <a:t>To create a </a:t>
            </a:r>
            <a:r>
              <a:rPr lang="en-IN" b="1" dirty="0">
                <a:solidFill>
                  <a:srgbClr val="C00000"/>
                </a:solidFill>
              </a:rPr>
              <a:t>Frame</a:t>
            </a:r>
            <a:r>
              <a:rPr lang="en-IN" dirty="0">
                <a:solidFill>
                  <a:schemeClr val="bg1"/>
                </a:solidFill>
              </a:rPr>
              <a:t> we use the class </a:t>
            </a:r>
            <a:r>
              <a:rPr lang="en-IN" b="1" dirty="0" err="1">
                <a:solidFill>
                  <a:srgbClr val="002060"/>
                </a:solidFill>
              </a:rPr>
              <a:t>java.awt.Frame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The Frame Hierarchy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844" y="1142990"/>
            <a:ext cx="885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frameh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38" y="1000114"/>
            <a:ext cx="7072361" cy="35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altLang="ko-KR" b="1" dirty="0"/>
              <a:t>Methods Of The Frame Class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844" y="1142990"/>
            <a:ext cx="3429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IN" b="1" dirty="0">
                <a:solidFill>
                  <a:srgbClr val="002060"/>
                </a:solidFill>
              </a:rPr>
              <a:t>Constructors</a:t>
            </a:r>
            <a:r>
              <a:rPr lang="en-IN" dirty="0">
                <a:solidFill>
                  <a:schemeClr val="bg1"/>
                </a:solidFill>
              </a:rPr>
              <a:t> Of </a:t>
            </a:r>
            <a:r>
              <a:rPr lang="en-IN" b="1" dirty="0">
                <a:solidFill>
                  <a:srgbClr val="C00000"/>
                </a:solidFill>
              </a:rPr>
              <a:t>Frame </a:t>
            </a:r>
            <a:r>
              <a:rPr lang="en-IN" dirty="0">
                <a:solidFill>
                  <a:schemeClr val="bg1"/>
                </a:solidFill>
              </a:rPr>
              <a:t>class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1.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public Frame( )</a:t>
            </a:r>
          </a:p>
          <a:p>
            <a:r>
              <a:rPr lang="en-IN" dirty="0">
                <a:solidFill>
                  <a:schemeClr val="bg1"/>
                </a:solidFill>
              </a:rPr>
              <a:t>2.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public Frame(</a:t>
            </a:r>
            <a:r>
              <a:rPr lang="en-IN" b="1" dirty="0">
                <a:solidFill>
                  <a:srgbClr val="002060"/>
                </a:solidFill>
              </a:rPr>
              <a:t>String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7620" y="1129435"/>
            <a:ext cx="519879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Methods </a:t>
            </a:r>
            <a:r>
              <a:rPr lang="en-IN" dirty="0">
                <a:solidFill>
                  <a:schemeClr val="bg1"/>
                </a:solidFill>
              </a:rPr>
              <a:t>Of </a:t>
            </a:r>
            <a:r>
              <a:rPr lang="en-IN" b="1" dirty="0">
                <a:solidFill>
                  <a:srgbClr val="C00000"/>
                </a:solidFill>
              </a:rPr>
              <a:t>Frame</a:t>
            </a:r>
            <a:r>
              <a:rPr lang="en-IN" dirty="0">
                <a:solidFill>
                  <a:schemeClr val="bg1"/>
                </a:solidFill>
              </a:rPr>
              <a:t> class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1.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IN" b="1" dirty="0">
                <a:solidFill>
                  <a:srgbClr val="002060"/>
                </a:solidFill>
              </a:rPr>
              <a:t>void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b="1" dirty="0" err="1">
                <a:solidFill>
                  <a:srgbClr val="C00000"/>
                </a:solidFill>
              </a:rPr>
              <a:t>setTitle</a:t>
            </a:r>
            <a:r>
              <a:rPr lang="en-IN" b="1" dirty="0">
                <a:solidFill>
                  <a:srgbClr val="C00000"/>
                </a:solidFill>
              </a:rPr>
              <a:t>(</a:t>
            </a:r>
            <a:r>
              <a:rPr lang="en-IN" b="1" dirty="0">
                <a:solidFill>
                  <a:srgbClr val="002060"/>
                </a:solidFill>
              </a:rPr>
              <a:t>String</a:t>
            </a:r>
            <a:r>
              <a:rPr lang="en-IN" b="1" dirty="0">
                <a:solidFill>
                  <a:srgbClr val="C00000"/>
                </a:solidFill>
              </a:rPr>
              <a:t>)</a:t>
            </a:r>
          </a:p>
          <a:p>
            <a:r>
              <a:rPr lang="en-IN" dirty="0">
                <a:solidFill>
                  <a:schemeClr val="bg1"/>
                </a:solidFill>
              </a:rPr>
              <a:t>2.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IN" b="1" dirty="0">
                <a:solidFill>
                  <a:srgbClr val="002060"/>
                </a:solidFill>
              </a:rPr>
              <a:t>String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b="1" dirty="0" err="1">
                <a:solidFill>
                  <a:srgbClr val="C00000"/>
                </a:solidFill>
              </a:rPr>
              <a:t>getTitle</a:t>
            </a:r>
            <a:r>
              <a:rPr lang="en-IN" b="1" dirty="0">
                <a:solidFill>
                  <a:srgbClr val="C00000"/>
                </a:solidFill>
              </a:rPr>
              <a:t>( )</a:t>
            </a:r>
          </a:p>
          <a:p>
            <a:r>
              <a:rPr lang="en-IN" dirty="0">
                <a:solidFill>
                  <a:schemeClr val="bg1"/>
                </a:solidFill>
              </a:rPr>
              <a:t>3.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IN" b="1" dirty="0">
                <a:solidFill>
                  <a:srgbClr val="002060"/>
                </a:solidFill>
              </a:rPr>
              <a:t>void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b="1" dirty="0" err="1">
                <a:solidFill>
                  <a:srgbClr val="C00000"/>
                </a:solidFill>
              </a:rPr>
              <a:t>setSize</a:t>
            </a:r>
            <a:r>
              <a:rPr lang="en-IN" b="1" dirty="0">
                <a:solidFill>
                  <a:srgbClr val="C00000"/>
                </a:solidFill>
              </a:rPr>
              <a:t>(</a:t>
            </a:r>
            <a:r>
              <a:rPr lang="en-IN" b="1" dirty="0" err="1">
                <a:solidFill>
                  <a:srgbClr val="002060"/>
                </a:solidFill>
              </a:rPr>
              <a:t>int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width,int</a:t>
            </a:r>
            <a:r>
              <a:rPr lang="en-IN" b="1" dirty="0">
                <a:solidFill>
                  <a:srgbClr val="002060"/>
                </a:solidFill>
              </a:rPr>
              <a:t> height</a:t>
            </a:r>
            <a:r>
              <a:rPr lang="en-IN" b="1" dirty="0">
                <a:solidFill>
                  <a:srgbClr val="C00000"/>
                </a:solidFill>
              </a:rPr>
              <a:t>)</a:t>
            </a:r>
          </a:p>
          <a:p>
            <a:r>
              <a:rPr lang="en-IN" dirty="0">
                <a:solidFill>
                  <a:schemeClr val="bg1"/>
                </a:solidFill>
              </a:rPr>
              <a:t>4.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IN" b="1" dirty="0">
                <a:solidFill>
                  <a:srgbClr val="002060"/>
                </a:solidFill>
              </a:rPr>
              <a:t>void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b="1" dirty="0" err="1">
                <a:solidFill>
                  <a:srgbClr val="C00000"/>
                </a:solidFill>
              </a:rPr>
              <a:t>setLocation</a:t>
            </a:r>
            <a:r>
              <a:rPr lang="en-IN" b="1" dirty="0">
                <a:solidFill>
                  <a:srgbClr val="C00000"/>
                </a:solidFill>
              </a:rPr>
              <a:t>(</a:t>
            </a:r>
            <a:r>
              <a:rPr lang="en-IN" b="1" dirty="0" err="1">
                <a:solidFill>
                  <a:srgbClr val="002060"/>
                </a:solidFill>
              </a:rPr>
              <a:t>int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x,int</a:t>
            </a:r>
            <a:r>
              <a:rPr lang="en-IN" b="1" dirty="0">
                <a:solidFill>
                  <a:srgbClr val="002060"/>
                </a:solidFill>
              </a:rPr>
              <a:t> y</a:t>
            </a:r>
            <a:r>
              <a:rPr lang="en-IN" b="1" dirty="0">
                <a:solidFill>
                  <a:srgbClr val="C00000"/>
                </a:solidFill>
              </a:rPr>
              <a:t>)</a:t>
            </a:r>
          </a:p>
          <a:p>
            <a:r>
              <a:rPr lang="en-IN" dirty="0">
                <a:solidFill>
                  <a:schemeClr val="bg1"/>
                </a:solidFill>
              </a:rPr>
              <a:t>5.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IN" b="1" dirty="0">
                <a:solidFill>
                  <a:srgbClr val="002060"/>
                </a:solidFill>
              </a:rPr>
              <a:t>void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b="1" dirty="0" err="1">
                <a:solidFill>
                  <a:srgbClr val="C00000"/>
                </a:solidFill>
              </a:rPr>
              <a:t>setBounds</a:t>
            </a:r>
            <a:r>
              <a:rPr lang="en-IN" b="1" dirty="0">
                <a:solidFill>
                  <a:srgbClr val="C00000"/>
                </a:solidFill>
              </a:rPr>
              <a:t>(</a:t>
            </a:r>
            <a:r>
              <a:rPr lang="en-IN" b="1" dirty="0" err="1">
                <a:solidFill>
                  <a:srgbClr val="002060"/>
                </a:solidFill>
              </a:rPr>
              <a:t>int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x,int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y,int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w,int</a:t>
            </a:r>
            <a:r>
              <a:rPr lang="en-IN" b="1" dirty="0">
                <a:solidFill>
                  <a:srgbClr val="002060"/>
                </a:solidFill>
              </a:rPr>
              <a:t> h</a:t>
            </a:r>
            <a:r>
              <a:rPr lang="en-IN" b="1" dirty="0">
                <a:solidFill>
                  <a:srgbClr val="C00000"/>
                </a:solidFill>
              </a:rPr>
              <a:t>)</a:t>
            </a:r>
          </a:p>
          <a:p>
            <a:r>
              <a:rPr lang="en-IN" dirty="0">
                <a:solidFill>
                  <a:schemeClr val="bg1"/>
                </a:solidFill>
              </a:rPr>
              <a:t>6.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IN" b="1" dirty="0">
                <a:solidFill>
                  <a:srgbClr val="002060"/>
                </a:solidFill>
              </a:rPr>
              <a:t>void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b="1" dirty="0" err="1">
                <a:solidFill>
                  <a:srgbClr val="C00000"/>
                </a:solidFill>
              </a:rPr>
              <a:t>setVisible</a:t>
            </a:r>
            <a:r>
              <a:rPr lang="en-IN" b="1" dirty="0">
                <a:solidFill>
                  <a:srgbClr val="C00000"/>
                </a:solidFill>
              </a:rPr>
              <a:t>(</a:t>
            </a:r>
            <a:r>
              <a:rPr lang="en-IN" b="1" dirty="0" err="1">
                <a:solidFill>
                  <a:srgbClr val="002060"/>
                </a:solidFill>
              </a:rPr>
              <a:t>boolean</a:t>
            </a:r>
            <a:r>
              <a:rPr lang="en-IN" b="1" dirty="0">
                <a:solidFill>
                  <a:srgbClr val="002060"/>
                </a:solidFill>
              </a:rPr>
              <a:t> v</a:t>
            </a:r>
            <a:r>
              <a:rPr lang="en-IN" b="1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7.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US" b="1" dirty="0">
                <a:solidFill>
                  <a:srgbClr val="002060"/>
                </a:solidFill>
              </a:rPr>
              <a:t>void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setBackground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dirty="0">
                <a:solidFill>
                  <a:srgbClr val="002060"/>
                </a:solidFill>
              </a:rPr>
              <a:t>Color </a:t>
            </a:r>
            <a:r>
              <a:rPr lang="en-US" b="1" dirty="0" err="1">
                <a:solidFill>
                  <a:srgbClr val="002060"/>
                </a:solidFill>
              </a:rPr>
              <a:t>obj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8.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US" b="1" dirty="0">
                <a:solidFill>
                  <a:srgbClr val="002060"/>
                </a:solidFill>
              </a:rPr>
              <a:t>void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add(</a:t>
            </a:r>
            <a:r>
              <a:rPr lang="en-US" b="1" dirty="0">
                <a:solidFill>
                  <a:srgbClr val="002060"/>
                </a:solidFill>
              </a:rPr>
              <a:t>Component c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9.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US" b="1" dirty="0">
                <a:solidFill>
                  <a:srgbClr val="002060"/>
                </a:solidFill>
              </a:rPr>
              <a:t>void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setLayout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dirty="0">
                <a:solidFill>
                  <a:srgbClr val="002060"/>
                </a:solidFill>
              </a:rPr>
              <a:t>Layout </a:t>
            </a:r>
            <a:r>
              <a:rPr lang="en-US" b="1" dirty="0" err="1">
                <a:solidFill>
                  <a:srgbClr val="002060"/>
                </a:solidFill>
              </a:rPr>
              <a:t>obj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Developing Frame Based Apps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844" y="1142990"/>
            <a:ext cx="885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• </a:t>
            </a:r>
            <a:r>
              <a:rPr lang="en-IN" dirty="0">
                <a:solidFill>
                  <a:schemeClr val="bg1"/>
                </a:solidFill>
              </a:rPr>
              <a:t>We can create a </a:t>
            </a:r>
            <a:r>
              <a:rPr lang="en-IN" b="1" dirty="0">
                <a:solidFill>
                  <a:srgbClr val="002060"/>
                </a:solidFill>
              </a:rPr>
              <a:t>GUI</a:t>
            </a:r>
            <a:r>
              <a:rPr lang="en-IN" dirty="0">
                <a:solidFill>
                  <a:schemeClr val="bg1"/>
                </a:solidFill>
              </a:rPr>
              <a:t> using </a:t>
            </a:r>
            <a:r>
              <a:rPr lang="en-IN" b="1" dirty="0">
                <a:solidFill>
                  <a:srgbClr val="C00000"/>
                </a:solidFill>
              </a:rPr>
              <a:t>Frame</a:t>
            </a:r>
            <a:r>
              <a:rPr lang="en-IN" dirty="0">
                <a:solidFill>
                  <a:schemeClr val="bg1"/>
                </a:solidFill>
              </a:rPr>
              <a:t> in </a:t>
            </a:r>
            <a:r>
              <a:rPr lang="en-IN" b="1" dirty="0">
                <a:solidFill>
                  <a:srgbClr val="FFFF00"/>
                </a:solidFill>
              </a:rPr>
              <a:t>two</a:t>
            </a:r>
            <a:r>
              <a:rPr lang="en-IN" dirty="0">
                <a:solidFill>
                  <a:schemeClr val="bg1"/>
                </a:solidFill>
              </a:rPr>
              <a:t> ways:</a:t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By </a:t>
            </a:r>
            <a:r>
              <a:rPr lang="en-IN" b="1" dirty="0">
                <a:solidFill>
                  <a:srgbClr val="7030A0"/>
                </a:solidFill>
              </a:rPr>
              <a:t>creating</a:t>
            </a:r>
            <a:r>
              <a:rPr lang="en-IN" dirty="0">
                <a:solidFill>
                  <a:schemeClr val="bg1"/>
                </a:solidFill>
              </a:rPr>
              <a:t> the </a:t>
            </a:r>
            <a:r>
              <a:rPr lang="en-IN" b="1" dirty="0">
                <a:solidFill>
                  <a:srgbClr val="FFC000"/>
                </a:solidFill>
              </a:rPr>
              <a:t>instance</a:t>
            </a:r>
            <a:r>
              <a:rPr lang="en-IN" dirty="0">
                <a:solidFill>
                  <a:schemeClr val="bg1"/>
                </a:solidFill>
              </a:rPr>
              <a:t> of </a:t>
            </a:r>
            <a:r>
              <a:rPr lang="en-IN" b="1" dirty="0">
                <a:solidFill>
                  <a:srgbClr val="C00000"/>
                </a:solidFill>
              </a:rPr>
              <a:t>Frame</a:t>
            </a:r>
            <a:r>
              <a:rPr lang="en-IN" dirty="0">
                <a:solidFill>
                  <a:schemeClr val="bg1"/>
                </a:solidFill>
              </a:rPr>
              <a:t> class (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Association</a:t>
            </a:r>
            <a:r>
              <a:rPr lang="en-IN" dirty="0">
                <a:solidFill>
                  <a:schemeClr val="bg1"/>
                </a:solidFill>
              </a:rPr>
              <a:t> ) </a:t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By </a:t>
            </a:r>
            <a:r>
              <a:rPr lang="en-IN" b="1" dirty="0">
                <a:solidFill>
                  <a:srgbClr val="7030A0"/>
                </a:solidFill>
              </a:rPr>
              <a:t>extending</a:t>
            </a:r>
            <a:r>
              <a:rPr lang="en-IN" dirty="0">
                <a:solidFill>
                  <a:schemeClr val="bg1"/>
                </a:solidFill>
              </a:rPr>
              <a:t> the </a:t>
            </a:r>
            <a:r>
              <a:rPr lang="en-IN" b="1" dirty="0">
                <a:solidFill>
                  <a:srgbClr val="C00000"/>
                </a:solidFill>
              </a:rPr>
              <a:t>Frame</a:t>
            </a:r>
            <a:r>
              <a:rPr lang="en-IN" dirty="0">
                <a:solidFill>
                  <a:schemeClr val="bg1"/>
                </a:solidFill>
              </a:rPr>
              <a:t> class (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Inheritance</a:t>
            </a:r>
            <a:r>
              <a:rPr lang="en-IN" dirty="0">
                <a:solidFill>
                  <a:schemeClr val="bg1"/>
                </a:solidFill>
              </a:rPr>
              <a:t>)</a:t>
            </a:r>
            <a:br>
              <a:rPr lang="en-IN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Creating And Using Frame Instance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844" y="1142990"/>
            <a:ext cx="88583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• Steps required :-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Import</a:t>
            </a:r>
            <a:r>
              <a:rPr lang="en-US" dirty="0">
                <a:solidFill>
                  <a:schemeClr val="bg1"/>
                </a:solidFill>
              </a:rPr>
              <a:t> the </a:t>
            </a:r>
            <a:r>
              <a:rPr lang="en-US" b="1" dirty="0">
                <a:solidFill>
                  <a:srgbClr val="C00000"/>
                </a:solidFill>
              </a:rPr>
              <a:t>required packages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classes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Create</a:t>
            </a:r>
            <a:r>
              <a:rPr lang="en-US" dirty="0">
                <a:solidFill>
                  <a:schemeClr val="bg1"/>
                </a:solidFill>
              </a:rPr>
              <a:t> the </a:t>
            </a:r>
            <a:r>
              <a:rPr lang="en-US" b="1" dirty="0">
                <a:solidFill>
                  <a:srgbClr val="002060"/>
                </a:solidFill>
              </a:rPr>
              <a:t>Main-Class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Within</a:t>
            </a:r>
            <a:r>
              <a:rPr lang="en-US" dirty="0">
                <a:solidFill>
                  <a:schemeClr val="bg1"/>
                </a:solidFill>
              </a:rPr>
              <a:t> the </a:t>
            </a:r>
            <a:r>
              <a:rPr lang="en-US" b="1" dirty="0">
                <a:solidFill>
                  <a:srgbClr val="002060"/>
                </a:solidFill>
              </a:rPr>
              <a:t>Main-Class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rgbClr val="FFC000"/>
                </a:solidFill>
              </a:rPr>
              <a:t>instantiate</a:t>
            </a:r>
            <a:r>
              <a:rPr lang="en-US" dirty="0">
                <a:solidFill>
                  <a:schemeClr val="bg1"/>
                </a:solidFill>
              </a:rPr>
              <a:t> the </a:t>
            </a:r>
            <a:r>
              <a:rPr lang="en-US" b="1" dirty="0">
                <a:solidFill>
                  <a:srgbClr val="C00000"/>
                </a:solidFill>
              </a:rPr>
              <a:t>Frame</a:t>
            </a:r>
            <a:r>
              <a:rPr lang="en-US" dirty="0">
                <a:solidFill>
                  <a:schemeClr val="bg1"/>
                </a:solidFill>
              </a:rPr>
              <a:t> class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Call </a:t>
            </a:r>
            <a:r>
              <a:rPr lang="en-US" dirty="0">
                <a:solidFill>
                  <a:schemeClr val="bg1"/>
                </a:solidFill>
              </a:rPr>
              <a:t>methods for </a:t>
            </a:r>
            <a:r>
              <a:rPr lang="en-US" b="1" dirty="0">
                <a:solidFill>
                  <a:srgbClr val="C00000"/>
                </a:solidFill>
              </a:rPr>
              <a:t>setting size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b="1" dirty="0">
                <a:solidFill>
                  <a:srgbClr val="7030A0"/>
                </a:solidFill>
              </a:rPr>
              <a:t>if needed </a:t>
            </a:r>
            <a:r>
              <a:rPr lang="en-US" dirty="0">
                <a:solidFill>
                  <a:schemeClr val="bg1"/>
                </a:solidFill>
              </a:rPr>
              <a:t>then </a:t>
            </a:r>
            <a:r>
              <a:rPr lang="en-US" b="1" dirty="0">
                <a:solidFill>
                  <a:srgbClr val="C00000"/>
                </a:solidFill>
              </a:rPr>
              <a:t>location</a:t>
            </a:r>
            <a:r>
              <a:rPr lang="en-US" dirty="0">
                <a:solidFill>
                  <a:schemeClr val="bg1"/>
                </a:solidFill>
              </a:rPr>
              <a:t> too.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Set </a:t>
            </a: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rgbClr val="002060"/>
                </a:solidFill>
              </a:rPr>
              <a:t>visibility</a:t>
            </a:r>
            <a:r>
              <a:rPr lang="en-US" dirty="0">
                <a:solidFill>
                  <a:schemeClr val="bg1"/>
                </a:solidFill>
              </a:rPr>
              <a:t> to </a:t>
            </a:r>
            <a:r>
              <a:rPr lang="en-US" b="1" dirty="0">
                <a:solidFill>
                  <a:srgbClr val="FFC000"/>
                </a:solidFill>
              </a:rPr>
              <a:t>true.</a:t>
            </a:r>
          </a:p>
          <a:p>
            <a:pPr marL="342900" indent="-342900">
              <a:buAutoNum type="arabicPeriod" startAt="4"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First Program Of Frame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876" y="928676"/>
            <a:ext cx="85010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nsolas" pitchFamily="49" charset="0"/>
              </a:rPr>
              <a:t>package </a:t>
            </a:r>
            <a:r>
              <a:rPr lang="en-US" b="1" dirty="0" err="1">
                <a:solidFill>
                  <a:srgbClr val="C00000"/>
                </a:solidFill>
                <a:latin typeface="Consolas" pitchFamily="49" charset="0"/>
              </a:rPr>
              <a:t>sca.gui.awt.examples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</a:rPr>
              <a:t>; </a:t>
            </a:r>
          </a:p>
          <a:p>
            <a:r>
              <a:rPr lang="en-US" b="1" dirty="0">
                <a:solidFill>
                  <a:srgbClr val="C00000"/>
                </a:solidFill>
                <a:latin typeface="Consolas" pitchFamily="49" charset="0"/>
              </a:rPr>
              <a:t>import </a:t>
            </a:r>
            <a:r>
              <a:rPr lang="en-US" b="1" dirty="0" err="1">
                <a:solidFill>
                  <a:srgbClr val="C00000"/>
                </a:solidFill>
                <a:latin typeface="Consolas" pitchFamily="49" charset="0"/>
              </a:rPr>
              <a:t>java.awt.Frame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</a:rPr>
              <a:t>;</a:t>
            </a:r>
          </a:p>
          <a:p>
            <a:r>
              <a:rPr lang="en-US" b="1" dirty="0">
                <a:solidFill>
                  <a:srgbClr val="002060"/>
                </a:solidFill>
                <a:latin typeface="Consolas" pitchFamily="49" charset="0"/>
              </a:rPr>
              <a:t>public class Example1 {</a:t>
            </a:r>
          </a:p>
          <a:p>
            <a:r>
              <a:rPr lang="en-US" b="1" dirty="0">
                <a:solidFill>
                  <a:srgbClr val="002060"/>
                </a:solidFill>
                <a:latin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rgbClr val="002060"/>
                </a:solidFill>
                <a:latin typeface="Consolas" pitchFamily="49" charset="0"/>
              </a:rPr>
              <a:t>args</a:t>
            </a:r>
            <a:r>
              <a:rPr lang="en-US" b="1" dirty="0">
                <a:solidFill>
                  <a:srgbClr val="002060"/>
                </a:solidFill>
                <a:latin typeface="Consolas" pitchFamily="49" charset="0"/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   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Frame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fr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=new Frame();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fr.setTitle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("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Sachin's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Frame");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fr.setSize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(400, 400);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fr.setLocation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(200, 200);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fr.setVisible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(true);</a:t>
            </a: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      </a:t>
            </a:r>
          </a:p>
          <a:p>
            <a:r>
              <a:rPr lang="en-US" b="1" dirty="0">
                <a:solidFill>
                  <a:srgbClr val="002060"/>
                </a:solidFill>
                <a:latin typeface="Consolas" pitchFamily="49" charset="0"/>
              </a:rPr>
              <a:t>        </a:t>
            </a:r>
          </a:p>
          <a:p>
            <a:r>
              <a:rPr lang="en-US" b="1" dirty="0">
                <a:solidFill>
                  <a:srgbClr val="002060"/>
                </a:solidFill>
                <a:latin typeface="Consolas" pitchFamily="49" charset="0"/>
              </a:rPr>
              <a:t>    }</a:t>
            </a:r>
          </a:p>
          <a:p>
            <a:r>
              <a:rPr lang="en-US" b="1" dirty="0">
                <a:solidFill>
                  <a:srgbClr val="002060"/>
                </a:solidFill>
                <a:latin typeface="Consolas" pitchFamily="49" charset="0"/>
              </a:rPr>
              <a:t>}</a:t>
            </a:r>
          </a:p>
        </p:txBody>
      </p:sp>
      <p:pic>
        <p:nvPicPr>
          <p:cNvPr id="8" name="Picture 7" descr="output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478" y="1857370"/>
            <a:ext cx="2762522" cy="276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Changing The Background Color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7158" y="993053"/>
            <a:ext cx="785818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To </a:t>
            </a:r>
            <a:r>
              <a:rPr lang="en-IN" b="1" dirty="0">
                <a:solidFill>
                  <a:srgbClr val="002060"/>
                </a:solidFill>
              </a:rPr>
              <a:t>change</a:t>
            </a:r>
            <a:r>
              <a:rPr lang="en-IN" dirty="0">
                <a:solidFill>
                  <a:schemeClr val="bg1"/>
                </a:solidFill>
              </a:rPr>
              <a:t> the </a:t>
            </a:r>
            <a:r>
              <a:rPr lang="en-IN" b="1" dirty="0">
                <a:solidFill>
                  <a:srgbClr val="C00000"/>
                </a:solidFill>
              </a:rPr>
              <a:t>background</a:t>
            </a:r>
            <a:r>
              <a:rPr lang="en-IN" dirty="0">
                <a:solidFill>
                  <a:schemeClr val="bg1"/>
                </a:solidFill>
              </a:rPr>
              <a:t> and </a:t>
            </a:r>
            <a:r>
              <a:rPr lang="en-IN" b="1" dirty="0">
                <a:solidFill>
                  <a:srgbClr val="C00000"/>
                </a:solidFill>
              </a:rPr>
              <a:t>foreground</a:t>
            </a:r>
            <a:r>
              <a:rPr lang="en-IN" dirty="0">
                <a:solidFill>
                  <a:schemeClr val="bg1"/>
                </a:solidFill>
              </a:rPr>
              <a:t>  </a:t>
            </a:r>
            <a:r>
              <a:rPr lang="en-IN" dirty="0" err="1">
                <a:solidFill>
                  <a:schemeClr val="bg1"/>
                </a:solidFill>
              </a:rPr>
              <a:t>color</a:t>
            </a:r>
            <a:r>
              <a:rPr lang="en-IN" dirty="0">
                <a:solidFill>
                  <a:schemeClr val="bg1"/>
                </a:solidFill>
              </a:rPr>
              <a:t> of any </a:t>
            </a:r>
            <a:r>
              <a:rPr lang="en-IN" b="1" dirty="0">
                <a:solidFill>
                  <a:srgbClr val="7030A0"/>
                </a:solidFill>
              </a:rPr>
              <a:t>GUI </a:t>
            </a:r>
          </a:p>
          <a:p>
            <a:r>
              <a:rPr lang="en-IN" b="1" dirty="0">
                <a:solidFill>
                  <a:srgbClr val="7030A0"/>
                </a:solidFill>
              </a:rPr>
              <a:t>Component </a:t>
            </a:r>
            <a:r>
              <a:rPr lang="en-IN" dirty="0">
                <a:solidFill>
                  <a:schemeClr val="bg1"/>
                </a:solidFill>
              </a:rPr>
              <a:t>, java provides us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2 methods </a:t>
            </a:r>
            <a:r>
              <a:rPr lang="en-IN" dirty="0">
                <a:solidFill>
                  <a:schemeClr val="bg1"/>
                </a:solidFill>
              </a:rPr>
              <a:t>called </a:t>
            </a:r>
            <a:r>
              <a:rPr lang="en-IN" b="1" dirty="0" err="1">
                <a:solidFill>
                  <a:srgbClr val="7030A0"/>
                </a:solidFill>
              </a:rPr>
              <a:t>setBackground</a:t>
            </a:r>
            <a:r>
              <a:rPr lang="en-IN" b="1" dirty="0">
                <a:solidFill>
                  <a:srgbClr val="7030A0"/>
                </a:solidFill>
              </a:rPr>
              <a:t>( ) </a:t>
            </a:r>
            <a:r>
              <a:rPr lang="en-IN" dirty="0">
                <a:solidFill>
                  <a:schemeClr val="bg1"/>
                </a:solidFill>
              </a:rPr>
              <a:t>and </a:t>
            </a:r>
          </a:p>
          <a:p>
            <a:r>
              <a:rPr lang="en-IN" b="1" dirty="0" err="1">
                <a:solidFill>
                  <a:srgbClr val="7030A0"/>
                </a:solidFill>
              </a:rPr>
              <a:t>setForeground</a:t>
            </a:r>
            <a:r>
              <a:rPr lang="en-IN" b="1" dirty="0">
                <a:solidFill>
                  <a:srgbClr val="7030A0"/>
                </a:solidFill>
              </a:rPr>
              <a:t>( ) </a:t>
            </a:r>
            <a:r>
              <a:rPr lang="en-IN" dirty="0">
                <a:solidFill>
                  <a:schemeClr val="bg1"/>
                </a:solidFill>
              </a:rPr>
              <a:t>, both belonging to the class </a:t>
            </a:r>
            <a:r>
              <a:rPr lang="en-IN" b="1" dirty="0">
                <a:solidFill>
                  <a:srgbClr val="002060"/>
                </a:solidFill>
              </a:rPr>
              <a:t>Component</a:t>
            </a:r>
            <a:r>
              <a:rPr lang="en-IN" dirty="0">
                <a:solidFill>
                  <a:schemeClr val="bg1"/>
                </a:solidFill>
              </a:rPr>
              <a:t>.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Following are their prototypes: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1.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public void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setBackground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b="1" dirty="0" err="1">
                <a:solidFill>
                  <a:srgbClr val="002060"/>
                </a:solidFill>
              </a:rPr>
              <a:t>Color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2.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public void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setForeground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b="1" dirty="0" err="1">
                <a:solidFill>
                  <a:srgbClr val="002060"/>
                </a:solidFill>
              </a:rPr>
              <a:t>Color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Changing The Background Color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7158" y="1041620"/>
            <a:ext cx="785818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The </a:t>
            </a:r>
            <a:r>
              <a:rPr lang="en-IN" b="1" dirty="0">
                <a:solidFill>
                  <a:srgbClr val="002060"/>
                </a:solidFill>
              </a:rPr>
              <a:t>argument passed </a:t>
            </a:r>
            <a:r>
              <a:rPr lang="en-IN" dirty="0">
                <a:solidFill>
                  <a:schemeClr val="bg1"/>
                </a:solidFill>
              </a:rPr>
              <a:t>to these </a:t>
            </a:r>
            <a:r>
              <a:rPr lang="en-IN" b="1" dirty="0">
                <a:solidFill>
                  <a:srgbClr val="C00000"/>
                </a:solidFill>
              </a:rPr>
              <a:t>methods</a:t>
            </a:r>
            <a:r>
              <a:rPr lang="en-IN" dirty="0">
                <a:solidFill>
                  <a:schemeClr val="bg1"/>
                </a:solidFill>
              </a:rPr>
              <a:t> is an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object</a:t>
            </a:r>
            <a:r>
              <a:rPr lang="en-IN" dirty="0">
                <a:solidFill>
                  <a:schemeClr val="bg1"/>
                </a:solidFill>
              </a:rPr>
              <a:t> of the class </a:t>
            </a:r>
            <a:r>
              <a:rPr lang="en-IN" b="1" dirty="0" err="1">
                <a:solidFill>
                  <a:srgbClr val="7030A0"/>
                </a:solidFill>
              </a:rPr>
              <a:t>Color</a:t>
            </a:r>
            <a:r>
              <a:rPr lang="en-IN" dirty="0">
                <a:solidFill>
                  <a:schemeClr val="bg1"/>
                </a:solidFill>
              </a:rPr>
              <a:t> available in the package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java.awt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To </a:t>
            </a:r>
            <a:r>
              <a:rPr lang="en-IN" b="1" dirty="0">
                <a:solidFill>
                  <a:srgbClr val="002060"/>
                </a:solidFill>
              </a:rPr>
              <a:t>create</a:t>
            </a:r>
            <a:r>
              <a:rPr lang="en-IN" dirty="0">
                <a:solidFill>
                  <a:schemeClr val="bg1"/>
                </a:solidFill>
              </a:rPr>
              <a:t> a </a:t>
            </a:r>
            <a:r>
              <a:rPr lang="en-IN" b="1" dirty="0" err="1">
                <a:solidFill>
                  <a:srgbClr val="C00000"/>
                </a:solidFill>
              </a:rPr>
              <a:t>Color</a:t>
            </a:r>
            <a:r>
              <a:rPr lang="en-IN" dirty="0">
                <a:solidFill>
                  <a:schemeClr val="bg1"/>
                </a:solidFill>
              </a:rPr>
              <a:t> object we have to call the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following constructor </a:t>
            </a:r>
            <a:r>
              <a:rPr lang="en-IN" dirty="0">
                <a:solidFill>
                  <a:schemeClr val="bg1"/>
                </a:solidFill>
              </a:rPr>
              <a:t>of the </a:t>
            </a:r>
            <a:r>
              <a:rPr lang="en-IN" b="1" dirty="0" err="1">
                <a:solidFill>
                  <a:srgbClr val="C00000"/>
                </a:solidFill>
              </a:rPr>
              <a:t>Color</a:t>
            </a:r>
            <a:r>
              <a:rPr lang="en-IN" dirty="0">
                <a:solidFill>
                  <a:schemeClr val="bg1"/>
                </a:solidFill>
              </a:rPr>
              <a:t> class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public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Color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b="1" dirty="0" err="1">
                <a:solidFill>
                  <a:srgbClr val="002060"/>
                </a:solidFill>
              </a:rPr>
              <a:t>int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red,int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green,int</a:t>
            </a:r>
            <a:r>
              <a:rPr lang="en-IN" b="1" dirty="0">
                <a:solidFill>
                  <a:srgbClr val="002060"/>
                </a:solidFill>
              </a:rPr>
              <a:t> blue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-1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Today’s Agenda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714362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1571618"/>
            <a:ext cx="5256584" cy="720002"/>
            <a:chOff x="3131840" y="1491629"/>
            <a:chExt cx="5256584" cy="576065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242887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71436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160575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242887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00430" y="857238"/>
            <a:ext cx="4857784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1400" b="1" dirty="0">
                <a:solidFill>
                  <a:srgbClr val="C00000"/>
                </a:solidFill>
                <a:latin typeface="+mj-lt"/>
                <a:cs typeface="Georgia"/>
              </a:rPr>
              <a:t>Types Of Applications Developed In Java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00430" y="1772500"/>
            <a:ext cx="3535311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1400" b="1" dirty="0">
                <a:solidFill>
                  <a:srgbClr val="00B050"/>
                </a:solidFill>
                <a:latin typeface="+mj-lt"/>
                <a:cs typeface="Georgia"/>
              </a:rPr>
              <a:t>Introduction To GUI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28992" y="2621163"/>
            <a:ext cx="48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>
                <a:solidFill>
                  <a:srgbClr val="002060"/>
                </a:solidFill>
              </a:rPr>
              <a:t>Packages available to develop GUI applications</a:t>
            </a:r>
          </a:p>
        </p:txBody>
      </p:sp>
      <p:pic>
        <p:nvPicPr>
          <p:cNvPr id="33" name="Picture 32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34" name="Picture 33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0142" y="410046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101630" y="3286130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090120" y="328613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10292" y="3478419"/>
            <a:ext cx="48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Developing AWT Based Application in Java</a:t>
            </a:r>
          </a:p>
        </p:txBody>
      </p:sp>
    </p:spTree>
    <p:extLst>
      <p:ext uri="{BB962C8B-B14F-4D97-AF65-F5344CB8AC3E}">
        <p14:creationId xmlns:p14="http://schemas.microsoft.com/office/powerpoint/2010/main" xmlns="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Changing The Background Color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7158" y="1041620"/>
            <a:ext cx="785818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The </a:t>
            </a:r>
            <a:r>
              <a:rPr lang="en-IN" b="1" dirty="0">
                <a:solidFill>
                  <a:srgbClr val="002060"/>
                </a:solidFill>
              </a:rPr>
              <a:t>arguments passed </a:t>
            </a:r>
            <a:r>
              <a:rPr lang="en-IN" dirty="0">
                <a:solidFill>
                  <a:schemeClr val="bg1"/>
                </a:solidFill>
              </a:rPr>
              <a:t>to the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constructor</a:t>
            </a:r>
            <a:r>
              <a:rPr lang="en-IN" dirty="0">
                <a:solidFill>
                  <a:schemeClr val="bg1"/>
                </a:solidFill>
              </a:rPr>
              <a:t> represents the </a:t>
            </a:r>
            <a:r>
              <a:rPr lang="en-IN" b="1" dirty="0">
                <a:solidFill>
                  <a:srgbClr val="002060"/>
                </a:solidFill>
              </a:rPr>
              <a:t>intensities</a:t>
            </a:r>
            <a:r>
              <a:rPr lang="en-IN" dirty="0">
                <a:solidFill>
                  <a:schemeClr val="bg1"/>
                </a:solidFill>
              </a:rPr>
              <a:t> of  </a:t>
            </a:r>
          </a:p>
          <a:p>
            <a:r>
              <a:rPr lang="en-IN" b="1" dirty="0">
                <a:solidFill>
                  <a:srgbClr val="FFC000"/>
                </a:solidFill>
              </a:rPr>
              <a:t>"red"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b="1" dirty="0">
                <a:solidFill>
                  <a:srgbClr val="FFC000"/>
                </a:solidFill>
              </a:rPr>
              <a:t>"green"</a:t>
            </a:r>
            <a:r>
              <a:rPr lang="en-IN" dirty="0">
                <a:solidFill>
                  <a:schemeClr val="bg1"/>
                </a:solidFill>
              </a:rPr>
              <a:t> and </a:t>
            </a:r>
            <a:r>
              <a:rPr lang="en-IN" b="1" dirty="0">
                <a:solidFill>
                  <a:srgbClr val="FFC000"/>
                </a:solidFill>
              </a:rPr>
              <a:t>"blue"</a:t>
            </a:r>
            <a:r>
              <a:rPr lang="en-IN" dirty="0">
                <a:solidFill>
                  <a:schemeClr val="bg1"/>
                </a:solidFill>
              </a:rPr>
              <a:t> components of a </a:t>
            </a:r>
            <a:r>
              <a:rPr lang="en-IN" b="1" dirty="0" err="1">
                <a:solidFill>
                  <a:srgbClr val="C00000"/>
                </a:solidFill>
              </a:rPr>
              <a:t>color</a:t>
            </a:r>
            <a:r>
              <a:rPr lang="en-IN" dirty="0">
                <a:solidFill>
                  <a:schemeClr val="bg1"/>
                </a:solidFill>
              </a:rPr>
              <a:t>.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rgbClr val="7030A0"/>
                </a:solidFill>
              </a:rPr>
              <a:t>These values </a:t>
            </a:r>
            <a:r>
              <a:rPr lang="en-IN" dirty="0">
                <a:solidFill>
                  <a:schemeClr val="bg1"/>
                </a:solidFill>
              </a:rPr>
              <a:t>can </a:t>
            </a:r>
            <a:r>
              <a:rPr lang="en-IN" b="1" dirty="0">
                <a:solidFill>
                  <a:srgbClr val="C00000"/>
                </a:solidFill>
              </a:rPr>
              <a:t>range</a:t>
            </a:r>
            <a:r>
              <a:rPr lang="en-IN" dirty="0">
                <a:solidFill>
                  <a:schemeClr val="bg1"/>
                </a:solidFill>
              </a:rPr>
              <a:t> between </a:t>
            </a:r>
            <a:r>
              <a:rPr lang="en-IN" b="1" dirty="0">
                <a:solidFill>
                  <a:srgbClr val="002060"/>
                </a:solidFill>
              </a:rPr>
              <a:t>0</a:t>
            </a:r>
            <a:r>
              <a:rPr lang="en-IN" dirty="0">
                <a:solidFill>
                  <a:schemeClr val="bg1"/>
                </a:solidFill>
              </a:rPr>
              <a:t> to </a:t>
            </a:r>
            <a:r>
              <a:rPr lang="en-IN" b="1" dirty="0">
                <a:solidFill>
                  <a:srgbClr val="002060"/>
                </a:solidFill>
              </a:rPr>
              <a:t>255</a:t>
            </a:r>
            <a:r>
              <a:rPr lang="en-IN" dirty="0">
                <a:solidFill>
                  <a:schemeClr val="bg1"/>
                </a:solidFill>
              </a:rPr>
              <a:t>.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rgbClr val="7030A0"/>
                </a:solidFill>
              </a:rPr>
              <a:t>For example </a:t>
            </a:r>
            <a:r>
              <a:rPr lang="en-IN" dirty="0">
                <a:solidFill>
                  <a:schemeClr val="bg1"/>
                </a:solidFill>
              </a:rPr>
              <a:t>to create a </a:t>
            </a:r>
            <a:r>
              <a:rPr lang="en-IN" b="1" dirty="0" err="1">
                <a:solidFill>
                  <a:srgbClr val="C00000"/>
                </a:solidFill>
              </a:rPr>
              <a:t>color</a:t>
            </a:r>
            <a:r>
              <a:rPr lang="en-IN" dirty="0">
                <a:solidFill>
                  <a:schemeClr val="bg1"/>
                </a:solidFill>
              </a:rPr>
              <a:t> object which represents </a:t>
            </a:r>
            <a:r>
              <a:rPr lang="en-IN" b="1" dirty="0">
                <a:solidFill>
                  <a:srgbClr val="FFC000"/>
                </a:solidFill>
              </a:rPr>
              <a:t>"Red" </a:t>
            </a:r>
            <a:r>
              <a:rPr lang="en-IN" dirty="0" err="1">
                <a:solidFill>
                  <a:schemeClr val="bg1"/>
                </a:solidFill>
              </a:rPr>
              <a:t>color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b="1" dirty="0">
                <a:solidFill>
                  <a:srgbClr val="002060"/>
                </a:solidFill>
              </a:rPr>
              <a:t>our </a:t>
            </a:r>
          </a:p>
          <a:p>
            <a:r>
              <a:rPr lang="en-IN" b="1" dirty="0">
                <a:solidFill>
                  <a:srgbClr val="002060"/>
                </a:solidFill>
              </a:rPr>
              <a:t>code</a:t>
            </a:r>
            <a:r>
              <a:rPr lang="en-IN" dirty="0">
                <a:solidFill>
                  <a:schemeClr val="bg1"/>
                </a:solidFill>
              </a:rPr>
              <a:t> will be: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b="1" dirty="0" err="1">
                <a:solidFill>
                  <a:srgbClr val="C00000"/>
                </a:solidFill>
              </a:rPr>
              <a:t>Color</a:t>
            </a:r>
            <a:r>
              <a:rPr lang="en-IN" b="1" dirty="0">
                <a:solidFill>
                  <a:srgbClr val="C00000"/>
                </a:solidFill>
              </a:rPr>
              <a:t> c=new </a:t>
            </a:r>
            <a:r>
              <a:rPr lang="en-IN" b="1" dirty="0" err="1">
                <a:solidFill>
                  <a:srgbClr val="C00000"/>
                </a:solidFill>
              </a:rPr>
              <a:t>Color</a:t>
            </a:r>
            <a:r>
              <a:rPr lang="en-IN" b="1" dirty="0">
                <a:solidFill>
                  <a:srgbClr val="C00000"/>
                </a:solidFill>
              </a:rPr>
              <a:t>(255,0,0);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altLang="ko-KR" b="1" dirty="0"/>
              <a:t>Second Example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976393"/>
            <a:ext cx="86439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sz="16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sca.gui.awt.examples</a:t>
            </a:r>
            <a:r>
              <a:rPr lang="en-US" sz="16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16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java.awt.Color</a:t>
            </a:r>
            <a:r>
              <a:rPr lang="en-US" sz="16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16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java.awt.Frame</a:t>
            </a:r>
            <a:r>
              <a:rPr lang="en-US" sz="16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public class Example2 {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sz="1600" b="1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Frame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fr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=new Frame();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fr.setTitle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Sachin's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Frame");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fr.setSize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(400, 400);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fr.setLocation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(200, 200);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fr.setVisible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(true);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Color c=new Color(255,255,0);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fr.setBackground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(c);     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 descr="output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916" y="1857370"/>
            <a:ext cx="2691084" cy="269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Java’s Predefined Color Objects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7158" y="1041620"/>
            <a:ext cx="785818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rgbClr val="7030A0"/>
                </a:solidFill>
              </a:rPr>
              <a:t>Java</a:t>
            </a:r>
            <a:r>
              <a:rPr lang="en-IN" dirty="0">
                <a:solidFill>
                  <a:schemeClr val="bg1"/>
                </a:solidFill>
              </a:rPr>
              <a:t> itself has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provided us </a:t>
            </a:r>
            <a:r>
              <a:rPr lang="en-IN" b="1" dirty="0">
                <a:solidFill>
                  <a:srgbClr val="002060"/>
                </a:solidFill>
              </a:rPr>
              <a:t>13 predefined </a:t>
            </a:r>
            <a:r>
              <a:rPr lang="en-IN" b="1" dirty="0" err="1">
                <a:solidFill>
                  <a:srgbClr val="002060"/>
                </a:solidFill>
              </a:rPr>
              <a:t>color</a:t>
            </a:r>
            <a:r>
              <a:rPr lang="en-IN" b="1" dirty="0">
                <a:solidFill>
                  <a:srgbClr val="002060"/>
                </a:solidFill>
              </a:rPr>
              <a:t> objects </a:t>
            </a:r>
            <a:r>
              <a:rPr lang="en-IN" dirty="0">
                <a:solidFill>
                  <a:schemeClr val="bg1"/>
                </a:solidFill>
              </a:rPr>
              <a:t>which are </a:t>
            </a:r>
          </a:p>
          <a:p>
            <a:r>
              <a:rPr lang="en-IN" dirty="0">
                <a:solidFill>
                  <a:schemeClr val="bg1"/>
                </a:solidFill>
              </a:rPr>
              <a:t>declared as </a:t>
            </a:r>
            <a:r>
              <a:rPr lang="en-IN" b="1" dirty="0">
                <a:solidFill>
                  <a:srgbClr val="FFC000"/>
                </a:solidFill>
              </a:rPr>
              <a:t>static members </a:t>
            </a:r>
            <a:r>
              <a:rPr lang="en-IN" dirty="0">
                <a:solidFill>
                  <a:schemeClr val="bg1"/>
                </a:solidFill>
              </a:rPr>
              <a:t>of the </a:t>
            </a:r>
            <a:r>
              <a:rPr lang="en-IN" b="1" dirty="0" err="1">
                <a:solidFill>
                  <a:srgbClr val="C00000"/>
                </a:solidFill>
              </a:rPr>
              <a:t>Color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class.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Their names are: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2500312"/>
            <a:ext cx="19288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1. </a:t>
            </a:r>
            <a:r>
              <a:rPr lang="en-IN" sz="1400" b="1" dirty="0" err="1">
                <a:solidFill>
                  <a:srgbClr val="C00000"/>
                </a:solidFill>
              </a:rPr>
              <a:t>Color.red</a:t>
            </a:r>
            <a:endParaRPr lang="en-IN" sz="1400" b="1" dirty="0">
              <a:solidFill>
                <a:srgbClr val="C00000"/>
              </a:solidFill>
            </a:endParaRPr>
          </a:p>
          <a:p>
            <a:endParaRPr lang="en-IN" sz="1400" dirty="0">
              <a:solidFill>
                <a:schemeClr val="bg1"/>
              </a:solidFill>
            </a:endParaRPr>
          </a:p>
          <a:p>
            <a:r>
              <a:rPr lang="en-IN" sz="1400" dirty="0">
                <a:solidFill>
                  <a:schemeClr val="bg1"/>
                </a:solidFill>
              </a:rPr>
              <a:t>2. </a:t>
            </a:r>
            <a:r>
              <a:rPr lang="en-IN" sz="1400" b="1" dirty="0" err="1">
                <a:solidFill>
                  <a:srgbClr val="C00000"/>
                </a:solidFill>
              </a:rPr>
              <a:t>Color.green</a:t>
            </a:r>
            <a:endParaRPr lang="en-IN" sz="1400" b="1" dirty="0">
              <a:solidFill>
                <a:srgbClr val="C00000"/>
              </a:solidFill>
            </a:endParaRPr>
          </a:p>
          <a:p>
            <a:endParaRPr lang="en-IN" sz="1400" dirty="0">
              <a:solidFill>
                <a:schemeClr val="bg1"/>
              </a:solidFill>
            </a:endParaRPr>
          </a:p>
          <a:p>
            <a:r>
              <a:rPr lang="en-IN" sz="1400" dirty="0">
                <a:solidFill>
                  <a:schemeClr val="bg1"/>
                </a:solidFill>
              </a:rPr>
              <a:t>3. </a:t>
            </a:r>
            <a:r>
              <a:rPr lang="en-IN" sz="1400" b="1" dirty="0" err="1">
                <a:solidFill>
                  <a:srgbClr val="C00000"/>
                </a:solidFill>
              </a:rPr>
              <a:t>Color.blue</a:t>
            </a:r>
            <a:endParaRPr lang="en-IN" sz="1400" b="1" dirty="0">
              <a:solidFill>
                <a:srgbClr val="C00000"/>
              </a:solidFill>
            </a:endParaRPr>
          </a:p>
          <a:p>
            <a:endParaRPr lang="en-IN" sz="1400" dirty="0">
              <a:solidFill>
                <a:schemeClr val="bg1"/>
              </a:solidFill>
            </a:endParaRPr>
          </a:p>
          <a:p>
            <a:r>
              <a:rPr lang="en-IN" sz="1400" dirty="0">
                <a:solidFill>
                  <a:schemeClr val="bg1"/>
                </a:solidFill>
              </a:rPr>
              <a:t>4. </a:t>
            </a:r>
            <a:r>
              <a:rPr lang="en-IN" sz="1400" b="1" dirty="0" err="1">
                <a:solidFill>
                  <a:srgbClr val="C00000"/>
                </a:solidFill>
              </a:rPr>
              <a:t>Color.white</a:t>
            </a:r>
            <a:endParaRPr lang="en-IN" sz="1400" b="1" dirty="0">
              <a:solidFill>
                <a:srgbClr val="C00000"/>
              </a:solidFill>
            </a:endParaRPr>
          </a:p>
          <a:p>
            <a:endParaRPr lang="en-IN" sz="1400" dirty="0">
              <a:solidFill>
                <a:schemeClr val="bg1"/>
              </a:solidFill>
            </a:endParaRPr>
          </a:p>
          <a:p>
            <a:r>
              <a:rPr lang="en-IN" sz="1400" dirty="0">
                <a:solidFill>
                  <a:schemeClr val="bg1"/>
                </a:solidFill>
              </a:rPr>
              <a:t>5. </a:t>
            </a:r>
            <a:r>
              <a:rPr lang="en-IN" sz="1400" b="1" dirty="0" err="1">
                <a:solidFill>
                  <a:srgbClr val="C00000"/>
                </a:solidFill>
              </a:rPr>
              <a:t>Color.black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43240" y="2466991"/>
            <a:ext cx="1785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6. </a:t>
            </a:r>
            <a:r>
              <a:rPr lang="en-IN" sz="1400" b="1" dirty="0" err="1">
                <a:solidFill>
                  <a:srgbClr val="C00000"/>
                </a:solidFill>
              </a:rPr>
              <a:t>Color.magenta</a:t>
            </a:r>
            <a:endParaRPr lang="en-IN" sz="1400" b="1" dirty="0">
              <a:solidFill>
                <a:srgbClr val="C00000"/>
              </a:solidFill>
            </a:endParaRPr>
          </a:p>
          <a:p>
            <a:endParaRPr lang="en-IN" sz="1400" dirty="0">
              <a:solidFill>
                <a:schemeClr val="bg1"/>
              </a:solidFill>
            </a:endParaRPr>
          </a:p>
          <a:p>
            <a:r>
              <a:rPr lang="en-IN" sz="1400" dirty="0">
                <a:solidFill>
                  <a:schemeClr val="bg1"/>
                </a:solidFill>
              </a:rPr>
              <a:t>7. </a:t>
            </a:r>
            <a:r>
              <a:rPr lang="en-IN" sz="1400" b="1" dirty="0" err="1">
                <a:solidFill>
                  <a:srgbClr val="C00000"/>
                </a:solidFill>
              </a:rPr>
              <a:t>Color.cyan</a:t>
            </a:r>
            <a:endParaRPr lang="en-IN" sz="1400" b="1" dirty="0">
              <a:solidFill>
                <a:srgbClr val="C00000"/>
              </a:solidFill>
            </a:endParaRPr>
          </a:p>
          <a:p>
            <a:endParaRPr lang="en-IN" sz="1400" dirty="0">
              <a:solidFill>
                <a:schemeClr val="bg1"/>
              </a:solidFill>
            </a:endParaRPr>
          </a:p>
          <a:p>
            <a:r>
              <a:rPr lang="en-IN" sz="1400" dirty="0">
                <a:solidFill>
                  <a:schemeClr val="bg1"/>
                </a:solidFill>
              </a:rPr>
              <a:t>8. </a:t>
            </a:r>
            <a:r>
              <a:rPr lang="en-IN" sz="1400" b="1" dirty="0" err="1">
                <a:solidFill>
                  <a:srgbClr val="C00000"/>
                </a:solidFill>
              </a:rPr>
              <a:t>Color.yellow</a:t>
            </a:r>
            <a:endParaRPr lang="en-IN" sz="1400" b="1" dirty="0">
              <a:solidFill>
                <a:srgbClr val="C00000"/>
              </a:solidFill>
            </a:endParaRPr>
          </a:p>
          <a:p>
            <a:endParaRPr lang="en-IN" sz="1400" dirty="0">
              <a:solidFill>
                <a:schemeClr val="bg1"/>
              </a:solidFill>
            </a:endParaRPr>
          </a:p>
          <a:p>
            <a:r>
              <a:rPr lang="en-IN" sz="1400" dirty="0">
                <a:solidFill>
                  <a:schemeClr val="bg1"/>
                </a:solidFill>
              </a:rPr>
              <a:t>9. </a:t>
            </a:r>
            <a:r>
              <a:rPr lang="en-IN" sz="1400" b="1" dirty="0" err="1">
                <a:solidFill>
                  <a:srgbClr val="C00000"/>
                </a:solidFill>
              </a:rPr>
              <a:t>Color.pink</a:t>
            </a:r>
            <a:endParaRPr lang="en-IN" sz="1400" b="1" dirty="0">
              <a:solidFill>
                <a:srgbClr val="C00000"/>
              </a:solidFill>
            </a:endParaRPr>
          </a:p>
          <a:p>
            <a:endParaRPr lang="en-IN" sz="1400" dirty="0">
              <a:solidFill>
                <a:schemeClr val="bg1"/>
              </a:solidFill>
            </a:endParaRPr>
          </a:p>
          <a:p>
            <a:r>
              <a:rPr lang="en-IN" sz="1400" dirty="0">
                <a:solidFill>
                  <a:schemeClr val="bg1"/>
                </a:solidFill>
              </a:rPr>
              <a:t>10. </a:t>
            </a:r>
            <a:r>
              <a:rPr lang="en-IN" sz="1400" b="1" dirty="0" err="1">
                <a:solidFill>
                  <a:srgbClr val="C00000"/>
                </a:solidFill>
              </a:rPr>
              <a:t>Color.gray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45088" y="2473769"/>
            <a:ext cx="19416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11. </a:t>
            </a:r>
            <a:r>
              <a:rPr lang="en-IN" sz="1400" b="1" dirty="0" err="1">
                <a:solidFill>
                  <a:srgbClr val="C00000"/>
                </a:solidFill>
              </a:rPr>
              <a:t>Color.lightGray</a:t>
            </a:r>
            <a:endParaRPr lang="en-IN" sz="1400" b="1" dirty="0">
              <a:solidFill>
                <a:srgbClr val="C00000"/>
              </a:solidFill>
            </a:endParaRPr>
          </a:p>
          <a:p>
            <a:endParaRPr lang="en-IN" sz="1400" dirty="0">
              <a:solidFill>
                <a:schemeClr val="bg1"/>
              </a:solidFill>
            </a:endParaRPr>
          </a:p>
          <a:p>
            <a:r>
              <a:rPr lang="en-IN" sz="1400" dirty="0">
                <a:solidFill>
                  <a:schemeClr val="bg1"/>
                </a:solidFill>
              </a:rPr>
              <a:t>12. </a:t>
            </a:r>
            <a:r>
              <a:rPr lang="en-IN" sz="1400" b="1" dirty="0" err="1">
                <a:solidFill>
                  <a:srgbClr val="C00000"/>
                </a:solidFill>
              </a:rPr>
              <a:t>Color.darkGray</a:t>
            </a:r>
            <a:endParaRPr lang="en-IN" sz="1400" b="1" dirty="0">
              <a:solidFill>
                <a:srgbClr val="C00000"/>
              </a:solidFill>
            </a:endParaRPr>
          </a:p>
          <a:p>
            <a:endParaRPr lang="en-IN" sz="1400" dirty="0">
              <a:solidFill>
                <a:schemeClr val="bg1"/>
              </a:solidFill>
            </a:endParaRPr>
          </a:p>
          <a:p>
            <a:r>
              <a:rPr lang="en-IN" sz="1400" dirty="0">
                <a:solidFill>
                  <a:schemeClr val="bg1"/>
                </a:solidFill>
              </a:rPr>
              <a:t>13. </a:t>
            </a:r>
            <a:r>
              <a:rPr lang="en-IN" sz="1400" b="1" dirty="0" err="1">
                <a:solidFill>
                  <a:srgbClr val="C00000"/>
                </a:solidFill>
              </a:rPr>
              <a:t>Color.orange</a:t>
            </a:r>
            <a:endParaRPr lang="en-IN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altLang="ko-KR" b="1" dirty="0"/>
              <a:t>Extending The Frame Class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7158" y="1041620"/>
            <a:ext cx="785818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The </a:t>
            </a:r>
            <a:r>
              <a:rPr lang="en-IN" b="1" dirty="0">
                <a:solidFill>
                  <a:srgbClr val="C00000"/>
                </a:solidFill>
              </a:rPr>
              <a:t>second</a:t>
            </a:r>
            <a:r>
              <a:rPr lang="en-IN" dirty="0">
                <a:solidFill>
                  <a:schemeClr val="bg1"/>
                </a:solidFill>
              </a:rPr>
              <a:t> and </a:t>
            </a:r>
            <a:r>
              <a:rPr lang="en-IN" b="1" dirty="0">
                <a:solidFill>
                  <a:srgbClr val="002060"/>
                </a:solidFill>
              </a:rPr>
              <a:t>much recommended approach </a:t>
            </a:r>
            <a:r>
              <a:rPr lang="en-IN" dirty="0">
                <a:solidFill>
                  <a:schemeClr val="bg1"/>
                </a:solidFill>
              </a:rPr>
              <a:t>is to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inherit</a:t>
            </a:r>
            <a:r>
              <a:rPr lang="en-IN" dirty="0">
                <a:solidFill>
                  <a:schemeClr val="bg1"/>
                </a:solidFill>
              </a:rPr>
              <a:t> the </a:t>
            </a:r>
            <a:r>
              <a:rPr lang="en-IN" b="1" dirty="0">
                <a:solidFill>
                  <a:srgbClr val="C00000"/>
                </a:solidFill>
              </a:rPr>
              <a:t>Frame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  <a:p>
            <a:r>
              <a:rPr lang="en-IN" dirty="0">
                <a:solidFill>
                  <a:schemeClr val="bg1"/>
                </a:solidFill>
              </a:rPr>
              <a:t>class in our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child class </a:t>
            </a:r>
            <a:r>
              <a:rPr lang="en-IN" dirty="0">
                <a:solidFill>
                  <a:schemeClr val="bg1"/>
                </a:solidFill>
              </a:rPr>
              <a:t>and 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provide</a:t>
            </a:r>
            <a:r>
              <a:rPr lang="en-IN" dirty="0">
                <a:solidFill>
                  <a:schemeClr val="bg1"/>
                </a:solidFill>
              </a:rPr>
              <a:t> all the </a:t>
            </a:r>
            <a:r>
              <a:rPr lang="en-IN" b="1" dirty="0">
                <a:solidFill>
                  <a:srgbClr val="C00000"/>
                </a:solidFill>
              </a:rPr>
              <a:t>infrastructure code </a:t>
            </a:r>
            <a:r>
              <a:rPr lang="en-IN" dirty="0">
                <a:solidFill>
                  <a:schemeClr val="bg1"/>
                </a:solidFill>
              </a:rPr>
              <a:t>in our </a:t>
            </a:r>
          </a:p>
          <a:p>
            <a:r>
              <a:rPr lang="en-IN" dirty="0">
                <a:solidFill>
                  <a:schemeClr val="bg1"/>
                </a:solidFill>
              </a:rPr>
              <a:t>child class </a:t>
            </a:r>
            <a:r>
              <a:rPr lang="en-IN" b="1" dirty="0">
                <a:solidFill>
                  <a:srgbClr val="7030A0"/>
                </a:solidFill>
              </a:rPr>
              <a:t>constructor.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Infrastructure code </a:t>
            </a:r>
            <a:r>
              <a:rPr lang="en-US" dirty="0">
                <a:solidFill>
                  <a:schemeClr val="bg1"/>
                </a:solidFill>
              </a:rPr>
              <a:t>means </a:t>
            </a:r>
            <a:r>
              <a:rPr lang="en-US" b="1" dirty="0">
                <a:solidFill>
                  <a:srgbClr val="7030A0"/>
                </a:solidFill>
              </a:rPr>
              <a:t>setting size 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rgbClr val="7030A0"/>
                </a:solidFill>
              </a:rPr>
              <a:t>color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rgbClr val="7030A0"/>
                </a:solidFill>
              </a:rPr>
              <a:t>title</a:t>
            </a:r>
            <a:r>
              <a:rPr lang="en-US" dirty="0">
                <a:solidFill>
                  <a:schemeClr val="bg1"/>
                </a:solidFill>
              </a:rPr>
              <a:t> ,</a:t>
            </a:r>
          </a:p>
          <a:p>
            <a:r>
              <a:rPr lang="en-US" b="1" dirty="0">
                <a:solidFill>
                  <a:srgbClr val="7030A0"/>
                </a:solidFill>
              </a:rPr>
              <a:t>adding components </a:t>
            </a:r>
            <a:r>
              <a:rPr lang="en-US" dirty="0">
                <a:solidFill>
                  <a:schemeClr val="bg1"/>
                </a:solidFill>
              </a:rPr>
              <a:t>etc</a:t>
            </a:r>
            <a:endParaRPr lang="en-IN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Creating Frame Using Inheritance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844" y="1142990"/>
            <a:ext cx="885831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• Steps required :-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Import</a:t>
            </a:r>
            <a:r>
              <a:rPr lang="en-US" sz="1600" dirty="0">
                <a:solidFill>
                  <a:srgbClr val="FFC000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the </a:t>
            </a:r>
            <a:r>
              <a:rPr lang="en-US" sz="1600" b="1" dirty="0">
                <a:solidFill>
                  <a:srgbClr val="FFC000"/>
                </a:solidFill>
              </a:rPr>
              <a:t>required packages </a:t>
            </a:r>
            <a:r>
              <a:rPr lang="en-US" sz="1600" dirty="0">
                <a:solidFill>
                  <a:schemeClr val="bg1"/>
                </a:solidFill>
              </a:rPr>
              <a:t>and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classes</a:t>
            </a:r>
          </a:p>
          <a:p>
            <a:pPr marL="342900" indent="-342900">
              <a:buAutoNum type="arabicPeriod"/>
            </a:pP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Create</a:t>
            </a:r>
            <a:r>
              <a:rPr lang="en-US" sz="1600" dirty="0">
                <a:solidFill>
                  <a:schemeClr val="bg1"/>
                </a:solidFill>
              </a:rPr>
              <a:t> a </a:t>
            </a:r>
            <a:r>
              <a:rPr lang="en-US" sz="1600" b="1" dirty="0">
                <a:solidFill>
                  <a:srgbClr val="7030A0"/>
                </a:solidFill>
              </a:rPr>
              <a:t>child class</a:t>
            </a:r>
            <a:r>
              <a:rPr lang="en-US" sz="1600" dirty="0">
                <a:solidFill>
                  <a:schemeClr val="bg1"/>
                </a:solidFill>
              </a:rPr>
              <a:t> which </a:t>
            </a:r>
            <a:r>
              <a:rPr lang="en-US" sz="1600" b="1" dirty="0">
                <a:solidFill>
                  <a:srgbClr val="002060"/>
                </a:solidFill>
              </a:rPr>
              <a:t>inherits</a:t>
            </a:r>
            <a:r>
              <a:rPr lang="en-US" sz="1600" dirty="0">
                <a:solidFill>
                  <a:schemeClr val="bg1"/>
                </a:solidFill>
              </a:rPr>
              <a:t> the </a:t>
            </a:r>
            <a:r>
              <a:rPr lang="en-US" sz="1600" b="1" dirty="0">
                <a:solidFill>
                  <a:srgbClr val="C00000"/>
                </a:solidFill>
              </a:rPr>
              <a:t>Frame</a:t>
            </a:r>
            <a:r>
              <a:rPr lang="en-US" sz="1600" dirty="0">
                <a:solidFill>
                  <a:schemeClr val="bg1"/>
                </a:solidFill>
              </a:rPr>
              <a:t> class</a:t>
            </a:r>
          </a:p>
          <a:p>
            <a:pPr marL="342900" indent="-342900">
              <a:buAutoNum type="arabicPeriod"/>
            </a:pP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Define</a:t>
            </a:r>
            <a:r>
              <a:rPr lang="en-US" sz="1600" dirty="0">
                <a:solidFill>
                  <a:schemeClr val="bg1"/>
                </a:solidFill>
              </a:rPr>
              <a:t> a </a:t>
            </a:r>
            <a:r>
              <a:rPr lang="en-US" sz="1600" b="1" dirty="0">
                <a:solidFill>
                  <a:srgbClr val="FFC000"/>
                </a:solidFill>
              </a:rPr>
              <a:t>constructor</a:t>
            </a:r>
            <a:r>
              <a:rPr lang="en-US" sz="1600" dirty="0">
                <a:solidFill>
                  <a:schemeClr val="bg1"/>
                </a:solidFill>
              </a:rPr>
              <a:t> in the </a:t>
            </a:r>
            <a:r>
              <a:rPr lang="en-US" sz="1600" b="1" dirty="0">
                <a:solidFill>
                  <a:srgbClr val="7030A0"/>
                </a:solidFill>
              </a:rPr>
              <a:t>child class</a:t>
            </a:r>
          </a:p>
          <a:p>
            <a:pPr marL="342900" indent="-342900">
              <a:buAutoNum type="arabicPeriod"/>
            </a:pP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Write</a:t>
            </a:r>
            <a:r>
              <a:rPr lang="en-US" sz="1600" dirty="0">
                <a:solidFill>
                  <a:schemeClr val="bg1"/>
                </a:solidFill>
              </a:rPr>
              <a:t> the </a:t>
            </a:r>
            <a:r>
              <a:rPr lang="en-US" sz="1600" b="1" dirty="0">
                <a:solidFill>
                  <a:schemeClr val="tx2"/>
                </a:solidFill>
              </a:rPr>
              <a:t>infrastructure code </a:t>
            </a:r>
            <a:r>
              <a:rPr lang="en-US" sz="1600" dirty="0">
                <a:solidFill>
                  <a:schemeClr val="bg1"/>
                </a:solidFill>
              </a:rPr>
              <a:t>in the </a:t>
            </a:r>
            <a:r>
              <a:rPr lang="en-US" sz="1600" b="1" dirty="0">
                <a:solidFill>
                  <a:srgbClr val="FFC000"/>
                </a:solidFill>
              </a:rPr>
              <a:t>constructor</a:t>
            </a:r>
            <a:r>
              <a:rPr lang="en-US" sz="1600" dirty="0">
                <a:solidFill>
                  <a:schemeClr val="bg1"/>
                </a:solidFill>
              </a:rPr>
              <a:t> by calling </a:t>
            </a:r>
            <a:r>
              <a:rPr lang="en-US" sz="1600" b="1" dirty="0">
                <a:solidFill>
                  <a:srgbClr val="7030A0"/>
                </a:solidFill>
              </a:rPr>
              <a:t>appropriate methods</a:t>
            </a:r>
            <a:r>
              <a:rPr lang="en-US" sz="1600" dirty="0">
                <a:solidFill>
                  <a:schemeClr val="bg1"/>
                </a:solidFill>
              </a:rPr>
              <a:t> of  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</a:rPr>
              <a:t>	the </a:t>
            </a:r>
            <a:r>
              <a:rPr lang="en-US" sz="1600" b="1" dirty="0">
                <a:solidFill>
                  <a:srgbClr val="C00000"/>
                </a:solidFill>
              </a:rPr>
              <a:t>parent class 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 startAt="5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Create</a:t>
            </a:r>
            <a:r>
              <a:rPr lang="en-US" sz="1600" dirty="0">
                <a:solidFill>
                  <a:schemeClr val="bg1"/>
                </a:solidFill>
              </a:rPr>
              <a:t> the </a:t>
            </a:r>
            <a:r>
              <a:rPr lang="en-US" sz="1600" b="1" dirty="0">
                <a:solidFill>
                  <a:srgbClr val="002060"/>
                </a:solidFill>
              </a:rPr>
              <a:t>Main-Class</a:t>
            </a:r>
          </a:p>
          <a:p>
            <a:pPr marL="342900" indent="-342900"/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6.  Within</a:t>
            </a:r>
            <a:r>
              <a:rPr lang="en-US" sz="1600" dirty="0">
                <a:solidFill>
                  <a:schemeClr val="bg1"/>
                </a:solidFill>
              </a:rPr>
              <a:t> the </a:t>
            </a:r>
            <a:r>
              <a:rPr lang="en-US" sz="1600" b="1" dirty="0">
                <a:solidFill>
                  <a:srgbClr val="002060"/>
                </a:solidFill>
              </a:rPr>
              <a:t>Main-Class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rgbClr val="FFC000"/>
                </a:solidFill>
              </a:rPr>
              <a:t>instantiate</a:t>
            </a:r>
            <a:r>
              <a:rPr lang="en-US" sz="1600" dirty="0">
                <a:solidFill>
                  <a:schemeClr val="bg1"/>
                </a:solidFill>
              </a:rPr>
              <a:t> the Child </a:t>
            </a:r>
            <a:r>
              <a:rPr lang="en-US" sz="1600" b="1" dirty="0">
                <a:solidFill>
                  <a:srgbClr val="C00000"/>
                </a:solidFill>
              </a:rPr>
              <a:t>Frame</a:t>
            </a:r>
            <a:r>
              <a:rPr lang="en-US" sz="1600" dirty="0">
                <a:solidFill>
                  <a:schemeClr val="bg1"/>
                </a:solidFill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Example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876" y="928676"/>
            <a:ext cx="85010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nsolas" pitchFamily="49" charset="0"/>
              </a:rPr>
              <a:t>package </a:t>
            </a:r>
            <a:r>
              <a:rPr lang="en-US" sz="1600" b="1" dirty="0" err="1">
                <a:solidFill>
                  <a:srgbClr val="C00000"/>
                </a:solidFill>
                <a:latin typeface="Consolas" pitchFamily="49" charset="0"/>
              </a:rPr>
              <a:t>sca.gui.awt.examples</a:t>
            </a:r>
            <a:r>
              <a:rPr lang="en-US" sz="1600" b="1" dirty="0">
                <a:solidFill>
                  <a:srgbClr val="C00000"/>
                </a:solidFill>
                <a:latin typeface="Consolas" pitchFamily="49" charset="0"/>
              </a:rPr>
              <a:t>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itchFamily="49" charset="0"/>
              </a:rPr>
              <a:t>import </a:t>
            </a:r>
            <a:r>
              <a:rPr lang="en-US" sz="1600" b="1" dirty="0" err="1">
                <a:solidFill>
                  <a:srgbClr val="C00000"/>
                </a:solidFill>
                <a:latin typeface="Consolas" pitchFamily="49" charset="0"/>
              </a:rPr>
              <a:t>java.awt.Color</a:t>
            </a:r>
            <a:r>
              <a:rPr lang="en-US" sz="1600" b="1" dirty="0">
                <a:solidFill>
                  <a:srgbClr val="C00000"/>
                </a:solidFill>
                <a:latin typeface="Consolas" pitchFamily="49" charset="0"/>
              </a:rPr>
              <a:t>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itchFamily="49" charset="0"/>
              </a:rPr>
              <a:t>import </a:t>
            </a:r>
            <a:r>
              <a:rPr lang="en-US" sz="1600" b="1" dirty="0" err="1">
                <a:solidFill>
                  <a:srgbClr val="C00000"/>
                </a:solidFill>
                <a:latin typeface="Consolas" pitchFamily="49" charset="0"/>
              </a:rPr>
              <a:t>java.awt.Frame</a:t>
            </a:r>
            <a:r>
              <a:rPr lang="en-US" sz="1600" b="1" dirty="0">
                <a:solidFill>
                  <a:srgbClr val="C00000"/>
                </a:solidFill>
                <a:latin typeface="Consolas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nsolas" pitchFamily="49" charset="0"/>
              </a:rPr>
              <a:t>class </a:t>
            </a:r>
            <a:r>
              <a:rPr lang="en-US" sz="1600" b="1" dirty="0" err="1">
                <a:solidFill>
                  <a:srgbClr val="002060"/>
                </a:solidFill>
                <a:latin typeface="Consolas" pitchFamily="49" charset="0"/>
              </a:rPr>
              <a:t>MyFrame</a:t>
            </a:r>
            <a:r>
              <a:rPr lang="en-US" sz="1600" b="1" dirty="0">
                <a:solidFill>
                  <a:srgbClr val="002060"/>
                </a:solidFill>
                <a:latin typeface="Consolas" pitchFamily="49" charset="0"/>
              </a:rPr>
              <a:t> extends Frame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nsolas" pitchFamily="49" charset="0"/>
              </a:rPr>
              <a:t>{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nsolas" pitchFamily="49" charset="0"/>
              </a:rPr>
              <a:t>    public </a:t>
            </a:r>
            <a:r>
              <a:rPr lang="en-US" sz="1600" b="1" dirty="0" err="1">
                <a:solidFill>
                  <a:srgbClr val="002060"/>
                </a:solidFill>
                <a:latin typeface="Consolas" pitchFamily="49" charset="0"/>
              </a:rPr>
              <a:t>MyFrame</a:t>
            </a:r>
            <a:r>
              <a:rPr lang="en-US" sz="1600" b="1" dirty="0">
                <a:solidFill>
                  <a:srgbClr val="002060"/>
                </a:solidFill>
                <a:latin typeface="Consolas" pitchFamily="49" charset="0"/>
              </a:rPr>
              <a:t>()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nsolas" pitchFamily="49" charset="0"/>
              </a:rPr>
              <a:t>   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itchFamily="49" charset="0"/>
              </a:rPr>
              <a:t>       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setTitle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("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Sachin's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Frame");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      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setSize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(400,400);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      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setLocation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(200,200);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      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setVisible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(true);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      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setBackground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Color.yellow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itchFamily="49" charset="0"/>
              </a:rPr>
              <a:t>        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itchFamily="49" charset="0"/>
              </a:rPr>
              <a:t>    </a:t>
            </a:r>
            <a:r>
              <a:rPr lang="en-US" sz="1600" b="1" dirty="0">
                <a:solidFill>
                  <a:srgbClr val="002060"/>
                </a:solidFill>
                <a:latin typeface="Consolas" pitchFamily="49" charset="0"/>
              </a:rPr>
              <a:t>}    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4993" y="1010843"/>
            <a:ext cx="512191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Consolas" pitchFamily="49" charset="0"/>
              </a:rPr>
              <a:t>public class </a:t>
            </a:r>
            <a:r>
              <a:rPr lang="en-US" sz="1600" b="1" dirty="0" err="1">
                <a:solidFill>
                  <a:srgbClr val="FFFF00"/>
                </a:solidFill>
                <a:latin typeface="Consolas" pitchFamily="49" charset="0"/>
              </a:rPr>
              <a:t>UseMyFrame</a:t>
            </a:r>
            <a:r>
              <a:rPr lang="en-US" sz="1600" b="1" dirty="0">
                <a:solidFill>
                  <a:srgbClr val="FFFF00"/>
                </a:solidFill>
                <a:latin typeface="Consolas" pitchFamily="49" charset="0"/>
              </a:rPr>
              <a:t>{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nsolas" pitchFamily="49" charset="0"/>
              </a:rPr>
              <a:t>    public static void main(String[] </a:t>
            </a:r>
            <a:r>
              <a:rPr lang="en-US" sz="1600" b="1" dirty="0" err="1">
                <a:solidFill>
                  <a:srgbClr val="FFFF00"/>
                </a:solidFill>
                <a:latin typeface="Consolas" pitchFamily="49" charset="0"/>
              </a:rPr>
              <a:t>args</a:t>
            </a:r>
            <a:r>
              <a:rPr lang="en-US" sz="1600" b="1" dirty="0">
                <a:solidFill>
                  <a:srgbClr val="FFFF00"/>
                </a:solidFill>
                <a:latin typeface="Consolas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nsolas" pitchFamily="49" charset="0"/>
              </a:rPr>
              <a:t>        </a:t>
            </a:r>
            <a:r>
              <a:rPr lang="en-US" sz="1600" b="1" dirty="0" err="1">
                <a:solidFill>
                  <a:srgbClr val="FFFF00"/>
                </a:solidFill>
                <a:latin typeface="Consolas" pitchFamily="49" charset="0"/>
              </a:rPr>
              <a:t>MyFrame</a:t>
            </a:r>
            <a:r>
              <a:rPr lang="en-US" sz="1600" b="1" dirty="0">
                <a:solidFill>
                  <a:srgbClr val="FFFF00"/>
                </a:solidFill>
                <a:latin typeface="Consolas" pitchFamily="49" charset="0"/>
              </a:rPr>
              <a:t> </a:t>
            </a:r>
            <a:r>
              <a:rPr lang="en-US" sz="1600" b="1" dirty="0" err="1">
                <a:solidFill>
                  <a:srgbClr val="FFFF00"/>
                </a:solidFill>
                <a:latin typeface="Consolas" pitchFamily="49" charset="0"/>
              </a:rPr>
              <a:t>fr</a:t>
            </a:r>
            <a:r>
              <a:rPr lang="en-US" sz="1600" b="1" dirty="0">
                <a:solidFill>
                  <a:srgbClr val="FFFF00"/>
                </a:solidFill>
                <a:latin typeface="Consolas" pitchFamily="49" charset="0"/>
              </a:rPr>
              <a:t>=new </a:t>
            </a:r>
            <a:r>
              <a:rPr lang="en-US" sz="1600" b="1" dirty="0" err="1">
                <a:solidFill>
                  <a:srgbClr val="FFFF00"/>
                </a:solidFill>
                <a:latin typeface="Consolas" pitchFamily="49" charset="0"/>
              </a:rPr>
              <a:t>MyFrame</a:t>
            </a:r>
            <a:r>
              <a:rPr lang="en-US" sz="1600" b="1" dirty="0">
                <a:solidFill>
                  <a:srgbClr val="FFFF00"/>
                </a:solidFill>
                <a:latin typeface="Consolas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nsolas" pitchFamily="49" charset="0"/>
              </a:rPr>
              <a:t>        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nsolas" pitchFamily="49" charset="0"/>
              </a:rPr>
              <a:t>    }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nsolas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Output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pic>
        <p:nvPicPr>
          <p:cNvPr id="8" name="Picture 7" descr="output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50" y="1000114"/>
            <a:ext cx="3476902" cy="347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5000" dirty="0"/>
              <a:t>Thank you</a:t>
            </a:r>
            <a:endParaRPr lang="ko-KR" altLang="en-US" sz="5000" dirty="0"/>
          </a:p>
        </p:txBody>
      </p:sp>
      <p:grpSp>
        <p:nvGrpSpPr>
          <p:cNvPr id="4" name="Group 13318">
            <a:extLst>
              <a:ext uri="{FF2B5EF4-FFF2-40B4-BE49-F238E27FC236}">
                <a16:creationId xmlns:a16="http://schemas.microsoft.com/office/drawing/2014/main" xmlns="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5" name="Group 23">
              <a:extLst>
                <a:ext uri="{FF2B5EF4-FFF2-40B4-BE49-F238E27FC236}">
                  <a16:creationId xmlns:a16="http://schemas.microsoft.com/office/drawing/2014/main" xmlns="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xmlns="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xmlns="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xmlns="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ectangle 2">
                <a:extLst>
                  <a:ext uri="{FF2B5EF4-FFF2-40B4-BE49-F238E27FC236}">
                    <a16:creationId xmlns:a16="http://schemas.microsoft.com/office/drawing/2014/main" xmlns="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ectangle 2">
                <a:extLst>
                  <a:ext uri="{FF2B5EF4-FFF2-40B4-BE49-F238E27FC236}">
                    <a16:creationId xmlns:a16="http://schemas.microsoft.com/office/drawing/2014/main" xmlns="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ectangle 2">
                <a:extLst>
                  <a:ext uri="{FF2B5EF4-FFF2-40B4-BE49-F238E27FC236}">
                    <a16:creationId xmlns:a16="http://schemas.microsoft.com/office/drawing/2014/main" xmlns="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Isosceles Triangle 4">
                <a:extLst>
                  <a:ext uri="{FF2B5EF4-FFF2-40B4-BE49-F238E27FC236}">
                    <a16:creationId xmlns:a16="http://schemas.microsoft.com/office/drawing/2014/main" xmlns="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Group 26">
              <a:extLst>
                <a:ext uri="{FF2B5EF4-FFF2-40B4-BE49-F238E27FC236}">
                  <a16:creationId xmlns:a16="http://schemas.microsoft.com/office/drawing/2014/main" xmlns="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7" name="Teardrop 30">
                <a:extLst>
                  <a:ext uri="{FF2B5EF4-FFF2-40B4-BE49-F238E27FC236}">
                    <a16:creationId xmlns:a16="http://schemas.microsoft.com/office/drawing/2014/main" xmlns="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rapezoid 24">
                <a:extLst>
                  <a:ext uri="{FF2B5EF4-FFF2-40B4-BE49-F238E27FC236}">
                    <a16:creationId xmlns:a16="http://schemas.microsoft.com/office/drawing/2014/main" xmlns="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ounded Rectangle 18">
                <a:extLst>
                  <a:ext uri="{FF2B5EF4-FFF2-40B4-BE49-F238E27FC236}">
                    <a16:creationId xmlns:a16="http://schemas.microsoft.com/office/drawing/2014/main" xmlns="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ounded Rectangle 19">
                <a:extLst>
                  <a:ext uri="{FF2B5EF4-FFF2-40B4-BE49-F238E27FC236}">
                    <a16:creationId xmlns:a16="http://schemas.microsoft.com/office/drawing/2014/main" xmlns="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20">
                <a:extLst>
                  <a:ext uri="{FF2B5EF4-FFF2-40B4-BE49-F238E27FC236}">
                    <a16:creationId xmlns:a16="http://schemas.microsoft.com/office/drawing/2014/main" xmlns="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ounded Rectangle 21">
                <a:extLst>
                  <a:ext uri="{FF2B5EF4-FFF2-40B4-BE49-F238E27FC236}">
                    <a16:creationId xmlns:a16="http://schemas.microsoft.com/office/drawing/2014/main" xmlns="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22">
                <a:extLst>
                  <a:ext uri="{FF2B5EF4-FFF2-40B4-BE49-F238E27FC236}">
                    <a16:creationId xmlns:a16="http://schemas.microsoft.com/office/drawing/2014/main" xmlns="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25">
                <a:extLst>
                  <a:ext uri="{FF2B5EF4-FFF2-40B4-BE49-F238E27FC236}">
                    <a16:creationId xmlns:a16="http://schemas.microsoft.com/office/drawing/2014/main" xmlns="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Rounded Rectangle 27">
                <a:extLst>
                  <a:ext uri="{FF2B5EF4-FFF2-40B4-BE49-F238E27FC236}">
                    <a16:creationId xmlns:a16="http://schemas.microsoft.com/office/drawing/2014/main" xmlns="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28">
                <a:extLst>
                  <a:ext uri="{FF2B5EF4-FFF2-40B4-BE49-F238E27FC236}">
                    <a16:creationId xmlns:a16="http://schemas.microsoft.com/office/drawing/2014/main" xmlns="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ounded Rectangle 29">
                <a:extLst>
                  <a:ext uri="{FF2B5EF4-FFF2-40B4-BE49-F238E27FC236}">
                    <a16:creationId xmlns:a16="http://schemas.microsoft.com/office/drawing/2014/main" xmlns="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5" name="Freeform 13312">
            <a:extLst>
              <a:ext uri="{FF2B5EF4-FFF2-40B4-BE49-F238E27FC236}">
                <a16:creationId xmlns:a16="http://schemas.microsoft.com/office/drawing/2014/main" xmlns="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7" name="Picture 26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28" name="Picture 27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Types of Applications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928676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  In </a:t>
            </a:r>
            <a:r>
              <a:rPr lang="en-US" b="1" dirty="0">
                <a:solidFill>
                  <a:srgbClr val="002060"/>
                </a:solidFill>
              </a:rPr>
              <a:t>Java SE</a:t>
            </a:r>
            <a:r>
              <a:rPr lang="en-US" dirty="0">
                <a:solidFill>
                  <a:schemeClr val="bg1"/>
                </a:solidFill>
              </a:rPr>
              <a:t>, we can develop </a:t>
            </a:r>
            <a:r>
              <a:rPr lang="en-US" b="1" dirty="0">
                <a:solidFill>
                  <a:srgbClr val="C00000"/>
                </a:solidFill>
              </a:rPr>
              <a:t>2 types </a:t>
            </a:r>
            <a:r>
              <a:rPr lang="en-US" dirty="0">
                <a:solidFill>
                  <a:schemeClr val="bg1"/>
                </a:solidFill>
              </a:rPr>
              <a:t>of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applications: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/>
              <a:t>CUI – Command User Interface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based apps</a:t>
            </a:r>
          </a:p>
          <a:p>
            <a:pPr marL="342900" indent="-342900">
              <a:buAutoNum type="arabicPeriod"/>
            </a:pPr>
            <a:r>
              <a:rPr lang="en-US" b="1" dirty="0"/>
              <a:t>GUI – Graphical User Interface</a:t>
            </a:r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based apps</a:t>
            </a:r>
          </a:p>
          <a:p>
            <a:pPr marL="342900" indent="-342900"/>
            <a:r>
              <a:rPr lang="en-US" b="1" dirty="0">
                <a:solidFill>
                  <a:schemeClr val="bg1"/>
                </a:solidFill>
              </a:rPr>
              <a:t>     </a:t>
            </a:r>
          </a:p>
          <a:p>
            <a:pPr marL="342900" indent="-342900"/>
            <a:r>
              <a:rPr lang="en-US" b="1" u="sng" dirty="0">
                <a:solidFill>
                  <a:srgbClr val="C00000"/>
                </a:solidFill>
              </a:rPr>
              <a:t>CUI applications </a:t>
            </a:r>
            <a:r>
              <a:rPr lang="en-US" dirty="0">
                <a:solidFill>
                  <a:schemeClr val="bg1"/>
                </a:solidFill>
              </a:rPr>
              <a:t>are those which we have been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developing till now </a:t>
            </a:r>
            <a:r>
              <a:rPr lang="en-US" dirty="0">
                <a:solidFill>
                  <a:schemeClr val="bg1"/>
                </a:solidFill>
              </a:rPr>
              <a:t>. Such </a:t>
            </a:r>
          </a:p>
          <a:p>
            <a:pPr marL="342900" indent="-342900"/>
            <a:r>
              <a:rPr lang="en-US" dirty="0">
                <a:solidFill>
                  <a:schemeClr val="bg1"/>
                </a:solidFill>
              </a:rPr>
              <a:t>applications are </a:t>
            </a:r>
            <a:r>
              <a:rPr lang="en-US" b="1" dirty="0">
                <a:solidFill>
                  <a:srgbClr val="FFFF00"/>
                </a:solidFill>
              </a:rPr>
              <a:t>good</a:t>
            </a:r>
            <a:r>
              <a:rPr lang="en-US" dirty="0">
                <a:solidFill>
                  <a:schemeClr val="bg1"/>
                </a:solidFill>
              </a:rPr>
              <a:t> for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understanding the basics of a language </a:t>
            </a:r>
            <a:r>
              <a:rPr lang="en-US" dirty="0">
                <a:solidFill>
                  <a:schemeClr val="bg1"/>
                </a:solidFill>
              </a:rPr>
              <a:t>but are </a:t>
            </a:r>
            <a:r>
              <a:rPr lang="en-US" b="1" dirty="0">
                <a:solidFill>
                  <a:srgbClr val="002060"/>
                </a:solidFill>
              </a:rPr>
              <a:t>not used </a:t>
            </a:r>
            <a:r>
              <a:rPr lang="en-US" dirty="0">
                <a:solidFill>
                  <a:schemeClr val="bg1"/>
                </a:solidFill>
              </a:rPr>
              <a:t>in </a:t>
            </a:r>
          </a:p>
          <a:p>
            <a:pPr marL="342900" indent="-342900"/>
            <a:r>
              <a:rPr lang="en-US" b="1" dirty="0">
                <a:solidFill>
                  <a:srgbClr val="C00000"/>
                </a:solidFill>
              </a:rPr>
              <a:t>real world</a:t>
            </a:r>
            <a:r>
              <a:rPr lang="en-US" dirty="0">
                <a:solidFill>
                  <a:schemeClr val="bg1"/>
                </a:solidFill>
              </a:rPr>
              <a:t> scenario.</a:t>
            </a:r>
          </a:p>
          <a:p>
            <a:pPr marL="342900" indent="-342900"/>
            <a:endParaRPr lang="en-US" b="1" u="sng" dirty="0">
              <a:solidFill>
                <a:schemeClr val="bg1"/>
              </a:solidFill>
            </a:endParaRPr>
          </a:p>
          <a:p>
            <a:pPr marL="342900" indent="-342900"/>
            <a:r>
              <a:rPr lang="en-US" b="1" u="sng" dirty="0">
                <a:solidFill>
                  <a:srgbClr val="C00000"/>
                </a:solidFill>
              </a:rPr>
              <a:t>GUI applications </a:t>
            </a:r>
            <a:r>
              <a:rPr lang="en-US" dirty="0">
                <a:solidFill>
                  <a:schemeClr val="bg1"/>
                </a:solidFill>
              </a:rPr>
              <a:t>are </a:t>
            </a:r>
            <a:r>
              <a:rPr lang="en-US" b="1" dirty="0">
                <a:solidFill>
                  <a:srgbClr val="002060"/>
                </a:solidFill>
              </a:rPr>
              <a:t>developed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rgbClr val="002060"/>
                </a:solidFill>
              </a:rPr>
              <a:t>used </a:t>
            </a:r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b="1" dirty="0">
                <a:solidFill>
                  <a:srgbClr val="C00000"/>
                </a:solidFill>
              </a:rPr>
              <a:t>real world</a:t>
            </a:r>
            <a:r>
              <a:rPr lang="en-US" dirty="0">
                <a:solidFill>
                  <a:schemeClr val="bg1"/>
                </a:solidFill>
              </a:rPr>
              <a:t>. They are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user friendly </a:t>
            </a:r>
            <a:r>
              <a:rPr lang="en-US" dirty="0">
                <a:solidFill>
                  <a:schemeClr val="bg1"/>
                </a:solidFill>
              </a:rPr>
              <a:t>and       </a:t>
            </a:r>
          </a:p>
          <a:p>
            <a:pPr marL="342900" indent="-342900"/>
            <a:r>
              <a:rPr lang="en-US" dirty="0">
                <a:solidFill>
                  <a:schemeClr val="bg1"/>
                </a:solidFill>
              </a:rPr>
              <a:t>hence </a:t>
            </a:r>
            <a:r>
              <a:rPr lang="en-US" b="1" dirty="0">
                <a:solidFill>
                  <a:schemeClr val="tx2"/>
                </a:solidFill>
              </a:rPr>
              <a:t>possibility of errors </a:t>
            </a:r>
            <a:r>
              <a:rPr lang="en-US" dirty="0">
                <a:solidFill>
                  <a:schemeClr val="bg1"/>
                </a:solidFill>
              </a:rPr>
              <a:t>is also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minimized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Types of Applications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  <a:p>
            <a:pPr algn="ctr"/>
            <a:endParaRPr lang="ko-KR" altLang="en-US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928676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pPr marL="342900" indent="-342900"/>
            <a:r>
              <a:rPr lang="en-US" b="1" dirty="0"/>
              <a:t>CUI – Command User Interface</a:t>
            </a:r>
          </a:p>
          <a:p>
            <a:pPr marL="342900" indent="-342900"/>
            <a:endParaRPr lang="en-US" b="1" dirty="0"/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/>
            <a:r>
              <a:rPr lang="en-US" b="1" dirty="0">
                <a:solidFill>
                  <a:schemeClr val="bg1"/>
                </a:solidFill>
              </a:rPr>
              <a:t>     </a:t>
            </a:r>
          </a:p>
          <a:p>
            <a:pPr marL="342900" indent="-342900"/>
            <a:endParaRPr lang="en-US" b="1" u="sng" dirty="0">
              <a:solidFill>
                <a:srgbClr val="C00000"/>
              </a:solidFill>
            </a:endParaRPr>
          </a:p>
        </p:txBody>
      </p:sp>
      <p:pic>
        <p:nvPicPr>
          <p:cNvPr id="8" name="Picture 7" descr="cu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000246"/>
            <a:ext cx="3214710" cy="1594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72066" y="1211039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GUI – Graphical User Interface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b="1" dirty="0"/>
              <a:t> </a:t>
            </a:r>
          </a:p>
          <a:p>
            <a:endParaRPr lang="en-IN" dirty="0"/>
          </a:p>
        </p:txBody>
      </p:sp>
      <p:pic>
        <p:nvPicPr>
          <p:cNvPr id="10" name="Picture 9" descr="gui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9068" y="1714494"/>
            <a:ext cx="2980584" cy="253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Categories Of GUI Based Apps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32" y="941380"/>
            <a:ext cx="9144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 There are possibly </a:t>
            </a:r>
            <a:r>
              <a:rPr lang="en-US" b="1" dirty="0"/>
              <a:t>2 types </a:t>
            </a:r>
            <a:r>
              <a:rPr lang="en-US" dirty="0">
                <a:solidFill>
                  <a:schemeClr val="bg1"/>
                </a:solidFill>
              </a:rPr>
              <a:t>of </a:t>
            </a:r>
            <a:r>
              <a:rPr lang="en-US" b="1" dirty="0">
                <a:solidFill>
                  <a:srgbClr val="FFC000"/>
                </a:solidFill>
              </a:rPr>
              <a:t>GUI based applications </a:t>
            </a:r>
            <a:r>
              <a:rPr lang="en-US" dirty="0">
                <a:solidFill>
                  <a:schemeClr val="bg1"/>
                </a:solidFill>
              </a:rPr>
              <a:t>which can be developed using    </a:t>
            </a:r>
            <a:r>
              <a:rPr lang="en-US" b="1" dirty="0">
                <a:solidFill>
                  <a:srgbClr val="002060"/>
                </a:solidFill>
              </a:rPr>
              <a:t>Java SE</a:t>
            </a:r>
          </a:p>
          <a:p>
            <a:pPr marL="342900" indent="-342900">
              <a:buAutoNum type="arabicPeriod"/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Applets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 :- </a:t>
            </a:r>
            <a:r>
              <a:rPr lang="en-US" b="1" dirty="0">
                <a:solidFill>
                  <a:srgbClr val="002060"/>
                </a:solidFill>
              </a:rPr>
              <a:t>Applets</a:t>
            </a:r>
            <a:r>
              <a:rPr lang="en-US" dirty="0">
                <a:solidFill>
                  <a:schemeClr val="bg1"/>
                </a:solidFill>
              </a:rPr>
              <a:t> are </a:t>
            </a:r>
            <a:r>
              <a:rPr lang="en-US" b="1" dirty="0">
                <a:solidFill>
                  <a:srgbClr val="7030A0"/>
                </a:solidFill>
              </a:rPr>
              <a:t>small applications </a:t>
            </a:r>
            <a:r>
              <a:rPr lang="en-US" dirty="0">
                <a:solidFill>
                  <a:schemeClr val="bg1"/>
                </a:solidFill>
              </a:rPr>
              <a:t>which are </a:t>
            </a:r>
            <a:r>
              <a:rPr lang="en-US" b="1" dirty="0">
                <a:solidFill>
                  <a:srgbClr val="FFFF00"/>
                </a:solidFill>
              </a:rPr>
              <a:t>developed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rgbClr val="FFFF00"/>
                </a:solidFill>
              </a:rPr>
              <a:t>compiled</a:t>
            </a:r>
            <a:r>
              <a:rPr lang="en-US" dirty="0">
                <a:solidFill>
                  <a:schemeClr val="bg1"/>
                </a:solidFill>
              </a:rPr>
              <a:t> in </a:t>
            </a:r>
          </a:p>
          <a:p>
            <a:pPr marL="342900" indent="-342900"/>
            <a:r>
              <a:rPr lang="en-US" dirty="0">
                <a:solidFill>
                  <a:schemeClr val="bg1"/>
                </a:solidFill>
              </a:rPr>
              <a:t>	the  same way like a </a:t>
            </a:r>
            <a:r>
              <a:rPr lang="en-US" b="1" dirty="0">
                <a:solidFill>
                  <a:srgbClr val="C00000"/>
                </a:solidFill>
              </a:rPr>
              <a:t>normal java program </a:t>
            </a:r>
            <a:r>
              <a:rPr lang="en-US" dirty="0">
                <a:solidFill>
                  <a:schemeClr val="bg1"/>
                </a:solidFill>
              </a:rPr>
              <a:t>is developed. But they are executed </a:t>
            </a:r>
          </a:p>
          <a:p>
            <a:pPr marL="342900" indent="-342900"/>
            <a:r>
              <a:rPr lang="en-US" dirty="0">
                <a:solidFill>
                  <a:schemeClr val="bg1"/>
                </a:solidFill>
              </a:rPr>
              <a:t>	using a 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Web Browser</a:t>
            </a:r>
            <a:r>
              <a:rPr lang="en-US" dirty="0">
                <a:solidFill>
                  <a:schemeClr val="bg1"/>
                </a:solidFill>
              </a:rPr>
              <a:t>.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web browser </a:t>
            </a:r>
            <a:r>
              <a:rPr lang="en-US" dirty="0">
                <a:solidFill>
                  <a:schemeClr val="bg1"/>
                </a:solidFill>
              </a:rPr>
              <a:t>has 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built in JVM </a:t>
            </a:r>
            <a:r>
              <a:rPr lang="en-US" dirty="0">
                <a:solidFill>
                  <a:schemeClr val="bg1"/>
                </a:solidFill>
              </a:rPr>
              <a:t>which is called as                  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AppletEngine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2. 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Applications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:-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Java programs </a:t>
            </a:r>
            <a:r>
              <a:rPr lang="en-US" dirty="0">
                <a:solidFill>
                  <a:schemeClr val="bg1"/>
                </a:solidFill>
              </a:rPr>
              <a:t>which </a:t>
            </a:r>
            <a:r>
              <a:rPr lang="en-US" b="1" dirty="0">
                <a:solidFill>
                  <a:srgbClr val="C00000"/>
                </a:solidFill>
              </a:rPr>
              <a:t>display output </a:t>
            </a:r>
            <a:r>
              <a:rPr lang="en-US" dirty="0">
                <a:solidFill>
                  <a:schemeClr val="bg1"/>
                </a:solidFill>
              </a:rPr>
              <a:t>on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windows desktop </a:t>
            </a:r>
            <a:r>
              <a:rPr lang="en-US" dirty="0">
                <a:solidFill>
                  <a:schemeClr val="bg1"/>
                </a:solidFill>
              </a:rPr>
              <a:t>rather  than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command prompt</a:t>
            </a:r>
            <a:r>
              <a:rPr lang="en-US" dirty="0">
                <a:solidFill>
                  <a:schemeClr val="bg1"/>
                </a:solidFill>
              </a:rPr>
              <a:t>. They have </a:t>
            </a:r>
            <a:r>
              <a:rPr lang="en-US" b="1" dirty="0"/>
              <a:t>various graphical elements </a:t>
            </a:r>
            <a:r>
              <a:rPr lang="en-US" dirty="0">
                <a:solidFill>
                  <a:schemeClr val="bg1"/>
                </a:solidFill>
              </a:rPr>
              <a:t>to receive input from  the user.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Categories Of GUI Based Apps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 smtClean="0"/>
          </a:p>
          <a:p>
            <a:pPr algn="ctr"/>
            <a:endParaRPr lang="ko-KR" altLang="en-US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928676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pPr marL="3543300" lvl="7" indent="-342900"/>
            <a:r>
              <a:rPr lang="en-US" b="1" dirty="0" smtClean="0"/>
              <a:t>    </a:t>
            </a:r>
            <a:endParaRPr lang="en-US" b="1" dirty="0"/>
          </a:p>
          <a:p>
            <a:pPr marL="342900" indent="-342900"/>
            <a:endParaRPr lang="en-US" b="1" dirty="0"/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/>
            <a:r>
              <a:rPr lang="en-US" b="1" dirty="0">
                <a:solidFill>
                  <a:schemeClr val="bg1"/>
                </a:solidFill>
              </a:rPr>
              <a:t>     </a:t>
            </a:r>
          </a:p>
          <a:p>
            <a:pPr marL="342900" indent="-342900"/>
            <a:endParaRPr lang="en-US" b="1" u="sng" dirty="0">
              <a:solidFill>
                <a:srgbClr val="C00000"/>
              </a:solidFill>
            </a:endParaRPr>
          </a:p>
        </p:txBody>
      </p:sp>
      <p:pic>
        <p:nvPicPr>
          <p:cNvPr id="8" name="Picture 7" descr="cu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19" y="1285867"/>
            <a:ext cx="8501123" cy="32861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00430" y="928676"/>
            <a:ext cx="126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 Applet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Categories Of GUI Based Apps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-285784" y="1142990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  <a:p>
            <a:pPr algn="ctr"/>
            <a:endParaRPr lang="ko-KR" altLang="en-US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71868" y="1142990"/>
            <a:ext cx="1932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 </a:t>
            </a:r>
            <a:r>
              <a:rPr lang="en-US" b="1" dirty="0" smtClean="0"/>
              <a:t>Application </a:t>
            </a:r>
            <a:endParaRPr lang="en-US" b="1" dirty="0"/>
          </a:p>
          <a:p>
            <a:endParaRPr lang="en-IN" dirty="0"/>
          </a:p>
        </p:txBody>
      </p:sp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0" y="1571618"/>
            <a:ext cx="8643966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sz="2700" b="1" dirty="0"/>
              <a:t>Packages available to develop GUI application</a:t>
            </a:r>
            <a:endParaRPr lang="ko-KR" altLang="en-US" sz="2700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928676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•  There are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two packages </a:t>
            </a:r>
            <a:r>
              <a:rPr lang="en-US" dirty="0">
                <a:solidFill>
                  <a:schemeClr val="bg1"/>
                </a:solidFill>
              </a:rPr>
              <a:t>available to develop </a:t>
            </a:r>
            <a:r>
              <a:rPr lang="en-US" b="1" dirty="0">
                <a:solidFill>
                  <a:srgbClr val="002060"/>
                </a:solidFill>
              </a:rPr>
              <a:t>GUI based applications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java.awt :-</a:t>
            </a:r>
          </a:p>
          <a:p>
            <a:pPr marL="342900" indent="-342900"/>
            <a:endParaRPr lang="en-US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The term </a:t>
            </a:r>
            <a:r>
              <a:rPr lang="en-US" sz="1600" b="1" dirty="0" err="1">
                <a:solidFill>
                  <a:srgbClr val="002060"/>
                </a:solidFill>
              </a:rPr>
              <a:t>awt</a:t>
            </a:r>
            <a:r>
              <a:rPr lang="en-US" sz="1600" dirty="0">
                <a:solidFill>
                  <a:schemeClr val="bg1"/>
                </a:solidFill>
              </a:rPr>
              <a:t> stands for </a:t>
            </a:r>
            <a:r>
              <a:rPr lang="en-US" sz="1600" b="1" dirty="0">
                <a:solidFill>
                  <a:srgbClr val="C00000"/>
                </a:solidFill>
              </a:rPr>
              <a:t>Abstract Window Toolkit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1600" b="1" dirty="0">
                <a:solidFill>
                  <a:schemeClr val="tx2"/>
                </a:solidFill>
              </a:rPr>
              <a:t>Java</a:t>
            </a:r>
            <a:r>
              <a:rPr lang="en-US" sz="1600" dirty="0">
                <a:solidFill>
                  <a:schemeClr val="bg1"/>
                </a:solidFill>
              </a:rPr>
              <a:t> introduced 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</a:rPr>
              <a:t>GUI applications </a:t>
            </a:r>
            <a:r>
              <a:rPr lang="en-US" sz="1600" dirty="0">
                <a:solidFill>
                  <a:schemeClr val="bg1"/>
                </a:solidFill>
              </a:rPr>
              <a:t>through </a:t>
            </a:r>
            <a:r>
              <a:rPr lang="en-US" sz="1600" b="1" dirty="0">
                <a:solidFill>
                  <a:srgbClr val="C00000"/>
                </a:solidFill>
              </a:rPr>
              <a:t>java.awt </a:t>
            </a:r>
            <a:r>
              <a:rPr lang="en-US" sz="1600" dirty="0">
                <a:solidFill>
                  <a:schemeClr val="bg1"/>
                </a:solidFill>
              </a:rPr>
              <a:t>package, which contains all 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</a:rPr>
              <a:t>graphical </a:t>
            </a:r>
          </a:p>
          <a:p>
            <a:r>
              <a:rPr lang="en-US" sz="1600" b="1" dirty="0">
                <a:solidFill>
                  <a:schemeClr val="bg2">
                    <a:lumMod val="10000"/>
                  </a:schemeClr>
                </a:solidFill>
              </a:rPr>
              <a:t>    components </a:t>
            </a:r>
            <a:r>
              <a:rPr lang="en-US" sz="1600" dirty="0">
                <a:solidFill>
                  <a:schemeClr val="bg1"/>
                </a:solidFill>
              </a:rPr>
              <a:t>as </a:t>
            </a:r>
            <a:r>
              <a:rPr lang="en-US" sz="1600" b="1" dirty="0">
                <a:solidFill>
                  <a:srgbClr val="002060"/>
                </a:solidFill>
              </a:rPr>
              <a:t>classes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But</a:t>
            </a:r>
            <a:r>
              <a:rPr lang="en-US" sz="1600" dirty="0">
                <a:solidFill>
                  <a:schemeClr val="bg1"/>
                </a:solidFill>
              </a:rPr>
              <a:t> in a hurry to compete </a:t>
            </a:r>
            <a:r>
              <a:rPr lang="en-US" sz="1600" b="1" dirty="0">
                <a:solidFill>
                  <a:srgbClr val="C00000"/>
                </a:solidFill>
              </a:rPr>
              <a:t>Java</a:t>
            </a:r>
            <a:r>
              <a:rPr lang="en-US" sz="1600" dirty="0">
                <a:solidFill>
                  <a:schemeClr val="bg1"/>
                </a:solidFill>
              </a:rPr>
              <a:t> lost its </a:t>
            </a:r>
            <a:r>
              <a:rPr lang="en-US" sz="1600" b="1" dirty="0">
                <a:solidFill>
                  <a:schemeClr val="tx2"/>
                </a:solidFill>
              </a:rPr>
              <a:t>motto</a:t>
            </a:r>
            <a:r>
              <a:rPr lang="en-US" sz="1600" dirty="0">
                <a:solidFill>
                  <a:schemeClr val="bg1"/>
                </a:solidFill>
              </a:rPr>
              <a:t> of </a:t>
            </a:r>
            <a:r>
              <a:rPr lang="en-US" sz="1600" b="1" dirty="0">
                <a:solidFill>
                  <a:srgbClr val="C00000"/>
                </a:solidFill>
              </a:rPr>
              <a:t>platform independence </a:t>
            </a:r>
            <a:r>
              <a:rPr lang="en-US" sz="1600" dirty="0">
                <a:solidFill>
                  <a:schemeClr val="bg1"/>
                </a:solidFill>
              </a:rPr>
              <a:t>because </a:t>
            </a:r>
            <a:r>
              <a:rPr lang="en-US" sz="1600" b="1" dirty="0" err="1">
                <a:solidFill>
                  <a:srgbClr val="002060"/>
                </a:solidFill>
              </a:rPr>
              <a:t>awt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uses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</a:rPr>
              <a:t>graphical components </a:t>
            </a:r>
            <a:r>
              <a:rPr lang="en-US" sz="1600" dirty="0">
                <a:solidFill>
                  <a:schemeClr val="bg1"/>
                </a:solidFill>
              </a:rPr>
              <a:t>from the underlying </a:t>
            </a:r>
            <a:r>
              <a:rPr lang="en-US" sz="1600" b="1" dirty="0">
                <a:solidFill>
                  <a:srgbClr val="002060"/>
                </a:solidFill>
              </a:rPr>
              <a:t>Operating system </a:t>
            </a:r>
            <a:r>
              <a:rPr lang="en-US" sz="1600" dirty="0">
                <a:solidFill>
                  <a:schemeClr val="bg1"/>
                </a:solidFill>
              </a:rPr>
              <a:t>which is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against</a:t>
            </a:r>
            <a:r>
              <a:rPr lang="en-US" sz="1600" dirty="0">
                <a:solidFill>
                  <a:schemeClr val="bg1"/>
                </a:solidFill>
              </a:rPr>
              <a:t> java’s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    platform independence.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Hence, an </a:t>
            </a:r>
            <a:r>
              <a:rPr lang="en-US" sz="1600" b="1" dirty="0">
                <a:solidFill>
                  <a:schemeClr val="tx2"/>
                </a:solidFill>
              </a:rPr>
              <a:t>application</a:t>
            </a:r>
            <a:r>
              <a:rPr lang="en-US" sz="1600" dirty="0">
                <a:solidFill>
                  <a:schemeClr val="bg1"/>
                </a:solidFill>
              </a:rPr>
              <a:t> might </a:t>
            </a:r>
            <a:r>
              <a:rPr lang="en-US" sz="1600" b="1" dirty="0">
                <a:solidFill>
                  <a:srgbClr val="C00000"/>
                </a:solidFill>
              </a:rPr>
              <a:t>look different </a:t>
            </a:r>
            <a:r>
              <a:rPr lang="en-US" sz="1600" dirty="0">
                <a:solidFill>
                  <a:schemeClr val="bg1"/>
                </a:solidFill>
              </a:rPr>
              <a:t>on </a:t>
            </a:r>
            <a:r>
              <a:rPr lang="en-US" sz="1600" b="1" dirty="0">
                <a:solidFill>
                  <a:srgbClr val="002060"/>
                </a:solidFill>
              </a:rPr>
              <a:t>different platforms.</a:t>
            </a:r>
          </a:p>
          <a:p>
            <a:pPr>
              <a:buFont typeface="Wingdings" pitchFamily="2" charset="2"/>
              <a:buChar char="Ø"/>
            </a:pPr>
            <a:endParaRPr lang="en-US" sz="16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sz="2700" b="1" dirty="0"/>
              <a:t>Packages available to develop GUI application</a:t>
            </a:r>
            <a:endParaRPr lang="ko-KR" altLang="en-US" sz="2700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000114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2.  </a:t>
            </a:r>
            <a:r>
              <a:rPr lang="en-US" b="1" dirty="0" err="1">
                <a:solidFill>
                  <a:srgbClr val="C00000"/>
                </a:solidFill>
              </a:rPr>
              <a:t>javax.swing</a:t>
            </a:r>
            <a:r>
              <a:rPr lang="en-US" b="1" dirty="0">
                <a:solidFill>
                  <a:srgbClr val="C00000"/>
                </a:solidFill>
              </a:rPr>
              <a:t> :-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Every </a:t>
            </a:r>
            <a:r>
              <a:rPr lang="en-US" b="1" dirty="0">
                <a:solidFill>
                  <a:srgbClr val="C00000"/>
                </a:solidFill>
              </a:rPr>
              <a:t>graphical component </a:t>
            </a:r>
            <a:r>
              <a:rPr lang="en-US" dirty="0">
                <a:solidFill>
                  <a:schemeClr val="bg1"/>
                </a:solidFill>
              </a:rPr>
              <a:t>is present in form of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classes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rgbClr val="002060"/>
                </a:solidFill>
              </a:rPr>
              <a:t>every component </a:t>
            </a:r>
            <a:r>
              <a:rPr lang="en-US" dirty="0">
                <a:solidFill>
                  <a:schemeClr val="bg1"/>
                </a:solidFill>
              </a:rPr>
              <a:t>is </a:t>
            </a:r>
          </a:p>
          <a:p>
            <a:r>
              <a:rPr lang="en-US" dirty="0">
                <a:solidFill>
                  <a:schemeClr val="bg1"/>
                </a:solidFill>
              </a:rPr>
              <a:t>    programmed using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Java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This </a:t>
            </a:r>
            <a:r>
              <a:rPr lang="en-US" b="1" dirty="0">
                <a:solidFill>
                  <a:srgbClr val="002060"/>
                </a:solidFill>
              </a:rPr>
              <a:t>helps us retain </a:t>
            </a:r>
            <a:r>
              <a:rPr lang="en-US" dirty="0">
                <a:solidFill>
                  <a:schemeClr val="bg1"/>
                </a:solidFill>
              </a:rPr>
              <a:t>Java’s </a:t>
            </a:r>
            <a:r>
              <a:rPr lang="en-US" b="1" dirty="0">
                <a:solidFill>
                  <a:srgbClr val="C00000"/>
                </a:solidFill>
              </a:rPr>
              <a:t>platform independence </a:t>
            </a:r>
            <a:r>
              <a:rPr lang="en-US" dirty="0">
                <a:solidFill>
                  <a:schemeClr val="bg1"/>
                </a:solidFill>
              </a:rPr>
              <a:t>policy.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look and feel </a:t>
            </a:r>
            <a:r>
              <a:rPr lang="en-US" dirty="0">
                <a:solidFill>
                  <a:schemeClr val="bg1"/>
                </a:solidFill>
              </a:rPr>
              <a:t>of </a:t>
            </a:r>
            <a:r>
              <a:rPr lang="en-US" b="1" dirty="0">
                <a:solidFill>
                  <a:srgbClr val="C00000"/>
                </a:solidFill>
              </a:rPr>
              <a:t>application</a:t>
            </a:r>
            <a:r>
              <a:rPr lang="en-US" dirty="0">
                <a:solidFill>
                  <a:schemeClr val="bg1"/>
                </a:solidFill>
              </a:rPr>
              <a:t> will be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same</a:t>
            </a:r>
            <a:r>
              <a:rPr lang="en-US" dirty="0">
                <a:solidFill>
                  <a:schemeClr val="bg1"/>
                </a:solidFill>
              </a:rPr>
              <a:t> across </a:t>
            </a:r>
            <a:r>
              <a:rPr lang="en-US" b="1" dirty="0">
                <a:solidFill>
                  <a:srgbClr val="FFFF00"/>
                </a:solidFill>
              </a:rPr>
              <a:t>every platform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Package name is </a:t>
            </a:r>
            <a:r>
              <a:rPr lang="en-US" b="1" dirty="0" err="1">
                <a:solidFill>
                  <a:srgbClr val="002060"/>
                </a:solidFill>
              </a:rPr>
              <a:t>javax.swing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and the letter </a:t>
            </a:r>
            <a:r>
              <a:rPr lang="en-US" b="1" dirty="0">
                <a:solidFill>
                  <a:srgbClr val="002060"/>
                </a:solidFill>
              </a:rPr>
              <a:t>“x”</a:t>
            </a:r>
            <a:r>
              <a:rPr lang="en-US" dirty="0">
                <a:solidFill>
                  <a:schemeClr val="bg1"/>
                </a:solidFill>
              </a:rPr>
              <a:t> stands for </a:t>
            </a:r>
            <a:r>
              <a:rPr lang="en-US" b="1" dirty="0">
                <a:solidFill>
                  <a:srgbClr val="C00000"/>
                </a:solidFill>
              </a:rPr>
              <a:t>extended.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1101</Words>
  <Application>Microsoft Office PowerPoint</Application>
  <PresentationFormat>On-screen Show (16:9)</PresentationFormat>
  <Paragraphs>275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Cover and End Slide Master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Sharma Computer Academy</cp:lastModifiedBy>
  <cp:revision>192</cp:revision>
  <dcterms:created xsi:type="dcterms:W3CDTF">2016-12-05T23:26:54Z</dcterms:created>
  <dcterms:modified xsi:type="dcterms:W3CDTF">2023-01-02T15:33:05Z</dcterms:modified>
</cp:coreProperties>
</file>