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351" r:id="rId4"/>
    <p:sldId id="261" r:id="rId5"/>
    <p:sldId id="338" r:id="rId6"/>
    <p:sldId id="350" r:id="rId7"/>
    <p:sldId id="349" r:id="rId8"/>
    <p:sldId id="348" r:id="rId9"/>
    <p:sldId id="347" r:id="rId10"/>
    <p:sldId id="346" r:id="rId11"/>
    <p:sldId id="345" r:id="rId12"/>
    <p:sldId id="344" r:id="rId13"/>
    <p:sldId id="343" r:id="rId14"/>
    <p:sldId id="342" r:id="rId15"/>
    <p:sldId id="341" r:id="rId16"/>
    <p:sldId id="340" r:id="rId17"/>
    <p:sldId id="339" r:id="rId18"/>
    <p:sldId id="337" r:id="rId19"/>
    <p:sldId id="336" r:id="rId20"/>
    <p:sldId id="335" r:id="rId21"/>
    <p:sldId id="334" r:id="rId22"/>
    <p:sldId id="333" r:id="rId23"/>
    <p:sldId id="332" r:id="rId24"/>
    <p:sldId id="262" r:id="rId2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8" d="100"/>
          <a:sy n="108" d="100"/>
        </p:scale>
        <p:origin x="806" y="91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4EFCD2C1-4B92-4630-8F87-DB85487687AB}"/>
    <pc:docChg chg="custSel modSld">
      <pc:chgData name="Sharma Computer Academy" userId="08476b32c11f4418" providerId="LiveId" clId="{4EFCD2C1-4B92-4630-8F87-DB85487687AB}" dt="2021-07-07T04:55:51.121" v="43" actId="20577"/>
      <pc:docMkLst>
        <pc:docMk/>
      </pc:docMkLst>
      <pc:sldChg chg="modSp mod">
        <pc:chgData name="Sharma Computer Academy" userId="08476b32c11f4418" providerId="LiveId" clId="{4EFCD2C1-4B92-4630-8F87-DB85487687AB}" dt="2021-07-07T04:55:51.121" v="43" actId="20577"/>
        <pc:sldMkLst>
          <pc:docMk/>
          <pc:sldMk cId="3239406661" sldId="335"/>
        </pc:sldMkLst>
        <pc:spChg chg="mod">
          <ac:chgData name="Sharma Computer Academy" userId="08476b32c11f4418" providerId="LiveId" clId="{4EFCD2C1-4B92-4630-8F87-DB85487687AB}" dt="2021-07-07T04:55:03.530" v="35" actId="1076"/>
          <ac:spMkLst>
            <pc:docMk/>
            <pc:sldMk cId="3239406661" sldId="335"/>
            <ac:spMk id="6" creationId="{00000000-0000-0000-0000-000000000000}"/>
          </ac:spMkLst>
        </pc:spChg>
        <pc:spChg chg="mod">
          <ac:chgData name="Sharma Computer Academy" userId="08476b32c11f4418" providerId="LiveId" clId="{4EFCD2C1-4B92-4630-8F87-DB85487687AB}" dt="2021-07-07T04:55:51.121" v="43" actId="20577"/>
          <ac:spMkLst>
            <pc:docMk/>
            <pc:sldMk cId="3239406661" sldId="335"/>
            <ac:spMk id="7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3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3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7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3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2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635896" y="3163054"/>
            <a:ext cx="3363434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sz="4000" b="1" dirty="0">
                <a:solidFill>
                  <a:srgbClr val="FFC000"/>
                </a:solidFill>
              </a:rPr>
              <a:t>Lecture-7</a:t>
            </a:r>
            <a:endParaRPr lang="en-US" altLang="ko-KR" sz="4000" dirty="0">
              <a:solidFill>
                <a:srgbClr val="FFC000"/>
              </a:solidFill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/>
          </p:nvPr>
        </p:nvSpPr>
        <p:spPr>
          <a:xfrm>
            <a:off x="3456384" y="1857370"/>
            <a:ext cx="6372200" cy="928694"/>
          </a:xfrm>
        </p:spPr>
        <p:txBody>
          <a:bodyPr/>
          <a:lstStyle/>
          <a:p>
            <a:r>
              <a:rPr lang="en-US" sz="4000" dirty="0">
                <a:latin typeface="Georgia(Body)"/>
              </a:rPr>
              <a:t>JAVA PROJECT BATCH</a:t>
            </a:r>
          </a:p>
          <a:p>
            <a:r>
              <a:rPr lang="en-US" sz="4000" b="1" dirty="0">
                <a:solidFill>
                  <a:srgbClr val="002060"/>
                </a:solidFill>
                <a:latin typeface="Georgia(Body)"/>
              </a:rPr>
              <a:t>GUI Programming</a:t>
            </a:r>
          </a:p>
        </p:txBody>
      </p:sp>
      <p:pic>
        <p:nvPicPr>
          <p:cNvPr id="12" name="Picture 11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13" name="Picture 12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069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IN" sz="3000" b="1" dirty="0">
                <a:solidFill>
                  <a:schemeClr val="tx1"/>
                </a:solidFill>
              </a:rPr>
              <a:t>Making "</a:t>
            </a:r>
            <a:r>
              <a:rPr lang="en-IN" sz="3000" b="1" dirty="0" err="1">
                <a:solidFill>
                  <a:schemeClr val="tx1"/>
                </a:solidFill>
              </a:rPr>
              <a:t>JRadioButton</a:t>
            </a:r>
            <a:r>
              <a:rPr lang="en-IN" sz="3000" b="1" dirty="0">
                <a:solidFill>
                  <a:schemeClr val="tx1"/>
                </a:solidFill>
              </a:rPr>
              <a:t>" Objects Mutually</a:t>
            </a:r>
          </a:p>
          <a:p>
            <a:r>
              <a:rPr lang="en-IN" sz="3000" b="1" dirty="0">
                <a:solidFill>
                  <a:schemeClr val="tx1"/>
                </a:solidFill>
              </a:rPr>
              <a:t> Exclusive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9144000" cy="3714782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By default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objects are not mutually exclusive i.e. when we select  the next radio button the previously selected radio button doesn't get deselected.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change this behaviour we need to put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objects into a common  </a:t>
            </a:r>
            <a:endParaRPr lang="en-IN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group.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This group is formed using a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object.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is a class and all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the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objects added to the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same"ButtonGroup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become "Mutually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Exclusive".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To add "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to "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we have to do two things: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 a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on frame.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Set the Button Group property of </a:t>
            </a: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the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Handling </a:t>
            </a:r>
            <a:r>
              <a:rPr lang="en-US" b="1" dirty="0" err="1">
                <a:solidFill>
                  <a:schemeClr val="tx1"/>
                </a:solidFill>
              </a:rPr>
              <a:t>JRadioButton</a:t>
            </a:r>
            <a:r>
              <a:rPr lang="en-US" b="1" dirty="0">
                <a:solidFill>
                  <a:schemeClr val="tx1"/>
                </a:solidFill>
              </a:rPr>
              <a:t> Event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71552"/>
            <a:ext cx="9144000" cy="3214710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 Fired In </a:t>
            </a:r>
            <a:r>
              <a:rPr kumimoji="0" lang="en-IN" sz="2000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 fires the same event as a 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 i.e.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ActionEvent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 we have to override the method 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sz="2000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actionPerformed</a:t>
            </a:r>
            <a:r>
              <a:rPr kumimoji="0" lang="en-I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)" 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and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 handling is done same as we do in "</a:t>
            </a:r>
            <a:r>
              <a:rPr kumimoji="0" lang="en-IN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IN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928676"/>
            <a:ext cx="8715436" cy="321471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an application containing two text field and three radio buttons titled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Meter, Centimeter and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Killometer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As the user selects these radio buttons apply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required output on the another text field.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 descr="Capture5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546" y="1928808"/>
            <a:ext cx="5072098" cy="2643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642924"/>
            <a:ext cx="8786874" cy="407196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300" b="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myActionPerformed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String 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kmstr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= 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txtKm.getText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try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km=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Integer.parseInt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kmstr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String result;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if(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evt.getSource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()==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jrMeter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meter=km*1000;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result=meter+" meters";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else if(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evt.getSource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()==</a:t>
            </a:r>
            <a:r>
              <a:rPr kumimoji="0" lang="en-IN" sz="13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jrCentimeter</a:t>
            </a: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cm=km*100000;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result=cm+" </a:t>
            </a:r>
            <a:r>
              <a:rPr kumimoji="0" lang="en-IN" sz="13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centimeters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sz="13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857238"/>
            <a:ext cx="9144000" cy="400053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else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75000"/>
                  </a:schemeClr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mm=km*1000000;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 result=mm+"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millimeters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           </a:t>
            </a: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txtResult.setText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(result);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catch(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NumberFormatException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ex)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null,"Please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intput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digits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only","Conversion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Error!",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JOptionPane.ERROR_MESSAGE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txtKm.setText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("");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 </a:t>
            </a:r>
            <a:r>
              <a:rPr kumimoji="0" lang="en-IN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txtKm.requestFocus</a:t>
            </a: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b="1" dirty="0">
                <a:solidFill>
                  <a:schemeClr val="tx1"/>
                </a:solidFill>
              </a:rPr>
              <a:t>The </a:t>
            </a:r>
            <a:r>
              <a:rPr lang="en-US" b="1" dirty="0" err="1">
                <a:solidFill>
                  <a:schemeClr val="tx1"/>
                </a:solidFill>
              </a:rPr>
              <a:t>JComboBox</a:t>
            </a:r>
            <a:r>
              <a:rPr lang="en-US" b="1" dirty="0">
                <a:solidFill>
                  <a:schemeClr val="tx1"/>
                </a:solidFill>
              </a:rPr>
              <a:t> Component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08"/>
            <a:ext cx="9144000" cy="271465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ComboBoxes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are dropdown list which display a list of choices to the user and allow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him to select one element at a time.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Properties Of "</a:t>
            </a:r>
            <a:r>
              <a:rPr kumimoji="0" lang="en-IN" b="0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r>
              <a:rPr kumimoji="0" lang="en-IN" b="0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1.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sng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 For setting items to be displayed in the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sng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maximumrowcount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:- For settings no of items to be displayed by default in the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/>
              <a:t>How To Add Elements At Design Time In </a:t>
            </a:r>
          </a:p>
          <a:p>
            <a:r>
              <a:rPr lang="en-US" sz="3000" b="1" dirty="0" err="1"/>
              <a:t>ComboBox</a:t>
            </a:r>
            <a:endParaRPr lang="ko-KR" alt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6"/>
            <a:ext cx="9144000" cy="3116404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 and drop Combo Box into your Frame.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select the Combo Box make a right click and go to the Properties window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on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bottom right corner.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you will see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model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 then click to open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custom editor. 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2000246"/>
            <a:ext cx="4572032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/>
              <a:t>Adding Element At Design Time</a:t>
            </a:r>
          </a:p>
          <a:p>
            <a:r>
              <a:rPr lang="en-US" sz="3000" b="1" dirty="0"/>
              <a:t> In </a:t>
            </a:r>
            <a:r>
              <a:rPr lang="en-US" sz="3000" b="1" dirty="0" err="1"/>
              <a:t>Combobox</a:t>
            </a:r>
            <a:endParaRPr lang="ko-KR" alt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928676"/>
            <a:ext cx="8503920" cy="333071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Now enter  the textual representation of combo box model content.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dirty="0">
              <a:solidFill>
                <a:schemeClr val="bg1"/>
              </a:solidFill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Now run the code. It will look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like this: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4414" y="1285866"/>
            <a:ext cx="3571900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072066" y="2214560"/>
            <a:ext cx="3786214" cy="2371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/>
              <a:t>Methods of </a:t>
            </a:r>
            <a:r>
              <a:rPr lang="en-US" b="1" dirty="0" err="1"/>
              <a:t>JComboBox</a:t>
            </a:r>
            <a:r>
              <a:rPr lang="en-US" b="1" dirty="0"/>
              <a:t> </a:t>
            </a:r>
            <a:endParaRPr lang="ko-KR" altLang="en-US" dirty="0"/>
          </a:p>
        </p:txBody>
      </p:sp>
      <p:sp>
        <p:nvSpPr>
          <p:cNvPr id="6" name="Rectangle 5"/>
          <p:cNvSpPr/>
          <p:nvPr/>
        </p:nvSpPr>
        <p:spPr>
          <a:xfrm>
            <a:off x="40119" y="100009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dirty="0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1000114"/>
            <a:ext cx="8503920" cy="3473594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2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Methods:</a:t>
            </a:r>
            <a:endParaRPr kumimoji="0" lang="en-IN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1. public void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addItem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(Object)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2. public void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insertItemAt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Object,int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3. public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getItemCount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4. public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getSelectedIndex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5. public void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removeItemAt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6. public void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removeAllItems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7. public Object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getSelectedItem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 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8. public void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setMaximumRowCount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(int)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9. </a:t>
            </a:r>
            <a:r>
              <a:rPr lang="en-IN" b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public 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Object </a:t>
            </a:r>
            <a:r>
              <a:rPr lang="en-IN" b="1" dirty="0" err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getItemAt</a:t>
            </a:r>
            <a:r>
              <a:rPr lang="en-IN" b="1" dirty="0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(int)</a:t>
            </a:r>
            <a:endParaRPr kumimoji="0" lang="en-IN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sz="20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Handling </a:t>
            </a:r>
            <a:r>
              <a:rPr lang="en-US" b="1" dirty="0" err="1">
                <a:solidFill>
                  <a:schemeClr val="tx1"/>
                </a:solidFill>
              </a:rPr>
              <a:t>JComboBox</a:t>
            </a:r>
            <a:r>
              <a:rPr lang="en-US" b="1" dirty="0">
                <a:solidFill>
                  <a:schemeClr val="tx1"/>
                </a:solidFill>
              </a:rPr>
              <a:t> Event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142844" y="857238"/>
            <a:ext cx="8858312" cy="335759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Events Fired In </a:t>
            </a:r>
            <a:r>
              <a:rPr kumimoji="0" lang="en-IN" b="1" i="0" u="sng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r>
              <a:rPr kumimoji="0" lang="en-IN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JComboBox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object fires the same event as a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 object i.e.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ActionEvent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so we have to override the method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actionPerformed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 )"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and event handling is done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same as we do in "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“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Develop an application have the behavior as shown below: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00298" y="2428856"/>
            <a:ext cx="4357718" cy="21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-18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>
                <a:cs typeface="Arial" pitchFamily="34" charset="0"/>
              </a:rPr>
              <a:t>Today’s Agenda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131840" y="714362"/>
            <a:ext cx="5256584" cy="720000"/>
            <a:chOff x="3131840" y="1491630"/>
            <a:chExt cx="5256584" cy="576064"/>
          </a:xfrm>
        </p:grpSpPr>
        <p:sp>
          <p:nvSpPr>
            <p:cNvPr id="2" name="Rectangle 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5" name="Right Triangle 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3126085" y="1571618"/>
            <a:ext cx="5256584" cy="720002"/>
            <a:chOff x="3131840" y="1491629"/>
            <a:chExt cx="5256584" cy="576065"/>
          </a:xfrm>
        </p:grpSpPr>
        <p:sp>
          <p:nvSpPr>
            <p:cNvPr id="18" name="Rectangle 17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9" name="Right Triangle 18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120330" y="2428874"/>
            <a:ext cx="5256584" cy="720000"/>
            <a:chOff x="3131840" y="1491630"/>
            <a:chExt cx="5256584" cy="576064"/>
          </a:xfrm>
        </p:grpSpPr>
        <p:sp>
          <p:nvSpPr>
            <p:cNvPr id="21" name="Rectangle 20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2" name="Right Triangle 21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23" name="Group 22"/>
          <p:cNvGrpSpPr/>
          <p:nvPr/>
        </p:nvGrpSpPr>
        <p:grpSpPr>
          <a:xfrm>
            <a:off x="3101630" y="3286130"/>
            <a:ext cx="5256584" cy="720000"/>
            <a:chOff x="3131840" y="1491630"/>
            <a:chExt cx="5256584" cy="576064"/>
          </a:xfrm>
        </p:grpSpPr>
        <p:sp>
          <p:nvSpPr>
            <p:cNvPr id="24" name="Rectangle 23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5" name="Right Triangle 2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6" name="TextBox 25"/>
          <p:cNvSpPr txBox="1"/>
          <p:nvPr/>
        </p:nvSpPr>
        <p:spPr>
          <a:xfrm>
            <a:off x="3131840" y="71436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160575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242887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097310" y="3286131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786182" y="915244"/>
            <a:ext cx="378621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3420"/>
              </a:spcBef>
            </a:pPr>
            <a:r>
              <a:rPr lang="en-IN" sz="1400" b="1" dirty="0">
                <a:cs typeface="Arial"/>
              </a:rPr>
              <a:t>Using</a:t>
            </a:r>
            <a:r>
              <a:rPr lang="en-IN" sz="1400" b="1" dirty="0">
                <a:solidFill>
                  <a:srgbClr val="D16248"/>
                </a:solidFill>
                <a:cs typeface="Arial"/>
              </a:rPr>
              <a:t> </a:t>
            </a:r>
            <a:r>
              <a:rPr lang="en-IN" sz="1400" b="1" dirty="0" err="1">
                <a:solidFill>
                  <a:srgbClr val="C00000"/>
                </a:solidFill>
                <a:cs typeface="Arial"/>
              </a:rPr>
              <a:t>JRadio</a:t>
            </a:r>
            <a:r>
              <a:rPr lang="en-IN" sz="1400" b="1" dirty="0">
                <a:solidFill>
                  <a:srgbClr val="C00000"/>
                </a:solidFill>
                <a:cs typeface="Arial"/>
              </a:rPr>
              <a:t> Button</a:t>
            </a:r>
            <a:r>
              <a:rPr lang="en-IN" sz="1400" b="1" dirty="0">
                <a:cs typeface="Arial"/>
              </a:rPr>
              <a:t>.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3822771" y="1714494"/>
            <a:ext cx="3463873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3420"/>
              </a:spcBef>
            </a:pPr>
            <a:r>
              <a:rPr lang="en-US" sz="1400" b="1" dirty="0">
                <a:cs typeface="Arial"/>
              </a:rPr>
              <a:t>Handling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JRadioButton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 Event</a:t>
            </a:r>
            <a:r>
              <a:rPr lang="en-US" sz="1400" b="1" dirty="0">
                <a:cs typeface="Arial"/>
              </a:rPr>
              <a:t>.</a:t>
            </a:r>
            <a:r>
              <a:rPr lang="en-US" sz="1400" b="1" dirty="0">
                <a:solidFill>
                  <a:srgbClr val="D16248"/>
                </a:solidFill>
                <a:cs typeface="Arial"/>
              </a:rPr>
              <a:t> 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786182" y="2549725"/>
            <a:ext cx="3000396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3420"/>
              </a:spcBef>
            </a:pPr>
            <a:r>
              <a:rPr lang="en-US" sz="1400" b="1" dirty="0" err="1">
                <a:solidFill>
                  <a:srgbClr val="C00000"/>
                </a:solidFill>
                <a:cs typeface="Arial"/>
              </a:rPr>
              <a:t>JComboBox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 </a:t>
            </a:r>
            <a:r>
              <a:rPr lang="en-US" sz="1400" b="1" dirty="0">
                <a:cs typeface="Arial"/>
              </a:rPr>
              <a:t>component.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3786182" y="3429006"/>
            <a:ext cx="342902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3420"/>
              </a:spcBef>
            </a:pPr>
            <a:r>
              <a:rPr lang="en-US" sz="1400" b="1" dirty="0">
                <a:cs typeface="Arial"/>
              </a:rPr>
              <a:t>Methods of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JComboBox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.</a:t>
            </a:r>
          </a:p>
        </p:txBody>
      </p:sp>
      <p:pic>
        <p:nvPicPr>
          <p:cNvPr id="33" name="Picture 32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34" name="Picture 33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3110142" y="410046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3101630" y="4137766"/>
            <a:ext cx="5256584" cy="720000"/>
            <a:chOff x="3131840" y="1491630"/>
            <a:chExt cx="5256584" cy="576064"/>
          </a:xfrm>
        </p:grpSpPr>
        <p:sp>
          <p:nvSpPr>
            <p:cNvPr id="32" name="Rectangle 3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35" name="Right Triangle 34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097310" y="4137767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05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786182" y="4280642"/>
            <a:ext cx="3429024" cy="2991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3420"/>
              </a:spcBef>
            </a:pPr>
            <a:r>
              <a:rPr lang="en-US" sz="1400" b="1" dirty="0">
                <a:cs typeface="Arial"/>
              </a:rPr>
              <a:t>Handling</a:t>
            </a:r>
            <a:r>
              <a:rPr lang="en-US" sz="1400" b="1" dirty="0">
                <a:solidFill>
                  <a:srgbClr val="D16248"/>
                </a:solidFill>
                <a:cs typeface="Arial"/>
              </a:rPr>
              <a:t> </a:t>
            </a:r>
            <a:r>
              <a:rPr lang="en-US" sz="1400" b="1" dirty="0" err="1">
                <a:solidFill>
                  <a:srgbClr val="C00000"/>
                </a:solidFill>
                <a:cs typeface="Arial"/>
              </a:rPr>
              <a:t>JComboBox</a:t>
            </a:r>
            <a:r>
              <a:rPr lang="en-US" sz="1400" b="1" dirty="0">
                <a:solidFill>
                  <a:srgbClr val="C00000"/>
                </a:solidFill>
                <a:cs typeface="Arial"/>
              </a:rPr>
              <a:t> Event.</a:t>
            </a: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 Of </a:t>
            </a:r>
            <a:r>
              <a:rPr lang="en-US" b="1" dirty="0" err="1">
                <a:solidFill>
                  <a:schemeClr val="tx1"/>
                </a:solidFill>
              </a:rPr>
              <a:t>ComboBox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928676"/>
            <a:ext cx="8715436" cy="3214716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126000"/>
              <a:buFont typeface="Arial" pitchFamily="34" charset="0"/>
              <a:buChar char="•"/>
              <a:tabLst/>
              <a:defRPr/>
            </a:pPr>
            <a:r>
              <a:rPr kumimoji="0" lang="en-US" sz="1000" b="1" i="0" u="sng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Code:-</a:t>
            </a:r>
            <a:endParaRPr kumimoji="0" lang="en-IN" sz="1000" b="1" i="0" u="sng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jButton1ActionPerformed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String[]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arr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={"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January","February","March","April","May","June","July","August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"};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for(String s:arr)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jComboBox1.addItem(s);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private void </a:t>
            </a:r>
            <a:r>
              <a:rPr kumimoji="0" lang="en-IN" sz="1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jButton2ActionPerformed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try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String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str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=jComboBox1.getSelectedItem().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toString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jLabel1.setText("You Selected:"+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str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catch(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NullPointerException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e)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sz="1000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(null, "Please make a selection first");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}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sz="1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sz="10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Example Of </a:t>
            </a:r>
            <a:r>
              <a:rPr lang="en-US" b="1" dirty="0" err="1">
                <a:solidFill>
                  <a:schemeClr val="tx1"/>
                </a:solidFill>
              </a:rPr>
              <a:t>ComboBox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" y="98301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1142990"/>
            <a:ext cx="8715436" cy="3286154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private void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jButton3ActionPerformed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java.awt.event.ActionEvent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evt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) {                                        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try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int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index=jComboBox1.getSelectedIndex();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jComboBox1.removeItemAt(index);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(null, "Item Removed!");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catch(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ArrayIndexOutOfBoundsException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e)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		{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  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JOptionPane.showMessageDialog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(null, "Please select an item first");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   	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cs typeface="Consolas" pitchFamily="49" charset="0"/>
              </a:rPr>
              <a:t>    	}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5000" dirty="0"/>
              <a:t>Thank you</a:t>
            </a:r>
            <a:endParaRPr lang="ko-KR" altLang="en-US" sz="5000" dirty="0"/>
          </a:p>
        </p:txBody>
      </p:sp>
      <p:grpSp>
        <p:nvGrpSpPr>
          <p:cNvPr id="4" name="Group 13318">
            <a:extLst>
              <a:ext uri="{FF2B5EF4-FFF2-40B4-BE49-F238E27FC236}">
                <a16:creationId xmlns:a16="http://schemas.microsoft.com/office/drawing/2014/main" id="{3176A925-9561-4C3F-8238-DB986AC67B50}"/>
              </a:ext>
            </a:extLst>
          </p:cNvPr>
          <p:cNvGrpSpPr/>
          <p:nvPr/>
        </p:nvGrpSpPr>
        <p:grpSpPr>
          <a:xfrm rot="1682053" flipH="1">
            <a:off x="6005137" y="682740"/>
            <a:ext cx="1665869" cy="3558872"/>
            <a:chOff x="1359132" y="345882"/>
            <a:chExt cx="1966239" cy="4200564"/>
          </a:xfrm>
        </p:grpSpPr>
        <p:grpSp>
          <p:nvGrpSpPr>
            <p:cNvPr id="5" name="Group 23">
              <a:extLst>
                <a:ext uri="{FF2B5EF4-FFF2-40B4-BE49-F238E27FC236}">
                  <a16:creationId xmlns:a16="http://schemas.microsoft.com/office/drawing/2014/main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Rectangle 8">
                <a:extLst>
                  <a:ext uri="{FF2B5EF4-FFF2-40B4-BE49-F238E27FC236}">
                    <a16:creationId xmlns:a16="http://schemas.microsoft.com/office/drawing/2014/main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0" name="Rectangle 8">
                <a:extLst>
                  <a:ext uri="{FF2B5EF4-FFF2-40B4-BE49-F238E27FC236}">
                    <a16:creationId xmlns:a16="http://schemas.microsoft.com/office/drawing/2014/main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Rectangle 2">
                <a:extLst>
                  <a:ext uri="{FF2B5EF4-FFF2-40B4-BE49-F238E27FC236}">
                    <a16:creationId xmlns:a16="http://schemas.microsoft.com/office/drawing/2014/main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Rectangle 2">
                <a:extLst>
                  <a:ext uri="{FF2B5EF4-FFF2-40B4-BE49-F238E27FC236}">
                    <a16:creationId xmlns:a16="http://schemas.microsoft.com/office/drawing/2014/main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Isosceles Triangle 4">
                <a:extLst>
                  <a:ext uri="{FF2B5EF4-FFF2-40B4-BE49-F238E27FC236}">
                    <a16:creationId xmlns:a16="http://schemas.microsoft.com/office/drawing/2014/main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6" name="Group 26">
              <a:extLst>
                <a:ext uri="{FF2B5EF4-FFF2-40B4-BE49-F238E27FC236}">
                  <a16:creationId xmlns:a16="http://schemas.microsoft.com/office/drawing/2014/main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7" name="Teardrop 30">
                <a:extLst>
                  <a:ext uri="{FF2B5EF4-FFF2-40B4-BE49-F238E27FC236}">
                    <a16:creationId xmlns:a16="http://schemas.microsoft.com/office/drawing/2014/main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" name="Trapezoid 24">
                <a:extLst>
                  <a:ext uri="{FF2B5EF4-FFF2-40B4-BE49-F238E27FC236}">
                    <a16:creationId xmlns:a16="http://schemas.microsoft.com/office/drawing/2014/main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Rounded Rectangle 18">
                <a:extLst>
                  <a:ext uri="{FF2B5EF4-FFF2-40B4-BE49-F238E27FC236}">
                    <a16:creationId xmlns:a16="http://schemas.microsoft.com/office/drawing/2014/main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ounded Rectangle 19">
                <a:extLst>
                  <a:ext uri="{FF2B5EF4-FFF2-40B4-BE49-F238E27FC236}">
                    <a16:creationId xmlns:a16="http://schemas.microsoft.com/office/drawing/2014/main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ounded Rectangle 20">
                <a:extLst>
                  <a:ext uri="{FF2B5EF4-FFF2-40B4-BE49-F238E27FC236}">
                    <a16:creationId xmlns:a16="http://schemas.microsoft.com/office/drawing/2014/main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ounded Rectangle 21">
                <a:extLst>
                  <a:ext uri="{FF2B5EF4-FFF2-40B4-BE49-F238E27FC236}">
                    <a16:creationId xmlns:a16="http://schemas.microsoft.com/office/drawing/2014/main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ounded Rectangle 22">
                <a:extLst>
                  <a:ext uri="{FF2B5EF4-FFF2-40B4-BE49-F238E27FC236}">
                    <a16:creationId xmlns:a16="http://schemas.microsoft.com/office/drawing/2014/main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ounded Rectangle 25">
                <a:extLst>
                  <a:ext uri="{FF2B5EF4-FFF2-40B4-BE49-F238E27FC236}">
                    <a16:creationId xmlns:a16="http://schemas.microsoft.com/office/drawing/2014/main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5" name="Rounded Rectangle 27">
                <a:extLst>
                  <a:ext uri="{FF2B5EF4-FFF2-40B4-BE49-F238E27FC236}">
                    <a16:creationId xmlns:a16="http://schemas.microsoft.com/office/drawing/2014/main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28">
                <a:extLst>
                  <a:ext uri="{FF2B5EF4-FFF2-40B4-BE49-F238E27FC236}">
                    <a16:creationId xmlns:a16="http://schemas.microsoft.com/office/drawing/2014/main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ounded Rectangle 29">
                <a:extLst>
                  <a:ext uri="{FF2B5EF4-FFF2-40B4-BE49-F238E27FC236}">
                    <a16:creationId xmlns:a16="http://schemas.microsoft.com/office/drawing/2014/main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5" name="Freeform 13312">
            <a:extLst>
              <a:ext uri="{FF2B5EF4-FFF2-40B4-BE49-F238E27FC236}">
                <a16:creationId xmlns:a16="http://schemas.microsoft.com/office/drawing/2014/main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27" name="Picture 26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28" name="Picture 27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Using </a:t>
            </a:r>
            <a:r>
              <a:rPr lang="en-US" b="1" dirty="0" err="1">
                <a:solidFill>
                  <a:schemeClr val="tx1"/>
                </a:solidFill>
              </a:rPr>
              <a:t>JRadio</a:t>
            </a:r>
            <a:r>
              <a:rPr lang="en-US" b="1" dirty="0">
                <a:solidFill>
                  <a:schemeClr val="tx1"/>
                </a:solidFill>
              </a:rPr>
              <a:t> Button 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9144000" cy="3116404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Radio buttons in java are GUI controls which are use to accept a single option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>
                <a:solidFill>
                  <a:schemeClr val="bg1"/>
                </a:solidFill>
              </a:rPr>
              <a:t>	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amongs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multiple choices from the user ,i.e. mutually exclusive by nature.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text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the text on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icon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setting image on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font of the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background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the background color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foreground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the font color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selected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changing the initial state of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to selected or deselected.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b="1" i="0" u="none" strike="noStrike" kern="1200" cap="none" spc="0" normalizeH="0" baseline="0" noProof="0" dirty="0" err="1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For making  radio buttons manually exclusive.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/>
              <a:t>Practical Implementation Of </a:t>
            </a:r>
            <a:r>
              <a:rPr lang="en-US" sz="3000" b="1" dirty="0" err="1"/>
              <a:t>ButtonGroup</a:t>
            </a:r>
            <a:endParaRPr lang="ko-KR" altLang="en-US" sz="3000" dirty="0"/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-32" y="928676"/>
            <a:ext cx="9144032" cy="36164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In order to  create   grouped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with  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 one should follow these steps: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AutoNum type="arabicPeriod"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Drag and drop a panel onto your form. Then locate the   Radio Button control in the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NetBeans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palette. Drag a Radio button onto your new palette. It should look like 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IN" dirty="0">
                <a:solidFill>
                  <a:schemeClr val="bg1"/>
                </a:solidFill>
              </a:rPr>
              <a:t>	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this: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2" descr="C:\Users\Server\Desktop\Download\Capture58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143103"/>
            <a:ext cx="5572164" cy="25003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Practical Implementation Of </a:t>
            </a:r>
            <a:r>
              <a:rPr lang="en-US" sz="3000" b="1" dirty="0" err="1">
                <a:solidFill>
                  <a:schemeClr val="tx1"/>
                </a:solidFill>
              </a:rPr>
              <a:t>ButtonGroup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214282" y="928676"/>
            <a:ext cx="8572560" cy="3330718"/>
          </a:xfrm>
          <a:prstGeom prst="rect">
            <a:avLst/>
          </a:prstGeom>
        </p:spPr>
        <p:txBody>
          <a:bodyPr/>
          <a:lstStyle/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2. The default text for the first radio button is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jRadioButton1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We'll use our radio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buttons to allow a user, so change the text of your radio button to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Male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 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3. Add one more radio button to the panel. Change the text to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Female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514350" marR="0" lvl="0" indent="-51435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					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928926" y="2000246"/>
            <a:ext cx="2571768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Practical Implementation Of </a:t>
            </a:r>
            <a:r>
              <a:rPr lang="en-US" sz="3000" b="1" dirty="0" err="1">
                <a:solidFill>
                  <a:schemeClr val="tx1"/>
                </a:solidFill>
              </a:rPr>
              <a:t>ButtonGroup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28676"/>
            <a:ext cx="9144000" cy="36164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4.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is, however, a problem with the radio buttons you've just added. To see what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problem is, run your programme again. Now select one of the radio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button. Try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selecting another radio button and you'll find that you can indeed</a:t>
            </a:r>
            <a:r>
              <a:rPr kumimoji="0" lang="en-IN" b="0" i="0" u="none" strike="noStrike" kern="1200" cap="none" spc="0" normalizeH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select more than one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at the same time: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928794" y="2285980"/>
            <a:ext cx="5072098" cy="22860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Practical Implementation Of </a:t>
            </a:r>
            <a:r>
              <a:rPr lang="en-US" sz="3000" b="1" dirty="0" err="1">
                <a:solidFill>
                  <a:schemeClr val="tx1"/>
                </a:solidFill>
              </a:rPr>
              <a:t>ButtonGroup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955544"/>
            <a:ext cx="9144000" cy="3402156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5.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 our radio buttons, though, we only want the user to select one option. To solve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problem, Java lets you to create something called a 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As its name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suggests, this allows you to group buttons under one name. You can then add radio 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buttons to the group. 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643042" y="2428856"/>
            <a:ext cx="5643602" cy="2143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Practical Implementation Of </a:t>
            </a:r>
            <a:r>
              <a:rPr lang="en-US" sz="3000" b="1" dirty="0" err="1">
                <a:solidFill>
                  <a:schemeClr val="tx1"/>
                </a:solidFill>
              </a:rPr>
              <a:t>ButtonGroup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83014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0" y="1000114"/>
            <a:ext cx="9144000" cy="3616452"/>
          </a:xfrm>
          <a:prstGeom prst="rect">
            <a:avLst/>
          </a:prstGeom>
        </p:spPr>
        <p:txBody>
          <a:bodyPr/>
          <a:lstStyle/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6.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Then select the Male radio button make a right click and go to the Properties 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window on the bottom right corner.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There you will see </a:t>
            </a:r>
            <a:r>
              <a:rPr kumimoji="0" lang="en-IN" b="1" i="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property the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choose the element name as </a:t>
            </a:r>
            <a:r>
              <a:rPr kumimoji="0" lang="en-IN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buttongroup1</a:t>
            </a: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 Now Male becomes a part of button</a:t>
            </a:r>
          </a:p>
          <a:p>
            <a:pPr marL="342900" marR="0" lvl="0" indent="-342900" algn="just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IN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Group1.</a:t>
            </a: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28728" y="2214560"/>
            <a:ext cx="6858048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09736"/>
            <a:ext cx="9144000" cy="576064"/>
          </a:xfrm>
        </p:spPr>
        <p:txBody>
          <a:bodyPr/>
          <a:lstStyle/>
          <a:p>
            <a:r>
              <a:rPr lang="en-US" sz="3000" b="1" dirty="0">
                <a:solidFill>
                  <a:schemeClr val="tx1"/>
                </a:solidFill>
              </a:rPr>
              <a:t>Practical Implementation Of </a:t>
            </a:r>
            <a:r>
              <a:rPr lang="en-US" sz="3000" b="1" dirty="0" err="1">
                <a:solidFill>
                  <a:schemeClr val="tx1"/>
                </a:solidFill>
              </a:rPr>
              <a:t>ButtonGroup</a:t>
            </a:r>
            <a:endParaRPr lang="en-IN" sz="3000" b="1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928676"/>
            <a:ext cx="9144000" cy="37318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6" y="142858"/>
            <a:ext cx="714380" cy="714380"/>
          </a:xfrm>
          <a:prstGeom prst="rect">
            <a:avLst/>
          </a:prstGeom>
        </p:spPr>
      </p:pic>
      <p:pic>
        <p:nvPicPr>
          <p:cNvPr id="42" name="Picture 41" descr="java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072462" y="-71456"/>
            <a:ext cx="1199803" cy="1071552"/>
          </a:xfrm>
          <a:prstGeom prst="rect">
            <a:avLst/>
          </a:prstGeom>
        </p:spPr>
      </p:pic>
      <p:sp>
        <p:nvSpPr>
          <p:cNvPr id="7" name="Content Placeholder 2"/>
          <p:cNvSpPr txBox="1">
            <a:spLocks/>
          </p:cNvSpPr>
          <p:nvPr/>
        </p:nvSpPr>
        <p:spPr>
          <a:xfrm>
            <a:off x="301752" y="884106"/>
            <a:ext cx="8503920" cy="3759346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7. Do the same process for Female radio button also. Put the Female radio button in the same buttonGroup1. Then Male and Female radio buttons automatically becomes mutually exclusive. At a time only one is on.</a:t>
            </a:r>
            <a:endParaRPr kumimoji="0" lang="en-IN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" name="Picture 7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00232" y="1857370"/>
            <a:ext cx="500066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39406661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1692</TotalTime>
  <Words>1365</Words>
  <Application>Microsoft Office PowerPoint</Application>
  <PresentationFormat>On-screen Show (16:9)</PresentationFormat>
  <Paragraphs>195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Arial</vt:lpstr>
      <vt:lpstr>Consolas</vt:lpstr>
      <vt:lpstr>Georgia(Body)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sachin kapoor</cp:lastModifiedBy>
  <cp:revision>184</cp:revision>
  <dcterms:created xsi:type="dcterms:W3CDTF">2016-12-05T23:26:54Z</dcterms:created>
  <dcterms:modified xsi:type="dcterms:W3CDTF">2021-07-07T04:55:56Z</dcterms:modified>
</cp:coreProperties>
</file>