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58" r:id="rId4"/>
    <p:sldId id="260" r:id="rId5"/>
    <p:sldId id="266" r:id="rId6"/>
    <p:sldId id="269" r:id="rId7"/>
    <p:sldId id="265" r:id="rId8"/>
    <p:sldId id="270" r:id="rId9"/>
    <p:sldId id="264" r:id="rId10"/>
    <p:sldId id="271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11281AB-6248-436C-8F28-009D7314BC2D}"/>
    <pc:docChg chg="modSld">
      <pc:chgData name="Sharma Computer Academy" userId="08476b32c11f4418" providerId="LiveId" clId="{611281AB-6248-436C-8F28-009D7314BC2D}" dt="2020-10-24T14:20:46.042" v="2" actId="20577"/>
      <pc:docMkLst>
        <pc:docMk/>
      </pc:docMkLst>
      <pc:sldChg chg="modSp mod">
        <pc:chgData name="Sharma Computer Academy" userId="08476b32c11f4418" providerId="LiveId" clId="{611281AB-6248-436C-8F28-009D7314BC2D}" dt="2020-10-24T14:20:46.042" v="2" actId="20577"/>
        <pc:sldMkLst>
          <pc:docMk/>
          <pc:sldMk cId="0" sldId="271"/>
        </pc:sldMkLst>
        <pc:spChg chg="mod">
          <ac:chgData name="Sharma Computer Academy" userId="08476b32c11f4418" providerId="LiveId" clId="{611281AB-6248-436C-8F28-009D7314BC2D}" dt="2020-10-24T14:20:46.042" v="2" actId="20577"/>
          <ac:spMkLst>
            <pc:docMk/>
            <pc:sldMk cId="0" sldId="27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10/24/2020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/>
              <a:t>Java SE</a:t>
            </a:r>
          </a:p>
          <a:p>
            <a:r>
              <a:rPr lang="en-US" sz="2800" dirty="0"/>
              <a:t>(Core JAVA)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Lecture-14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647936" cy="4854280"/>
          </a:xfrm>
        </p:spPr>
        <p:txBody>
          <a:bodyPr>
            <a:normAutofit fontScale="92500" lnSpcReduction="20000"/>
          </a:bodyPr>
          <a:lstStyle/>
          <a:p>
            <a:pPr>
              <a:buSzPct val="110000"/>
              <a:buFont typeface="Arial" pitchFamily="34" charset="0"/>
              <a:buChar char="•"/>
            </a:pPr>
            <a:r>
              <a:rPr lang="en-US" dirty="0"/>
              <a:t>Write an object oriented program to create an entity class called </a:t>
            </a:r>
            <a:r>
              <a:rPr lang="en-US" b="1" dirty="0">
                <a:solidFill>
                  <a:srgbClr val="FF0000"/>
                </a:solidFill>
              </a:rPr>
              <a:t>Worker</a:t>
            </a:r>
            <a:r>
              <a:rPr lang="en-US" dirty="0"/>
              <a:t>, with 2 data members called </a:t>
            </a:r>
            <a:r>
              <a:rPr lang="en-US" b="1" dirty="0">
                <a:solidFill>
                  <a:srgbClr val="FF0000"/>
                </a:solidFill>
              </a:rPr>
              <a:t>hw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FF0000"/>
                </a:solidFill>
              </a:rPr>
              <a:t>payRate</a:t>
            </a:r>
            <a:r>
              <a:rPr lang="en-US" dirty="0"/>
              <a:t> of type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double</a:t>
            </a:r>
            <a:r>
              <a:rPr lang="en-US" dirty="0"/>
              <a:t> respectively. Provide following methods in your class</a:t>
            </a:r>
          </a:p>
          <a:p>
            <a:pPr marL="514350" indent="-514350">
              <a:buSzPct val="110000"/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 err="1"/>
              <a:t>setData</a:t>
            </a:r>
            <a:r>
              <a:rPr lang="en-US" b="1" dirty="0"/>
              <a:t>( )</a:t>
            </a:r>
            <a:r>
              <a:rPr lang="en-US" dirty="0"/>
              <a:t>, which should accept 2 arguments and </a:t>
            </a:r>
            <a:r>
              <a:rPr lang="en-US" dirty="0" err="1"/>
              <a:t>initial;ize</a:t>
            </a:r>
            <a:r>
              <a:rPr lang="en-US" dirty="0"/>
              <a:t> hw and </a:t>
            </a:r>
            <a:r>
              <a:rPr lang="en-US" dirty="0" err="1"/>
              <a:t>payRate</a:t>
            </a:r>
            <a:r>
              <a:rPr lang="en-US" dirty="0"/>
              <a:t> with them</a:t>
            </a:r>
          </a:p>
          <a:p>
            <a:pPr marL="514350" indent="-514350">
              <a:buSzPct val="110000"/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/>
              <a:t>getSalary</a:t>
            </a:r>
            <a:r>
              <a:rPr lang="en-US" b="1" dirty="0"/>
              <a:t>( ), </a:t>
            </a:r>
            <a:r>
              <a:rPr lang="en-US" dirty="0"/>
              <a:t>which should calculate and return salary of the worker. The rule for calculating salary is that </a:t>
            </a:r>
            <a:r>
              <a:rPr lang="en-US" dirty="0" err="1"/>
              <a:t>upto</a:t>
            </a:r>
            <a:r>
              <a:rPr lang="en-US" dirty="0"/>
              <a:t> 40hrs the salary is </a:t>
            </a:r>
            <a:r>
              <a:rPr lang="en-US" b="1" dirty="0">
                <a:solidFill>
                  <a:srgbClr val="FF0000"/>
                </a:solidFill>
              </a:rPr>
              <a:t>hw</a:t>
            </a:r>
            <a:r>
              <a:rPr lang="en-US" dirty="0"/>
              <a:t>*</a:t>
            </a:r>
            <a:r>
              <a:rPr lang="en-US" b="1" dirty="0" err="1">
                <a:solidFill>
                  <a:srgbClr val="FF0000"/>
                </a:solidFill>
              </a:rPr>
              <a:t>payRate</a:t>
            </a:r>
            <a:r>
              <a:rPr lang="en-US" dirty="0"/>
              <a:t> and for hours above than 40 the </a:t>
            </a:r>
            <a:r>
              <a:rPr lang="en-US" b="1" dirty="0" err="1">
                <a:solidFill>
                  <a:srgbClr val="FF0000"/>
                </a:solidFill>
              </a:rPr>
              <a:t>payRate</a:t>
            </a:r>
            <a:r>
              <a:rPr lang="en-US" dirty="0"/>
              <a:t> is doubled.</a:t>
            </a:r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/>
              <a:t>Now design a driver class called </a:t>
            </a:r>
            <a:r>
              <a:rPr lang="en-US" b="1" dirty="0" err="1">
                <a:solidFill>
                  <a:srgbClr val="FF0000"/>
                </a:solidFill>
              </a:rPr>
              <a:t>UseWorker</a:t>
            </a:r>
            <a:r>
              <a:rPr lang="en-US" dirty="0"/>
              <a:t>, which should accept </a:t>
            </a:r>
            <a:r>
              <a:rPr lang="en-US" b="1" dirty="0">
                <a:solidFill>
                  <a:srgbClr val="FF0000"/>
                </a:solidFill>
              </a:rPr>
              <a:t>hours worked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FF0000"/>
                </a:solidFill>
              </a:rPr>
              <a:t>payRate</a:t>
            </a:r>
            <a:r>
              <a:rPr lang="en-US" dirty="0"/>
              <a:t>  from user, create and initialize </a:t>
            </a:r>
            <a:r>
              <a:rPr lang="en-US" b="1" dirty="0">
                <a:solidFill>
                  <a:srgbClr val="FF0000"/>
                </a:solidFill>
              </a:rPr>
              <a:t>Worker</a:t>
            </a:r>
            <a:r>
              <a:rPr lang="en-US" dirty="0"/>
              <a:t> object and should display the salary of the Worker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 Of Lecture 14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AutoNum type="arabicPeriod"/>
            </a:pPr>
            <a:r>
              <a:rPr lang="en-US" b="1" dirty="0"/>
              <a:t>Initializing Objects or Data member</a:t>
            </a:r>
          </a:p>
          <a:p>
            <a:pPr marL="342900" indent="-342900">
              <a:buAutoNum type="arabicPeriod"/>
            </a:pPr>
            <a:r>
              <a:rPr lang="en-US" b="1" dirty="0"/>
              <a:t>Explicit Initialization.</a:t>
            </a:r>
          </a:p>
          <a:p>
            <a:pPr marL="342900" indent="-342900">
              <a:buAutoNum type="arabicPeriod"/>
            </a:pPr>
            <a:r>
              <a:rPr lang="en-US" b="1" dirty="0"/>
              <a:t>Using </a:t>
            </a:r>
            <a:r>
              <a:rPr lang="en-US" b="1" dirty="0" err="1"/>
              <a:t>initializer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Using constructor.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/>
          <a:lstStyle/>
          <a:p>
            <a:pPr>
              <a:buSzPct val="110000"/>
              <a:buNone/>
            </a:pPr>
            <a:r>
              <a:rPr lang="en-US" dirty="0"/>
              <a:t> </a:t>
            </a:r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/>
              <a:t>Creating methods in class.</a:t>
            </a:r>
          </a:p>
          <a:p>
            <a:pPr>
              <a:buSzPct val="110000"/>
              <a:buFont typeface="Arial" pitchFamily="34" charset="0"/>
              <a:buChar char="•"/>
            </a:pPr>
            <a:endParaRPr lang="en-US" dirty="0"/>
          </a:p>
          <a:p>
            <a:pPr>
              <a:buSzPct val="110000"/>
              <a:buFont typeface="Arial" pitchFamily="34" charset="0"/>
              <a:buChar char="•"/>
            </a:pPr>
            <a:endParaRPr lang="en-US" dirty="0"/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/>
              <a:t>Initializing data members of the class.</a:t>
            </a:r>
          </a:p>
          <a:p>
            <a:pPr>
              <a:buSzPct val="110000"/>
              <a:buFont typeface="Arial" pitchFamily="34" charset="0"/>
              <a:buChar char="•"/>
            </a:pPr>
            <a:endParaRPr lang="en-US" dirty="0"/>
          </a:p>
          <a:p>
            <a:pPr>
              <a:buSzPct val="110000"/>
              <a:buFont typeface="Arial" pitchFamily="34" charset="0"/>
              <a:buChar char="•"/>
            </a:pPr>
            <a:endParaRPr lang="en-US" dirty="0"/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/>
              <a:t>Creating parameterized methods of a class.</a:t>
            </a:r>
          </a:p>
          <a:p>
            <a:pPr>
              <a:buSzPct val="110000"/>
              <a:buFont typeface="Arial" pitchFamily="34" charset="0"/>
              <a:buChar char="•"/>
            </a:pPr>
            <a:endParaRPr lang="en-US" dirty="0"/>
          </a:p>
          <a:p>
            <a:pPr>
              <a:buSzPct val="110000"/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methods in a class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647936" cy="4854280"/>
          </a:xfrm>
        </p:spPr>
        <p:txBody>
          <a:bodyPr/>
          <a:lstStyle/>
          <a:p>
            <a:pPr>
              <a:buSzPct val="110000"/>
              <a:buFont typeface="Arial" pitchFamily="34" charset="0"/>
              <a:buChar char="•"/>
            </a:pPr>
            <a:r>
              <a:rPr lang="en-US" sz="2400" dirty="0"/>
              <a:t>The major principle of Object oriented programming i.e. Encapsulation is implemented using methods in a class.</a:t>
            </a:r>
          </a:p>
          <a:p>
            <a:pPr>
              <a:buSzPct val="110000"/>
              <a:buFont typeface="Arial" pitchFamily="34" charset="0"/>
              <a:buChar char="•"/>
            </a:pPr>
            <a:endParaRPr lang="en-US" sz="2400" dirty="0"/>
          </a:p>
          <a:p>
            <a:pPr>
              <a:buSzPct val="110000"/>
              <a:buFont typeface="Arial" pitchFamily="34" charset="0"/>
              <a:buChar char="•"/>
            </a:pPr>
            <a:r>
              <a:rPr lang="en-US" sz="2400" dirty="0"/>
              <a:t>In Java we just define a method in class, no declaration is required.</a:t>
            </a:r>
          </a:p>
          <a:p>
            <a:pPr>
              <a:buSzPct val="110000"/>
              <a:buFont typeface="Arial" pitchFamily="34" charset="0"/>
              <a:buChar char="•"/>
            </a:pPr>
            <a:endParaRPr lang="en-US" sz="2400" dirty="0"/>
          </a:p>
          <a:p>
            <a:pPr>
              <a:buSzPct val="110000"/>
              <a:buFont typeface="Arial" pitchFamily="34" charset="0"/>
              <a:buChar char="•"/>
            </a:pPr>
            <a:r>
              <a:rPr lang="en-US" sz="2400" dirty="0"/>
              <a:t>Let us understand this from our previous example.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712968" cy="5330952"/>
          </a:xfrm>
        </p:spPr>
        <p:txBody>
          <a:bodyPr numCol="2">
            <a:normAutofit/>
          </a:bodyPr>
          <a:lstStyle/>
          <a:p>
            <a:pPr>
              <a:buSzPct val="110000"/>
              <a:buNone/>
            </a:pPr>
            <a:r>
              <a:rPr lang="en-US" sz="2000" b="1" dirty="0"/>
              <a:t>class Student</a:t>
            </a:r>
          </a:p>
          <a:p>
            <a:pPr>
              <a:buSzPct val="110000"/>
              <a:buNone/>
            </a:pPr>
            <a:r>
              <a:rPr lang="en-US" sz="2000" b="1" dirty="0"/>
              <a:t>{</a:t>
            </a:r>
          </a:p>
          <a:p>
            <a:pPr>
              <a:buSzPct val="110000"/>
              <a:buNone/>
            </a:pPr>
            <a:r>
              <a:rPr lang="en-US" sz="2000" dirty="0"/>
              <a:t> private </a:t>
            </a:r>
            <a:r>
              <a:rPr lang="en-US" sz="2000" dirty="0" err="1"/>
              <a:t>int</a:t>
            </a:r>
            <a:r>
              <a:rPr lang="en-US" sz="2000" dirty="0"/>
              <a:t> roll;</a:t>
            </a:r>
          </a:p>
          <a:p>
            <a:pPr>
              <a:buSzPct val="110000"/>
              <a:buNone/>
            </a:pPr>
            <a:r>
              <a:rPr lang="en-US" sz="2000" dirty="0"/>
              <a:t> private char grade;</a:t>
            </a:r>
          </a:p>
          <a:p>
            <a:pPr>
              <a:buSzPct val="110000"/>
              <a:buNone/>
            </a:pPr>
            <a:r>
              <a:rPr lang="en-US" sz="2000" dirty="0"/>
              <a:t> private float per;</a:t>
            </a:r>
          </a:p>
          <a:p>
            <a:pPr>
              <a:buSzPct val="110000"/>
              <a:buNone/>
            </a:pPr>
            <a:r>
              <a:rPr lang="en-US" sz="2000" dirty="0"/>
              <a:t> </a:t>
            </a:r>
            <a:r>
              <a:rPr lang="en-US" sz="2000" b="1" dirty="0"/>
              <a:t>public void </a:t>
            </a:r>
            <a:r>
              <a:rPr lang="en-US" sz="2000" b="1" dirty="0" err="1"/>
              <a:t>setData</a:t>
            </a:r>
            <a:r>
              <a:rPr lang="en-US" sz="2000" b="1" dirty="0"/>
              <a:t>( )</a:t>
            </a:r>
          </a:p>
          <a:p>
            <a:pPr>
              <a:buSzPct val="110000"/>
              <a:buNone/>
            </a:pPr>
            <a:r>
              <a:rPr lang="en-US" sz="2000" b="1" dirty="0"/>
              <a:t> {</a:t>
            </a:r>
          </a:p>
          <a:p>
            <a:pPr>
              <a:buSzPct val="110000"/>
              <a:buNone/>
            </a:pPr>
            <a:r>
              <a:rPr lang="en-US" sz="2000" dirty="0"/>
              <a:t> roll=10;</a:t>
            </a:r>
          </a:p>
          <a:p>
            <a:pPr>
              <a:buSzPct val="110000"/>
              <a:buNone/>
            </a:pPr>
            <a:r>
              <a:rPr lang="en-US" sz="2000" dirty="0"/>
              <a:t> grade=‘</a:t>
            </a:r>
            <a:r>
              <a:rPr lang="en-US" sz="2000" dirty="0" err="1"/>
              <a:t>A’l</a:t>
            </a:r>
            <a:endParaRPr lang="en-US" sz="2000" dirty="0"/>
          </a:p>
          <a:p>
            <a:pPr>
              <a:buSzPct val="110000"/>
              <a:buNone/>
            </a:pPr>
            <a:r>
              <a:rPr lang="en-US" sz="2000" dirty="0"/>
              <a:t> per=66.5f;</a:t>
            </a:r>
          </a:p>
          <a:p>
            <a:pPr>
              <a:buSzPct val="110000"/>
              <a:buNone/>
            </a:pPr>
            <a:r>
              <a:rPr lang="en-US" sz="2000" dirty="0"/>
              <a:t> </a:t>
            </a:r>
            <a:r>
              <a:rPr lang="en-US" sz="2000" b="1" dirty="0"/>
              <a:t>}</a:t>
            </a:r>
          </a:p>
          <a:p>
            <a:pPr>
              <a:buSzPct val="110000"/>
              <a:buNone/>
            </a:pPr>
            <a:r>
              <a:rPr lang="en-US" sz="2000" b="1" dirty="0"/>
              <a:t> public void </a:t>
            </a:r>
            <a:r>
              <a:rPr lang="en-US" sz="2000" b="1" dirty="0" err="1"/>
              <a:t>showData</a:t>
            </a:r>
            <a:r>
              <a:rPr lang="en-US" sz="2000" b="1" dirty="0"/>
              <a:t>( )</a:t>
            </a:r>
          </a:p>
          <a:p>
            <a:pPr>
              <a:buSzPct val="110000"/>
              <a:buNone/>
            </a:pPr>
            <a:r>
              <a:rPr lang="en-US" sz="2000" b="1" dirty="0"/>
              <a:t> {</a:t>
            </a:r>
          </a:p>
          <a:p>
            <a:pPr>
              <a:buSzPct val="110000"/>
              <a:buNone/>
            </a:pPr>
            <a:r>
              <a:rPr lang="en-US" sz="2000" dirty="0"/>
              <a:t> S.O.P(“Roll, grade and percentage is ”+</a:t>
            </a:r>
            <a:r>
              <a:rPr lang="en-US" sz="2000" dirty="0" err="1"/>
              <a:t>roll,grade,per</a:t>
            </a:r>
            <a:r>
              <a:rPr lang="en-US" sz="2000" dirty="0"/>
              <a:t>);</a:t>
            </a:r>
          </a:p>
          <a:p>
            <a:pPr>
              <a:buSzPct val="110000"/>
              <a:buNone/>
            </a:pPr>
            <a:r>
              <a:rPr lang="en-US" sz="2000" b="1" dirty="0"/>
              <a:t> }</a:t>
            </a:r>
          </a:p>
          <a:p>
            <a:pPr>
              <a:buSzPct val="110000"/>
              <a:buNone/>
            </a:pPr>
            <a:r>
              <a:rPr lang="en-US" sz="2000" b="1" dirty="0"/>
              <a:t>}</a:t>
            </a:r>
          </a:p>
          <a:p>
            <a:pPr>
              <a:buSzPct val="110000"/>
              <a:buNone/>
            </a:pPr>
            <a:r>
              <a:rPr lang="en-US" sz="2000" b="1" dirty="0"/>
              <a:t>class </a:t>
            </a:r>
            <a:r>
              <a:rPr lang="en-US" sz="2000" b="1" dirty="0" err="1"/>
              <a:t>UseStudent</a:t>
            </a:r>
            <a:endParaRPr lang="en-US" sz="2000" b="1" dirty="0"/>
          </a:p>
          <a:p>
            <a:pPr>
              <a:buSzPct val="110000"/>
              <a:buNone/>
            </a:pPr>
            <a:r>
              <a:rPr lang="en-US" sz="2000" b="1" dirty="0"/>
              <a:t>{</a:t>
            </a:r>
          </a:p>
          <a:p>
            <a:pPr>
              <a:buSzPct val="110000"/>
              <a:buNone/>
            </a:pPr>
            <a:r>
              <a:rPr lang="en-US" sz="2000" dirty="0"/>
              <a:t> public static void main(String [ ]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>
              <a:buSzPct val="110000"/>
              <a:buNone/>
            </a:pPr>
            <a:r>
              <a:rPr lang="en-US" sz="2000" dirty="0"/>
              <a:t> {</a:t>
            </a:r>
          </a:p>
          <a:p>
            <a:pPr>
              <a:buSzPct val="110000"/>
              <a:buNone/>
            </a:pPr>
            <a:r>
              <a:rPr lang="en-US" sz="2000" dirty="0"/>
              <a:t> Student s=new Student( );</a:t>
            </a:r>
          </a:p>
          <a:p>
            <a:pPr>
              <a:buSzPct val="110000"/>
              <a:buNone/>
            </a:pPr>
            <a:r>
              <a:rPr lang="en-US" sz="2000" b="1" dirty="0"/>
              <a:t> </a:t>
            </a:r>
            <a:r>
              <a:rPr lang="en-US" sz="2000" b="1" dirty="0" err="1"/>
              <a:t>s.setData</a:t>
            </a:r>
            <a:r>
              <a:rPr lang="en-US" sz="2000" b="1" dirty="0"/>
              <a:t>();</a:t>
            </a:r>
          </a:p>
          <a:p>
            <a:pPr>
              <a:buSzPct val="110000"/>
              <a:buNone/>
            </a:pPr>
            <a:r>
              <a:rPr lang="en-US" sz="2000" b="1" dirty="0"/>
              <a:t> </a:t>
            </a:r>
            <a:r>
              <a:rPr lang="en-US" sz="2000" b="1" dirty="0" err="1"/>
              <a:t>s.showData</a:t>
            </a:r>
            <a:r>
              <a:rPr lang="en-US" sz="2000" b="1" dirty="0"/>
              <a:t>();</a:t>
            </a:r>
          </a:p>
          <a:p>
            <a:pPr>
              <a:buSzPct val="110000"/>
              <a:buNone/>
            </a:pPr>
            <a:r>
              <a:rPr lang="en-US" sz="2000" dirty="0"/>
              <a:t> }</a:t>
            </a:r>
          </a:p>
          <a:p>
            <a:pPr>
              <a:buSzPct val="110000"/>
              <a:buNone/>
            </a:pPr>
            <a:r>
              <a:rPr lang="en-US" sz="2000" b="1" dirty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80" y="13719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Initializing Data Members</a:t>
            </a:r>
            <a:br>
              <a:rPr lang="en-US" b="1" dirty="0"/>
            </a:br>
            <a:r>
              <a:rPr lang="en-US" b="1" dirty="0"/>
              <a:t>at Runtime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712968" cy="51423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 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b="1" dirty="0"/>
              <a:t>class Student</a:t>
            </a:r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dirty="0"/>
              <a:t>   private </a:t>
            </a:r>
            <a:r>
              <a:rPr lang="en-US" dirty="0" err="1"/>
              <a:t>int</a:t>
            </a:r>
            <a:r>
              <a:rPr lang="en-US" dirty="0"/>
              <a:t> roll;</a:t>
            </a:r>
          </a:p>
          <a:p>
            <a:pPr>
              <a:buNone/>
            </a:pPr>
            <a:r>
              <a:rPr lang="en-US" dirty="0"/>
              <a:t>   private char grade;</a:t>
            </a:r>
          </a:p>
          <a:p>
            <a:pPr>
              <a:buNone/>
            </a:pPr>
            <a:r>
              <a:rPr lang="en-US" dirty="0"/>
              <a:t>   private float per;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b="1" dirty="0"/>
              <a:t>public void </a:t>
            </a:r>
            <a:r>
              <a:rPr lang="en-US" b="1" dirty="0" err="1"/>
              <a:t>setData</a:t>
            </a:r>
            <a:r>
              <a:rPr lang="en-US" b="1" dirty="0"/>
              <a:t>()</a:t>
            </a:r>
          </a:p>
          <a:p>
            <a:pPr>
              <a:buNone/>
            </a:pPr>
            <a:r>
              <a:rPr lang="en-US" dirty="0"/>
              <a:t>  {</a:t>
            </a:r>
          </a:p>
          <a:p>
            <a:pPr>
              <a:buNone/>
            </a:pPr>
            <a:r>
              <a:rPr lang="en-US" dirty="0"/>
              <a:t>    Scanner kb= new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(“Enter roll, grade and percentage”);</a:t>
            </a:r>
          </a:p>
          <a:p>
            <a:pPr>
              <a:buNone/>
            </a:pPr>
            <a:r>
              <a:rPr lang="en-US" dirty="0"/>
              <a:t>    roll=</a:t>
            </a:r>
            <a:r>
              <a:rPr lang="en-US" dirty="0" err="1"/>
              <a:t>kb.nextInt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grade=</a:t>
            </a:r>
            <a:r>
              <a:rPr lang="en-US" dirty="0" err="1"/>
              <a:t>kb.next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per=</a:t>
            </a:r>
            <a:r>
              <a:rPr lang="en-US" dirty="0" err="1"/>
              <a:t>kb.nextFloat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}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80" y="13719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Initializing Data Members</a:t>
            </a:r>
            <a:br>
              <a:rPr lang="en-US" b="1" dirty="0"/>
            </a:br>
            <a:r>
              <a:rPr lang="en-US" b="1" dirty="0"/>
              <a:t>at Runtime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712968" cy="5142312"/>
          </a:xfrm>
        </p:spPr>
        <p:txBody>
          <a:bodyPr numCol="1"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 public void </a:t>
            </a:r>
            <a:r>
              <a:rPr lang="en-US" dirty="0" err="1"/>
              <a:t>showData</a:t>
            </a:r>
            <a:r>
              <a:rPr lang="en-US" dirty="0"/>
              <a:t>( )</a:t>
            </a:r>
          </a:p>
          <a:p>
            <a:pPr>
              <a:buNone/>
            </a:pP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 S.O.P(“Roll is ”+roll);</a:t>
            </a:r>
          </a:p>
          <a:p>
            <a:pPr>
              <a:buNone/>
            </a:pPr>
            <a:r>
              <a:rPr lang="en-US" dirty="0"/>
              <a:t> S.O.P(“Grade is ”+grade);</a:t>
            </a:r>
          </a:p>
          <a:p>
            <a:pPr>
              <a:buNone/>
            </a:pPr>
            <a:r>
              <a:rPr lang="en-US" dirty="0"/>
              <a:t> S.O.P(“Percentage is ”+per);</a:t>
            </a:r>
          </a:p>
          <a:p>
            <a:pPr>
              <a:buNone/>
            </a:pPr>
            <a:r>
              <a:rPr lang="en-US" dirty="0"/>
              <a:t> }</a:t>
            </a:r>
          </a:p>
          <a:p>
            <a:pPr>
              <a:buNone/>
            </a:pPr>
            <a:r>
              <a:rPr lang="en-US" b="1" dirty="0"/>
              <a:t>}</a:t>
            </a:r>
          </a:p>
          <a:p>
            <a:pPr>
              <a:buNone/>
            </a:pPr>
            <a:r>
              <a:rPr lang="en-US" b="1" dirty="0"/>
              <a:t>class </a:t>
            </a:r>
            <a:r>
              <a:rPr lang="en-US" b="1" dirty="0" err="1"/>
              <a:t>UseStudent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dirty="0"/>
              <a:t> public static void main(String [ 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 Student s=new Student( 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s.setData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s.showData</a:t>
            </a:r>
            <a:r>
              <a:rPr lang="en-US" dirty="0"/>
              <a:t>( );</a:t>
            </a:r>
          </a:p>
          <a:p>
            <a:pPr>
              <a:buNone/>
            </a:pPr>
            <a:r>
              <a:rPr lang="en-US" dirty="0"/>
              <a:t> }</a:t>
            </a:r>
          </a:p>
          <a:p>
            <a:pPr>
              <a:buNone/>
            </a:pPr>
            <a:r>
              <a:rPr lang="en-US" b="1" dirty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3719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Creating Parameterized</a:t>
            </a:r>
            <a:br>
              <a:rPr lang="en-US" b="1" dirty="0"/>
            </a:br>
            <a:r>
              <a:rPr lang="en-US" b="1" dirty="0"/>
              <a:t>Methods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496944" cy="5142312"/>
          </a:xfrm>
        </p:spPr>
        <p:txBody>
          <a:bodyPr>
            <a:normAutofit fontScale="85000" lnSpcReduction="20000"/>
          </a:bodyPr>
          <a:lstStyle/>
          <a:p>
            <a:pPr>
              <a:buSzPct val="110000"/>
              <a:buNone/>
            </a:pPr>
            <a:r>
              <a:rPr lang="en-US" sz="2400" b="1" dirty="0"/>
              <a:t>class Student</a:t>
            </a:r>
          </a:p>
          <a:p>
            <a:pPr>
              <a:buSzPct val="110000"/>
              <a:buNone/>
            </a:pPr>
            <a:r>
              <a:rPr lang="en-US" sz="2400" b="1" dirty="0"/>
              <a:t>{</a:t>
            </a:r>
          </a:p>
          <a:p>
            <a:pPr>
              <a:buSzPct val="110000"/>
              <a:buNone/>
            </a:pPr>
            <a:r>
              <a:rPr lang="en-US" sz="2400" dirty="0"/>
              <a:t> private </a:t>
            </a:r>
            <a:r>
              <a:rPr lang="en-US" sz="2400" dirty="0" err="1"/>
              <a:t>int</a:t>
            </a:r>
            <a:r>
              <a:rPr lang="en-US" sz="2400" dirty="0"/>
              <a:t> roll;</a:t>
            </a:r>
          </a:p>
          <a:p>
            <a:pPr>
              <a:buSzPct val="110000"/>
              <a:buNone/>
            </a:pPr>
            <a:r>
              <a:rPr lang="en-US" sz="2400" dirty="0"/>
              <a:t> private char grade;</a:t>
            </a:r>
          </a:p>
          <a:p>
            <a:pPr>
              <a:buSzPct val="110000"/>
              <a:buNone/>
            </a:pPr>
            <a:r>
              <a:rPr lang="en-US" sz="2400" dirty="0"/>
              <a:t> private float per;</a:t>
            </a:r>
          </a:p>
          <a:p>
            <a:pPr>
              <a:buSzPct val="110000"/>
              <a:buNone/>
            </a:pPr>
            <a:r>
              <a:rPr lang="en-US" sz="2400" b="1" dirty="0"/>
              <a:t> public void </a:t>
            </a:r>
            <a:r>
              <a:rPr lang="en-US" sz="2400" b="1" dirty="0" err="1"/>
              <a:t>setData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r, char g, float p)</a:t>
            </a:r>
          </a:p>
          <a:p>
            <a:pPr>
              <a:buSzPct val="110000"/>
              <a:buNone/>
            </a:pPr>
            <a:r>
              <a:rPr lang="en-US" sz="2400" b="1" dirty="0"/>
              <a:t> {</a:t>
            </a:r>
          </a:p>
          <a:p>
            <a:pPr>
              <a:buSzPct val="110000"/>
              <a:buNone/>
            </a:pPr>
            <a:r>
              <a:rPr lang="en-US" sz="2400" dirty="0"/>
              <a:t> roll=r;</a:t>
            </a:r>
          </a:p>
          <a:p>
            <a:pPr>
              <a:buSzPct val="110000"/>
              <a:buNone/>
            </a:pPr>
            <a:r>
              <a:rPr lang="en-US" sz="2400" dirty="0"/>
              <a:t> grade=g;</a:t>
            </a:r>
          </a:p>
          <a:p>
            <a:pPr>
              <a:buSzPct val="110000"/>
              <a:buNone/>
            </a:pPr>
            <a:r>
              <a:rPr lang="en-US" sz="2400" dirty="0"/>
              <a:t> float=p;</a:t>
            </a:r>
          </a:p>
          <a:p>
            <a:pPr>
              <a:buSzPct val="110000"/>
              <a:buNone/>
            </a:pPr>
            <a:r>
              <a:rPr lang="en-US" sz="2400" b="1" dirty="0"/>
              <a:t> }</a:t>
            </a:r>
          </a:p>
          <a:p>
            <a:pPr>
              <a:buSzPct val="110000"/>
              <a:buNone/>
            </a:pPr>
            <a:r>
              <a:rPr lang="en-US" sz="2400" dirty="0"/>
              <a:t> public void </a:t>
            </a:r>
            <a:r>
              <a:rPr lang="en-US" sz="2400" dirty="0" err="1"/>
              <a:t>showData</a:t>
            </a:r>
            <a:r>
              <a:rPr lang="en-US" sz="2400" dirty="0"/>
              <a:t>( )</a:t>
            </a:r>
          </a:p>
          <a:p>
            <a:pPr>
              <a:buSzPct val="110000"/>
              <a:buNone/>
            </a:pPr>
            <a:r>
              <a:rPr lang="en-US" sz="2400" dirty="0"/>
              <a:t> {</a:t>
            </a:r>
          </a:p>
          <a:p>
            <a:pPr>
              <a:buSzPct val="110000"/>
              <a:buNone/>
            </a:pPr>
            <a:r>
              <a:rPr lang="en-US" sz="2400" dirty="0"/>
              <a:t> S.O.P(“Roll is ”+roll +“\</a:t>
            </a:r>
            <a:r>
              <a:rPr lang="en-US" sz="2400" dirty="0" err="1"/>
              <a:t>nGrade</a:t>
            </a:r>
            <a:r>
              <a:rPr lang="en-US" sz="2400" dirty="0"/>
              <a:t> is ”+grade+“\</a:t>
            </a:r>
            <a:r>
              <a:rPr lang="en-US" sz="2400" dirty="0" err="1"/>
              <a:t>nPercentage</a:t>
            </a:r>
            <a:r>
              <a:rPr lang="en-US" sz="2400" dirty="0"/>
              <a:t> is ”+per);</a:t>
            </a:r>
            <a:endParaRPr lang="en-US" dirty="0"/>
          </a:p>
          <a:p>
            <a:pPr>
              <a:buSzPct val="110000"/>
              <a:buNone/>
            </a:pPr>
            <a:r>
              <a:rPr lang="en-US" dirty="0"/>
              <a:t> }</a:t>
            </a:r>
          </a:p>
          <a:p>
            <a:pPr>
              <a:buSzPct val="110000"/>
              <a:buNone/>
            </a:pPr>
            <a:r>
              <a:rPr lang="en-US" b="1" dirty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3719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Creating Parameterized</a:t>
            </a:r>
            <a:br>
              <a:rPr lang="en-US" b="1" dirty="0"/>
            </a:br>
            <a:r>
              <a:rPr lang="en-US" b="1" dirty="0"/>
              <a:t>Methods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496944" cy="5142312"/>
          </a:xfrm>
        </p:spPr>
        <p:txBody>
          <a:bodyPr>
            <a:normAutofit fontScale="92500" lnSpcReduction="20000"/>
          </a:bodyPr>
          <a:lstStyle/>
          <a:p>
            <a:pPr>
              <a:buSzPct val="110000"/>
              <a:buNone/>
            </a:pPr>
            <a:r>
              <a:rPr lang="en-US" sz="2400" b="1" dirty="0"/>
              <a:t>class </a:t>
            </a:r>
            <a:r>
              <a:rPr lang="en-US" sz="2400" b="1" dirty="0" err="1"/>
              <a:t>UseStudent</a:t>
            </a:r>
            <a:endParaRPr lang="en-US" sz="2400" b="1" dirty="0"/>
          </a:p>
          <a:p>
            <a:pPr>
              <a:buSzPct val="110000"/>
              <a:buNone/>
            </a:pPr>
            <a:r>
              <a:rPr lang="en-US" sz="2400" b="1" dirty="0"/>
              <a:t>{</a:t>
            </a:r>
          </a:p>
          <a:p>
            <a:pPr>
              <a:buSzPct val="110000"/>
              <a:buNone/>
            </a:pPr>
            <a:r>
              <a:rPr lang="en-US" sz="2400" dirty="0"/>
              <a:t> public static void main(String [ ] </a:t>
            </a:r>
            <a:r>
              <a:rPr lang="en-US" sz="2400" dirty="0" err="1"/>
              <a:t>args</a:t>
            </a:r>
            <a:r>
              <a:rPr lang="en-US" sz="2400" dirty="0"/>
              <a:t>)</a:t>
            </a:r>
          </a:p>
          <a:p>
            <a:pPr>
              <a:buSzPct val="110000"/>
              <a:buNone/>
            </a:pPr>
            <a:r>
              <a:rPr lang="en-US" sz="2400" dirty="0"/>
              <a:t> {</a:t>
            </a:r>
          </a:p>
          <a:p>
            <a:pPr>
              <a:buSzPct val="110000"/>
              <a:buNone/>
            </a:pPr>
            <a:r>
              <a:rPr lang="en-US" sz="2400" dirty="0"/>
              <a:t> Scanner kb=new Scanner(</a:t>
            </a:r>
            <a:r>
              <a:rPr lang="en-US" sz="2400" dirty="0" err="1"/>
              <a:t>System.in</a:t>
            </a:r>
            <a:r>
              <a:rPr lang="en-US" sz="2400" dirty="0"/>
              <a:t>);</a:t>
            </a:r>
          </a:p>
          <a:p>
            <a:pPr>
              <a:buSzPct val="110000"/>
              <a:buNone/>
            </a:pPr>
            <a:r>
              <a:rPr lang="en-US" sz="2400" dirty="0"/>
              <a:t> Student s=new Student( );</a:t>
            </a:r>
          </a:p>
          <a:p>
            <a:pPr>
              <a:buSzPct val="110000"/>
              <a:buNone/>
            </a:pPr>
            <a:r>
              <a:rPr lang="en-US" sz="2400" dirty="0"/>
              <a:t> S.O.P(“Enter roll, grade and percentage ”);</a:t>
            </a:r>
          </a:p>
          <a:p>
            <a:pPr>
              <a:buSzPct val="110000"/>
              <a:buNone/>
            </a:pP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roll=</a:t>
            </a:r>
            <a:r>
              <a:rPr lang="en-US" sz="2400" dirty="0" err="1"/>
              <a:t>kb.nextInt</a:t>
            </a:r>
            <a:r>
              <a:rPr lang="en-US" sz="2400" dirty="0"/>
              <a:t>( );</a:t>
            </a:r>
          </a:p>
          <a:p>
            <a:pPr>
              <a:buSzPct val="110000"/>
              <a:buNone/>
            </a:pPr>
            <a:r>
              <a:rPr lang="en-US" sz="2400" dirty="0"/>
              <a:t> char grade=</a:t>
            </a:r>
            <a:r>
              <a:rPr lang="en-US" sz="2400" dirty="0" err="1"/>
              <a:t>kb.next</a:t>
            </a:r>
            <a:r>
              <a:rPr lang="en-US" sz="2400" dirty="0"/>
              <a:t>( );</a:t>
            </a:r>
          </a:p>
          <a:p>
            <a:pPr>
              <a:buSzPct val="110000"/>
              <a:buNone/>
            </a:pPr>
            <a:r>
              <a:rPr lang="en-US" sz="2400" dirty="0"/>
              <a:t> float per=</a:t>
            </a:r>
            <a:r>
              <a:rPr lang="en-US" sz="2400" dirty="0" err="1"/>
              <a:t>kb.nextFloat</a:t>
            </a:r>
            <a:r>
              <a:rPr lang="en-US" sz="2400" dirty="0"/>
              <a:t>( );</a:t>
            </a:r>
          </a:p>
          <a:p>
            <a:pPr>
              <a:buSzPct val="110000"/>
              <a:buNone/>
            </a:pPr>
            <a:r>
              <a:rPr lang="en-US" sz="2400" b="1" dirty="0"/>
              <a:t> </a:t>
            </a:r>
            <a:r>
              <a:rPr lang="en-US" sz="2400" b="1" dirty="0" err="1"/>
              <a:t>s.setData</a:t>
            </a:r>
            <a:r>
              <a:rPr lang="en-US" sz="2400" b="1" dirty="0"/>
              <a:t>(</a:t>
            </a:r>
            <a:r>
              <a:rPr lang="en-US" sz="2400" b="1" dirty="0" err="1"/>
              <a:t>roll,grade,per</a:t>
            </a:r>
            <a:r>
              <a:rPr lang="en-US" sz="2400" b="1" dirty="0"/>
              <a:t>);</a:t>
            </a:r>
          </a:p>
          <a:p>
            <a:pPr>
              <a:buSzPct val="110000"/>
              <a:buNone/>
            </a:pPr>
            <a:r>
              <a:rPr lang="en-US" sz="2400" dirty="0"/>
              <a:t> </a:t>
            </a:r>
            <a:r>
              <a:rPr lang="en-US" sz="2400" dirty="0" err="1"/>
              <a:t>s.showData</a:t>
            </a:r>
            <a:r>
              <a:rPr lang="en-US" sz="2400" dirty="0"/>
              <a:t>( );</a:t>
            </a:r>
          </a:p>
          <a:p>
            <a:pPr>
              <a:buSzPct val="110000"/>
              <a:buNone/>
            </a:pPr>
            <a:r>
              <a:rPr lang="en-US" sz="2400" dirty="0"/>
              <a:t> }</a:t>
            </a:r>
          </a:p>
          <a:p>
            <a:pPr>
              <a:buSzPct val="110000"/>
              <a:buNone/>
            </a:pPr>
            <a:r>
              <a:rPr lang="en-US" b="1" dirty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647936" cy="4854280"/>
          </a:xfrm>
        </p:spPr>
        <p:txBody>
          <a:bodyPr>
            <a:normAutofit fontScale="92500" lnSpcReduction="10000"/>
          </a:bodyPr>
          <a:lstStyle/>
          <a:p>
            <a:pPr>
              <a:buSzPct val="110000"/>
              <a:buFont typeface="Arial" pitchFamily="34" charset="0"/>
              <a:buChar char="•"/>
            </a:pPr>
            <a:r>
              <a:rPr lang="en-US" dirty="0"/>
              <a:t>Write an object oriented program to create an entity class called </a:t>
            </a:r>
            <a:r>
              <a:rPr lang="en-US" b="1" dirty="0">
                <a:solidFill>
                  <a:srgbClr val="FF0000"/>
                </a:solidFill>
              </a:rPr>
              <a:t>Circle</a:t>
            </a:r>
            <a:r>
              <a:rPr lang="en-US" dirty="0"/>
              <a:t>, with an integer data member </a:t>
            </a:r>
            <a:r>
              <a:rPr lang="en-US" b="1" dirty="0"/>
              <a:t>radius</a:t>
            </a:r>
            <a:r>
              <a:rPr lang="en-US" dirty="0"/>
              <a:t>. Provide following methods in your class</a:t>
            </a:r>
          </a:p>
          <a:p>
            <a:pPr marL="514350" indent="-514350">
              <a:buSzPct val="110000"/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 err="1"/>
              <a:t>setRadius</a:t>
            </a:r>
            <a:r>
              <a:rPr lang="en-US" b="1" dirty="0"/>
              <a:t>( )</a:t>
            </a:r>
            <a:r>
              <a:rPr lang="en-US" dirty="0"/>
              <a:t>, which should accept an integer as argument and should initialize radius with it.</a:t>
            </a:r>
          </a:p>
          <a:p>
            <a:pPr marL="514350" indent="-514350">
              <a:buSzPct val="110000"/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 err="1"/>
              <a:t>calculateArea</a:t>
            </a:r>
            <a:r>
              <a:rPr lang="en-US" b="1" dirty="0"/>
              <a:t>( ), </a:t>
            </a:r>
            <a:r>
              <a:rPr lang="en-US" dirty="0"/>
              <a:t>which should calculate and display area of the circle.</a:t>
            </a:r>
          </a:p>
          <a:p>
            <a:pPr marL="514350" indent="-514350">
              <a:buSzPct val="110000"/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 err="1"/>
              <a:t>calculateCircumference</a:t>
            </a:r>
            <a:r>
              <a:rPr lang="en-US" b="1" dirty="0"/>
              <a:t>( ), </a:t>
            </a:r>
            <a:r>
              <a:rPr lang="en-US" dirty="0"/>
              <a:t>which should calculate and display circumference of the circle.</a:t>
            </a:r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/>
              <a:t>Now design a driver class called </a:t>
            </a:r>
            <a:r>
              <a:rPr lang="en-US" b="1" dirty="0" err="1">
                <a:solidFill>
                  <a:srgbClr val="FF0000"/>
                </a:solidFill>
              </a:rPr>
              <a:t>UseCircle</a:t>
            </a:r>
            <a:r>
              <a:rPr lang="en-US" dirty="0"/>
              <a:t>, which should accept radius from user, create and initialize Circle object and should display its area and circumference.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686</TotalTime>
  <Words>818</Words>
  <Application>Microsoft Office PowerPoint</Application>
  <PresentationFormat>On-screen Show (4:3)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Georgia</vt:lpstr>
      <vt:lpstr>Wingdings</vt:lpstr>
      <vt:lpstr>Wingdings 2</vt:lpstr>
      <vt:lpstr>Civic</vt:lpstr>
      <vt:lpstr>PowerPoint Presentation</vt:lpstr>
      <vt:lpstr>Today’s Agenda</vt:lpstr>
      <vt:lpstr>Creating methods in a class</vt:lpstr>
      <vt:lpstr>PowerPoint Presentation</vt:lpstr>
      <vt:lpstr>Initializing Data Members at Runtime</vt:lpstr>
      <vt:lpstr>Initializing Data Members at Runtime</vt:lpstr>
      <vt:lpstr>Creating Parameterized Methods</vt:lpstr>
      <vt:lpstr>Creating Parameterized Methods</vt:lpstr>
      <vt:lpstr>Exercise</vt:lpstr>
      <vt:lpstr>Exercise</vt:lpstr>
      <vt:lpstr>End Of Lecture 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17</cp:revision>
  <dcterms:created xsi:type="dcterms:W3CDTF">2016-02-09T11:17:29Z</dcterms:created>
  <dcterms:modified xsi:type="dcterms:W3CDTF">2020-10-24T14:42:18Z</dcterms:modified>
</cp:coreProperties>
</file>