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3" r:id="rId6"/>
    <p:sldId id="262" r:id="rId7"/>
    <p:sldId id="261" r:id="rId8"/>
    <p:sldId id="264" r:id="rId9"/>
    <p:sldId id="265" r:id="rId10"/>
    <p:sldId id="266" r:id="rId11"/>
    <p:sldId id="269" r:id="rId12"/>
    <p:sldId id="274" r:id="rId13"/>
    <p:sldId id="270" r:id="rId14"/>
    <p:sldId id="268" r:id="rId15"/>
    <p:sldId id="272" r:id="rId16"/>
    <p:sldId id="271" r:id="rId17"/>
    <p:sldId id="273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A2FC03A-FD45-494A-8AFC-A9082A6865C3}"/>
    <pc:docChg chg="modSld">
      <pc:chgData name="Sharma Computer Academy" userId="08476b32c11f4418" providerId="LiveId" clId="{4A2FC03A-FD45-494A-8AFC-A9082A6865C3}" dt="2021-07-10T12:37:35.072" v="0" actId="6549"/>
      <pc:docMkLst>
        <pc:docMk/>
      </pc:docMkLst>
      <pc:sldChg chg="modSp">
        <pc:chgData name="Sharma Computer Academy" userId="08476b32c11f4418" providerId="LiveId" clId="{4A2FC03A-FD45-494A-8AFC-A9082A6865C3}" dt="2021-07-10T12:37:35.072" v="0" actId="6549"/>
        <pc:sldMkLst>
          <pc:docMk/>
          <pc:sldMk cId="0" sldId="270"/>
        </pc:sldMkLst>
        <pc:spChg chg="mod">
          <ac:chgData name="Sharma Computer Academy" userId="08476b32c11f4418" providerId="LiveId" clId="{4A2FC03A-FD45-494A-8AFC-A9082A6865C3}" dt="2021-07-10T12:37:35.072" v="0" actId="6549"/>
          <ac:spMkLst>
            <pc:docMk/>
            <pc:sldMk cId="0" sldId="270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7/10/2021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SE</a:t>
            </a:r>
          </a:p>
          <a:p>
            <a:r>
              <a:rPr lang="en-US" sz="2800" dirty="0"/>
              <a:t>(Core JAVA)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Lecture-27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Hierarchy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7864" y="170080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2060"/>
                </a:solidFill>
              </a:rPr>
              <a:t>Throwable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Error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27089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>
            <a:stCxn id="8" idx="2"/>
            <a:endCxn id="11" idx="0"/>
          </p:cNvCxnSpPr>
          <p:nvPr/>
        </p:nvCxnSpPr>
        <p:spPr>
          <a:xfrm flipH="1">
            <a:off x="2087724" y="2162473"/>
            <a:ext cx="2520280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0"/>
          </p:cNvCxnSpPr>
          <p:nvPr/>
        </p:nvCxnSpPr>
        <p:spPr>
          <a:xfrm>
            <a:off x="4608004" y="2162473"/>
            <a:ext cx="24482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429000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represents those exceptions which are not meant to be handled by programmers.</a:t>
            </a:r>
          </a:p>
          <a:p>
            <a:r>
              <a:rPr lang="en-US" sz="2000" dirty="0"/>
              <a:t>They are either handled by </a:t>
            </a:r>
            <a:r>
              <a:rPr lang="en-US" sz="2000" dirty="0">
                <a:solidFill>
                  <a:srgbClr val="FF0000"/>
                </a:solidFill>
              </a:rPr>
              <a:t>JVM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OS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3429000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class represents those exception which can and should be handled by a programmer in his program.</a:t>
            </a:r>
          </a:p>
          <a:p>
            <a:r>
              <a:rPr lang="en-US" sz="2000" dirty="0"/>
              <a:t>All exception classes are derived class of </a:t>
            </a:r>
            <a:r>
              <a:rPr lang="en-US" sz="2000" dirty="0">
                <a:solidFill>
                  <a:srgbClr val="FF0000"/>
                </a:solidFill>
              </a:rPr>
              <a:t>Exception class</a:t>
            </a:r>
            <a:r>
              <a:rPr lang="en-US" sz="2000" dirty="0"/>
              <a:t>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Hierarchy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0790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Exception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63691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RuntimeException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303934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IOException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flipH="1">
            <a:off x="1475656" y="2090465"/>
            <a:ext cx="3132348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4608004" y="2090465"/>
            <a:ext cx="504056" cy="94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996952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ArithmeticException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NoSuchElementException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InputMismatchException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NumberFormatException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IndexOutOfBoundsException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ArrayIndexOutOfBoundsException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StringIndexOutOfBoundsException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NullPointerException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3429000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FileNotFoundException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EOFException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MalformedURLException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SocketException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8" idx="2"/>
            <a:endCxn id="26" idx="1"/>
          </p:cNvCxnSpPr>
          <p:nvPr/>
        </p:nvCxnSpPr>
        <p:spPr>
          <a:xfrm>
            <a:off x="4608004" y="2090465"/>
            <a:ext cx="2340260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48264" y="263691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SQLException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Multiple Exceptions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00032" y="1643050"/>
            <a:ext cx="58579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</a:t>
            </a:r>
          </a:p>
          <a:p>
            <a:r>
              <a:rPr lang="en-IN" b="1" dirty="0"/>
              <a:t>{</a:t>
            </a:r>
          </a:p>
          <a:p>
            <a:r>
              <a:rPr lang="en-US" b="1" dirty="0"/>
              <a:t>………</a:t>
            </a:r>
          </a:p>
          <a:p>
            <a:r>
              <a:rPr lang="en-US" b="1" dirty="0"/>
              <a:t>………</a:t>
            </a:r>
          </a:p>
          <a:p>
            <a:r>
              <a:rPr lang="en-US" b="1" dirty="0"/>
              <a:t>………</a:t>
            </a:r>
          </a:p>
          <a:p>
            <a:r>
              <a:rPr lang="en-US" b="1" dirty="0"/>
              <a:t>………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catch(&lt;</a:t>
            </a:r>
            <a:r>
              <a:rPr lang="en-US" b="1" dirty="0" err="1"/>
              <a:t>SomeExceptionClassName</a:t>
            </a:r>
            <a:r>
              <a:rPr lang="en-US" b="1" dirty="0"/>
              <a:t>&gt; &lt;ref&gt;)</a:t>
            </a:r>
          </a:p>
          <a:p>
            <a:r>
              <a:rPr lang="en-US" b="1" dirty="0"/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// error message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catch(&lt;</a:t>
            </a:r>
            <a:r>
              <a:rPr lang="en-US" b="1" dirty="0" err="1"/>
              <a:t>AnotherExceptionClassName</a:t>
            </a:r>
            <a:r>
              <a:rPr lang="en-US" b="1" dirty="0"/>
              <a:t>&gt; &lt;ref&gt;)</a:t>
            </a:r>
          </a:p>
          <a:p>
            <a:r>
              <a:rPr lang="en-US" b="1" dirty="0"/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// error message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Java’s rule on</a:t>
            </a:r>
            <a:br>
              <a:rPr lang="en-US" b="1" dirty="0"/>
            </a:br>
            <a:r>
              <a:rPr lang="en-US" b="1" dirty="0"/>
              <a:t>multiple catch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has a very strict rule while using multiple catch for a try block.</a:t>
            </a:r>
          </a:p>
          <a:p>
            <a:endParaRPr lang="en-US" sz="2400" dirty="0"/>
          </a:p>
          <a:p>
            <a:r>
              <a:rPr lang="en-US" sz="2400"/>
              <a:t>The </a:t>
            </a:r>
            <a:r>
              <a:rPr lang="en-US" sz="2400" dirty="0"/>
              <a:t>rule is that, a parent class of exception hierarchy cannot come before its child class.</a:t>
            </a:r>
          </a:p>
          <a:p>
            <a:endParaRPr lang="en-US" sz="2400" dirty="0"/>
          </a:p>
          <a:p>
            <a:r>
              <a:rPr lang="en-US" sz="2400" dirty="0"/>
              <a:t>This is because a reference of parent class can easily point to the child class object and hence, the child class catch block will never run.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84784"/>
            <a:ext cx="4327456" cy="51125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SzPct val="100000"/>
              <a:buNone/>
            </a:pPr>
            <a:r>
              <a:rPr lang="en-US" sz="2400" dirty="0"/>
              <a:t>try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>
                <a:solidFill>
                  <a:srgbClr val="FF0000"/>
                </a:solidFill>
              </a:rPr>
              <a:t>catch(</a:t>
            </a:r>
            <a:r>
              <a:rPr lang="en-US" sz="2400" dirty="0" err="1">
                <a:solidFill>
                  <a:srgbClr val="FF0000"/>
                </a:solidFill>
              </a:rPr>
              <a:t>IOException</a:t>
            </a:r>
            <a:r>
              <a:rPr lang="en-US" sz="2400" dirty="0">
                <a:solidFill>
                  <a:srgbClr val="FF0000"/>
                </a:solidFill>
              </a:rPr>
              <a:t> e)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>
                <a:solidFill>
                  <a:srgbClr val="FF0000"/>
                </a:solidFill>
              </a:rPr>
              <a:t>catch(</a:t>
            </a:r>
            <a:r>
              <a:rPr lang="en-US" sz="2400" dirty="0" err="1">
                <a:solidFill>
                  <a:srgbClr val="FF0000"/>
                </a:solidFill>
              </a:rPr>
              <a:t>FileNotFoundException</a:t>
            </a:r>
            <a:r>
              <a:rPr lang="en-US" sz="2400" dirty="0">
                <a:solidFill>
                  <a:srgbClr val="FF0000"/>
                </a:solidFill>
              </a:rPr>
              <a:t> f)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81048" y="1484784"/>
            <a:ext cx="4362952" cy="511256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/>
              <a:t>t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FileNotFoundException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400" dirty="0">
                <a:solidFill>
                  <a:srgbClr val="00B050"/>
                </a:solidFill>
              </a:rPr>
              <a:t>IO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8" name="Multiply 7"/>
          <p:cNvSpPr/>
          <p:nvPr/>
        </p:nvSpPr>
        <p:spPr>
          <a:xfrm>
            <a:off x="1403648" y="3501008"/>
            <a:ext cx="504056" cy="12961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588224" y="4077072"/>
            <a:ext cx="432048" cy="432048"/>
          </a:xfrm>
          <a:prstGeom prst="line">
            <a:avLst/>
          </a:prstGeom>
          <a:ln w="444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444208" y="4365104"/>
            <a:ext cx="144016" cy="144016"/>
          </a:xfrm>
          <a:prstGeom prst="line">
            <a:avLst/>
          </a:prstGeom>
          <a:ln w="444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WAP to accept 2 integers from the user and display the result of their division and sum. Your program should behave in the following way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If both the inputs are integers and are valid then the program should display the result of their division and sum.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If denominator is 0 then program should display relevant error message but should display the sum.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If input value is not an integer then the program should display relevant message and neither division nor sum should be displayed.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12776"/>
            <a:ext cx="8647936" cy="51125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SzPct val="100000"/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</a:t>
            </a:r>
            <a:r>
              <a:rPr lang="en-US" sz="2400"/>
              <a:t>.*;</a:t>
            </a:r>
            <a:endParaRPr lang="en-US" sz="2400" dirty="0"/>
          </a:p>
          <a:p>
            <a:pPr marL="342900" indent="-342900">
              <a:buSzPct val="100000"/>
              <a:buNone/>
            </a:pPr>
            <a:r>
              <a:rPr lang="en-US" sz="2400" b="1" dirty="0"/>
              <a:t>class </a:t>
            </a:r>
            <a:r>
              <a:rPr lang="en-US" sz="2400" b="1" dirty="0" err="1"/>
              <a:t>DivideAndSum</a:t>
            </a:r>
            <a:endParaRPr lang="en-US" sz="2400" b="1" dirty="0"/>
          </a:p>
          <a:p>
            <a:pPr marL="342900" indent="-342900">
              <a:buSzPct val="100000"/>
              <a:buNone/>
            </a:pPr>
            <a:r>
              <a:rPr lang="en-US" sz="2400" b="1" dirty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public static void main(String [ 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Scanner kb=new Scanner(</a:t>
            </a:r>
            <a:r>
              <a:rPr lang="en-US" sz="2400" dirty="0" err="1"/>
              <a:t>System.in</a:t>
            </a:r>
            <a:r>
              <a:rPr lang="en-US" sz="2400" dirty="0"/>
              <a:t>);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a=0,b=0;</a:t>
            </a:r>
          </a:p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00B050"/>
                </a:solidFill>
              </a:rPr>
              <a:t> try</a:t>
            </a:r>
          </a:p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00B050"/>
                </a:solidFill>
              </a:rPr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(“Enter two numbers”);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a=</a:t>
            </a:r>
            <a:r>
              <a:rPr lang="en-US" sz="2400" dirty="0" err="1"/>
              <a:t>kb.nextInt</a:t>
            </a:r>
            <a:r>
              <a:rPr lang="en-US" sz="2400" dirty="0"/>
              <a:t>();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b=</a:t>
            </a:r>
            <a:r>
              <a:rPr lang="en-US" sz="2400" dirty="0" err="1"/>
              <a:t>kb.nextInt</a:t>
            </a:r>
            <a:r>
              <a:rPr lang="en-US" sz="2400" dirty="0"/>
              <a:t>();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c=a/b;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(“Division is ”+c);</a:t>
            </a:r>
          </a:p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00B050"/>
                </a:solidFill>
              </a:rPr>
              <a:t>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catch(</a:t>
            </a:r>
            <a:r>
              <a:rPr lang="en-US" sz="2400" b="1" dirty="0" err="1">
                <a:solidFill>
                  <a:srgbClr val="FF0000"/>
                </a:solidFill>
              </a:rPr>
              <a:t>ArithmeticException</a:t>
            </a:r>
            <a:r>
              <a:rPr lang="en-US" sz="2400" b="1" dirty="0">
                <a:solidFill>
                  <a:srgbClr val="FF0000"/>
                </a:solidFill>
              </a:rPr>
              <a:t> e)</a:t>
            </a:r>
          </a:p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(“Denominator should not be 0”);</a:t>
            </a:r>
          </a:p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}</a:t>
            </a:r>
          </a:p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catch(</a:t>
            </a:r>
            <a:r>
              <a:rPr lang="en-US" sz="2400" b="1" dirty="0" err="1">
                <a:solidFill>
                  <a:srgbClr val="FF0000"/>
                </a:solidFill>
              </a:rPr>
              <a:t>InputMismatchException</a:t>
            </a:r>
            <a:r>
              <a:rPr lang="en-US" sz="2400" b="1" dirty="0">
                <a:solidFill>
                  <a:srgbClr val="FF0000"/>
                </a:solidFill>
              </a:rPr>
              <a:t> ex)</a:t>
            </a:r>
          </a:p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(“Please enter integers only”);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System.exit</a:t>
            </a:r>
            <a:r>
              <a:rPr lang="en-US" sz="2400" dirty="0"/>
              <a:t>(0);</a:t>
            </a:r>
          </a:p>
          <a:p>
            <a:pPr marL="342900" indent="-342900"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}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d=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(“Sum is ”+d);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 }</a:t>
            </a:r>
          </a:p>
          <a:p>
            <a:pPr marL="342900" indent="-342900">
              <a:buSzPct val="100000"/>
              <a:buNone/>
            </a:pPr>
            <a:r>
              <a:rPr lang="en-US" sz="2400" b="1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27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Obtaining description of an Exception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Checked and Unchecked Exception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Using the keyword throw.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Exception Handling</a:t>
            </a:r>
          </a:p>
          <a:p>
            <a:pPr marL="342900" indent="-342900">
              <a:buSzPct val="100000"/>
              <a:buNone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Keywords used</a:t>
            </a:r>
            <a:r>
              <a:rPr lang="en-US" sz="2400" dirty="0"/>
              <a:t> in Exception Handling</a:t>
            </a:r>
          </a:p>
          <a:p>
            <a:pPr marL="342900" indent="-342900">
              <a:buSzPct val="100000"/>
              <a:buNone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Keywords </a:t>
            </a:r>
            <a:r>
              <a:rPr lang="en-US" sz="2400" dirty="0">
                <a:solidFill>
                  <a:srgbClr val="FF0000"/>
                </a:solidFill>
              </a:rPr>
              <a:t>try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catch</a:t>
            </a:r>
          </a:p>
          <a:p>
            <a:pPr marL="342900" indent="-342900">
              <a:buSzPct val="100000"/>
              <a:buNone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Exception </a:t>
            </a:r>
            <a:r>
              <a:rPr lang="en-US" sz="2400" dirty="0">
                <a:solidFill>
                  <a:srgbClr val="FF0000"/>
                </a:solidFill>
              </a:rPr>
              <a:t>hierarchy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in programming languages like java means </a:t>
            </a:r>
            <a:r>
              <a:rPr lang="en-US" sz="2400" dirty="0">
                <a:solidFill>
                  <a:srgbClr val="FF0000"/>
                </a:solidFill>
              </a:rPr>
              <a:t>run time errors</a:t>
            </a:r>
            <a:r>
              <a:rPr lang="en-US" sz="2400" dirty="0"/>
              <a:t> i.e. errors which appear during execution of a program.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It might be due to </a:t>
            </a:r>
            <a:r>
              <a:rPr lang="en-US" sz="2400" dirty="0">
                <a:solidFill>
                  <a:srgbClr val="FF0000"/>
                </a:solidFill>
              </a:rPr>
              <a:t>user’s wrong input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FF0000"/>
                </a:solidFill>
              </a:rPr>
              <a:t> any logical fallacy </a:t>
            </a:r>
            <a:r>
              <a:rPr lang="en-US" sz="2400" dirty="0"/>
              <a:t>of the program.</a:t>
            </a:r>
          </a:p>
          <a:p>
            <a:pPr marL="342900" indent="-342900">
              <a:buSzPct val="100000"/>
              <a:buNone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Exception handling</a:t>
            </a:r>
            <a:r>
              <a:rPr lang="en-US" sz="2400" dirty="0"/>
              <a:t> is the behavior of a program after an exception occurs.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But before understanding how to handle exception, first let us understand what  java does when an exception occurs.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By default java takes 2 actions whenever an exception occurs -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Exception Handling</a:t>
            </a:r>
            <a:br>
              <a:rPr lang="en-US" b="1" dirty="0"/>
            </a:br>
            <a:r>
              <a:rPr lang="en-US" b="1" dirty="0"/>
              <a:t>How java handles it???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It immediately kills the program on the line where the exception occurs.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It defines the reason for exception but is highly technical and is not friendly to an user.</a:t>
            </a:r>
          </a:p>
          <a:p>
            <a:pPr marL="457200" indent="-457200">
              <a:buSzPct val="100000"/>
              <a:buNone/>
            </a:pPr>
            <a:endParaRPr lang="en-US" sz="2400" dirty="0"/>
          </a:p>
          <a:p>
            <a:pPr marL="457200" indent="-457200">
              <a:buSzPct val="100000"/>
              <a:buNone/>
            </a:pPr>
            <a:r>
              <a:rPr lang="en-US" sz="2400" dirty="0"/>
              <a:t>Both the above actions are not user friendly because,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/>
              <a:t>If exception occurs at least those lines should continue to run which are not related with the exception.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/>
              <a:t>It would be much better if our program displays an easy to understand message regarding the exception so that the user can become aware about his mistakes.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Exception handling</a:t>
            </a:r>
            <a:br>
              <a:rPr lang="en-US" b="1" dirty="0"/>
            </a:br>
            <a:r>
              <a:rPr lang="en-US" b="1" dirty="0"/>
              <a:t>Keywords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556792"/>
            <a:ext cx="8647936" cy="5112568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Java provides us keywords which can be used to write handle exceptions in programmers own way, which will be much more user friendly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/>
              <a:t>try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/>
              <a:t>catch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/>
              <a:t>throw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/>
              <a:t>throws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/>
              <a:t>finally</a:t>
            </a:r>
          </a:p>
          <a:p>
            <a:pPr marL="457200" indent="-457200"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and catch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u="sng" dirty="0"/>
              <a:t>Syntax</a:t>
            </a:r>
            <a:r>
              <a:rPr lang="en-US" sz="2400" dirty="0"/>
              <a:t>:-</a:t>
            </a:r>
          </a:p>
          <a:p>
            <a:pPr marL="342900" indent="-342900">
              <a:buSzPct val="100000"/>
              <a:buNone/>
            </a:pPr>
            <a:r>
              <a:rPr lang="en-US" sz="2400" dirty="0">
                <a:solidFill>
                  <a:srgbClr val="FF0000"/>
                </a:solidFill>
              </a:rPr>
              <a:t>try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>
                <a:solidFill>
                  <a:srgbClr val="FF0000"/>
                </a:solidFill>
              </a:rPr>
              <a:t>catch(&lt;Exception class name&gt; </a:t>
            </a:r>
            <a:r>
              <a:rPr lang="en-US" sz="2400" dirty="0"/>
              <a:t>&lt;object reference&gt;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191683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Those lines on which an exception may occur are written in the try block</a:t>
            </a:r>
            <a:r>
              <a:rPr lang="en-US" sz="2000" dirty="0"/>
              <a:t>.</a:t>
            </a:r>
            <a:endParaRPr lang="en-IN" sz="2000" dirty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539552" y="3212976"/>
            <a:ext cx="1008112" cy="576064"/>
          </a:xfrm>
          <a:prstGeom prst="curvedConnector3">
            <a:avLst>
              <a:gd name="adj1" fmla="val 6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299695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As soon as an exception occurs, java leaves the try block and moves towards the catch block</a:t>
            </a:r>
            <a:r>
              <a:rPr lang="en-US" sz="20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7984" y="4365104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Object reference</a:t>
            </a:r>
            <a:r>
              <a:rPr lang="en-US" sz="2000" dirty="0"/>
              <a:t> points to that object which is sent by the try block after an exception occurs.</a:t>
            </a:r>
          </a:p>
          <a:p>
            <a:r>
              <a:rPr lang="en-US" sz="2000" dirty="0"/>
              <a:t>The class should be similar to the exception which has occurred. Example,  </a:t>
            </a:r>
            <a:r>
              <a:rPr lang="en-US" sz="2000" dirty="0" err="1">
                <a:solidFill>
                  <a:srgbClr val="FF0000"/>
                </a:solidFill>
              </a:rPr>
              <a:t>ArithmeticException</a:t>
            </a:r>
            <a:r>
              <a:rPr lang="en-US" sz="2000" dirty="0"/>
              <a:t>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and catch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There cannot be any other line between a try and a catch block, they should be continuous.</a:t>
            </a:r>
          </a:p>
          <a:p>
            <a:pPr marL="342900" indent="-342900">
              <a:buSzPct val="100000"/>
              <a:buNone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A try block can have multiple catch blocks.</a:t>
            </a:r>
          </a:p>
          <a:p>
            <a:pPr marL="342900" indent="-342900">
              <a:buSzPct val="100000"/>
              <a:buNone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All exceptions are pre defined classes in java. If no catch block matches the exception object then java shows its default behavior.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What is to be specified in the catch block is completely on the programmer.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/>
              <a:t>Let us understand this through an example.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734481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</a:t>
            </a:r>
            <a:r>
              <a:rPr lang="en-US" sz="2400" dirty="0"/>
              <a:t>.*;</a:t>
            </a:r>
          </a:p>
          <a:p>
            <a:pPr marL="0" indent="0">
              <a:buNone/>
            </a:pPr>
            <a:r>
              <a:rPr lang="en-US" sz="2400" b="1" dirty="0"/>
              <a:t>class </a:t>
            </a:r>
            <a:r>
              <a:rPr lang="en-US" sz="2400" b="1" dirty="0" err="1"/>
              <a:t>DivideAndSum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Scanner kb=new Scanner(</a:t>
            </a:r>
            <a:r>
              <a:rPr lang="en-US" sz="2400" dirty="0" err="1"/>
              <a:t>System.in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("Enter two </a:t>
            </a:r>
            <a:r>
              <a:rPr lang="en-US" sz="2400" dirty="0" err="1"/>
              <a:t>int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a=</a:t>
            </a:r>
            <a:r>
              <a:rPr lang="en-US" sz="2400" dirty="0" err="1"/>
              <a:t>kb.nextInt</a:t>
            </a:r>
            <a:r>
              <a:rPr lang="en-US" sz="2400" dirty="0"/>
              <a:t>( 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b=</a:t>
            </a:r>
            <a:r>
              <a:rPr lang="en-US" sz="2400" dirty="0" err="1"/>
              <a:t>kb.nextInt</a:t>
            </a:r>
            <a:r>
              <a:rPr lang="en-US" sz="2400" dirty="0"/>
              <a:t>( 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try</a:t>
            </a:r>
          </a:p>
          <a:p>
            <a:pPr marL="0" lvl="0" indent="0">
              <a:buNone/>
              <a:defRPr/>
            </a:pPr>
            <a:r>
              <a:rPr lang="en-US" sz="2400" b="1" dirty="0"/>
              <a:t> {</a:t>
            </a:r>
          </a:p>
          <a:p>
            <a:pPr marL="0" lvl="0" indent="0">
              <a:buNone/>
              <a:defRPr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c=a/b;</a:t>
            </a:r>
          </a:p>
          <a:p>
            <a:pPr marL="0" lvl="0" indent="0">
              <a:buNone/>
              <a:defRPr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("Division=  "+c);</a:t>
            </a:r>
          </a:p>
          <a:p>
            <a:pPr marL="0" lvl="0" indent="0">
              <a:buNone/>
              <a:defRPr/>
            </a:pPr>
            <a:r>
              <a:rPr lang="en-US" sz="2400" dirty="0"/>
              <a:t> </a:t>
            </a:r>
            <a:r>
              <a:rPr lang="en-US" sz="2400" b="1" dirty="0"/>
              <a:t>}</a:t>
            </a:r>
          </a:p>
          <a:p>
            <a:pPr marL="0" lv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catch(</a:t>
            </a:r>
            <a:r>
              <a:rPr lang="en-US" sz="2400" dirty="0" err="1">
                <a:solidFill>
                  <a:srgbClr val="FF0000"/>
                </a:solidFill>
              </a:rPr>
              <a:t>ArithmeticException</a:t>
            </a:r>
            <a:r>
              <a:rPr lang="en-US" sz="2400" dirty="0">
                <a:solidFill>
                  <a:srgbClr val="FF0000"/>
                </a:solidFill>
              </a:rPr>
              <a:t>  ex)</a:t>
            </a:r>
          </a:p>
          <a:p>
            <a:pPr marL="0" lvl="0" indent="0">
              <a:buNone/>
              <a:defRPr/>
            </a:pPr>
            <a:r>
              <a:rPr lang="en-US" sz="2400" dirty="0"/>
              <a:t> </a:t>
            </a:r>
            <a:r>
              <a:rPr lang="en-US" sz="2400" b="1" dirty="0"/>
              <a:t>{</a:t>
            </a:r>
          </a:p>
          <a:p>
            <a:pPr marL="0" lvl="0" indent="0">
              <a:buNone/>
              <a:defRPr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(“Please input non zero denominator");</a:t>
            </a:r>
          </a:p>
          <a:p>
            <a:pPr marL="0" lvl="0" indent="0">
              <a:buNone/>
              <a:defRPr/>
            </a:pPr>
            <a:r>
              <a:rPr lang="en-US" sz="2400" dirty="0"/>
              <a:t> </a:t>
            </a:r>
            <a:r>
              <a:rPr lang="en-US" sz="2400" b="1" dirty="0"/>
              <a:t>}</a:t>
            </a:r>
          </a:p>
          <a:p>
            <a:pPr marL="0" lvl="0" indent="0">
              <a:buNone/>
              <a:defRPr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d=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</a:p>
          <a:p>
            <a:pPr marL="0" lvl="0" indent="0">
              <a:buNone/>
              <a:defRPr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("Sum is="+d);</a:t>
            </a:r>
          </a:p>
          <a:p>
            <a:pPr marL="0" lvl="0" indent="0">
              <a:buNone/>
              <a:defRPr/>
            </a:pPr>
            <a:r>
              <a:rPr lang="en-US" sz="2400" dirty="0"/>
              <a:t>  }</a:t>
            </a:r>
          </a:p>
          <a:p>
            <a:pPr marL="0" lvl="0" indent="0">
              <a:buNone/>
              <a:defRPr/>
            </a:pPr>
            <a:r>
              <a:rPr lang="en-US" sz="2400" b="1" dirty="0"/>
              <a:t>}</a:t>
            </a:r>
            <a:r>
              <a:rPr lang="en-US" sz="2400" dirty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268760"/>
            <a:ext cx="702967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832</TotalTime>
  <Words>1067</Words>
  <Application>Microsoft Office PowerPoint</Application>
  <PresentationFormat>On-screen Show (4:3)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Georgia</vt:lpstr>
      <vt:lpstr>Wingdings</vt:lpstr>
      <vt:lpstr>Wingdings 2</vt:lpstr>
      <vt:lpstr>Civic</vt:lpstr>
      <vt:lpstr>PowerPoint Presentation</vt:lpstr>
      <vt:lpstr>Today’s Agenda</vt:lpstr>
      <vt:lpstr>Exception Handling</vt:lpstr>
      <vt:lpstr>Exception Handling How java handles it???</vt:lpstr>
      <vt:lpstr>Exception handling Keywords</vt:lpstr>
      <vt:lpstr>try and catch </vt:lpstr>
      <vt:lpstr>try and catch</vt:lpstr>
      <vt:lpstr>Example</vt:lpstr>
      <vt:lpstr>Example</vt:lpstr>
      <vt:lpstr>Exception Hierarchy</vt:lpstr>
      <vt:lpstr>Exception Hierarchy</vt:lpstr>
      <vt:lpstr>Handling Multiple Exceptions</vt:lpstr>
      <vt:lpstr>Java’s rule on multiple catch</vt:lpstr>
      <vt:lpstr>Example</vt:lpstr>
      <vt:lpstr>Exercise</vt:lpstr>
      <vt:lpstr>Solution</vt:lpstr>
      <vt:lpstr>Exercise</vt:lpstr>
      <vt:lpstr>End Of Lecture 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31</cp:revision>
  <dcterms:created xsi:type="dcterms:W3CDTF">2016-03-04T06:45:07Z</dcterms:created>
  <dcterms:modified xsi:type="dcterms:W3CDTF">2021-07-10T12:37:36Z</dcterms:modified>
</cp:coreProperties>
</file>