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7" r:id="rId4"/>
    <p:sldId id="268" r:id="rId5"/>
    <p:sldId id="269" r:id="rId6"/>
    <p:sldId id="270" r:id="rId7"/>
    <p:sldId id="276" r:id="rId8"/>
    <p:sldId id="271" r:id="rId9"/>
    <p:sldId id="272" r:id="rId10"/>
    <p:sldId id="258" r:id="rId11"/>
    <p:sldId id="273" r:id="rId12"/>
    <p:sldId id="263" r:id="rId13"/>
    <p:sldId id="274" r:id="rId14"/>
    <p:sldId id="275" r:id="rId15"/>
    <p:sldId id="262" r:id="rId16"/>
    <p:sldId id="261" r:id="rId17"/>
    <p:sldId id="264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31197-B4D8-4CB9-A259-11728BEA063C}" v="1" dt="2022-10-08T18:17:14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C2F31197-B4D8-4CB9-A259-11728BEA063C}"/>
    <pc:docChg chg="modSld">
      <pc:chgData name="Guest User" userId="" providerId="Windows Live" clId="Web-{C2F31197-B4D8-4CB9-A259-11728BEA063C}" dt="2022-10-08T18:17:14.026" v="0" actId="20577"/>
      <pc:docMkLst>
        <pc:docMk/>
      </pc:docMkLst>
      <pc:sldChg chg="modSp">
        <pc:chgData name="Guest User" userId="" providerId="Windows Live" clId="Web-{C2F31197-B4D8-4CB9-A259-11728BEA063C}" dt="2022-10-08T18:17:14.026" v="0" actId="20577"/>
        <pc:sldMkLst>
          <pc:docMk/>
          <pc:sldMk cId="0" sldId="274"/>
        </pc:sldMkLst>
        <pc:spChg chg="mod">
          <ac:chgData name="Guest User" userId="" providerId="Windows Live" clId="Web-{C2F31197-B4D8-4CB9-A259-11728BEA063C}" dt="2022-10-08T18:17:14.026" v="0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10/8/2022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/>
              <a:t>Java SE</a:t>
            </a:r>
          </a:p>
          <a:p>
            <a:r>
              <a:rPr lang="en-US" sz="4000" dirty="0"/>
              <a:t>(Core JAVA)</a:t>
            </a:r>
          </a:p>
          <a:p>
            <a:r>
              <a:rPr lang="en-US" sz="4000" dirty="0">
                <a:solidFill>
                  <a:srgbClr val="FF0000"/>
                </a:solidFill>
              </a:rPr>
              <a:t>Lecture-9</a:t>
            </a:r>
            <a:endParaRPr lang="en-IN" sz="40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332656"/>
            <a:ext cx="8534400" cy="792088"/>
          </a:xfrm>
        </p:spPr>
        <p:txBody>
          <a:bodyPr>
            <a:normAutofit/>
          </a:bodyPr>
          <a:lstStyle/>
          <a:p>
            <a:r>
              <a:rPr lang="en-US" sz="3600" b="1" dirty="0"/>
              <a:t>Scanner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dirty="0"/>
              <a:t>Scanner class belongs to the </a:t>
            </a:r>
            <a:r>
              <a:rPr lang="en-US" sz="2400" dirty="0">
                <a:solidFill>
                  <a:srgbClr val="FF0000"/>
                </a:solidFill>
              </a:rPr>
              <a:t>package </a:t>
            </a:r>
            <a:r>
              <a:rPr lang="en-US" sz="2400" dirty="0" err="1">
                <a:solidFill>
                  <a:srgbClr val="FF0000"/>
                </a:solidFill>
              </a:rPr>
              <a:t>java.util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i.e. utility. To use this class we have to import it by writing</a:t>
            </a:r>
          </a:p>
          <a:p>
            <a:pPr>
              <a:buNone/>
            </a:pPr>
            <a:r>
              <a:rPr lang="en-US" sz="2400" dirty="0"/>
              <a:t>    </a:t>
            </a:r>
          </a:p>
          <a:p>
            <a:pPr>
              <a:buNone/>
            </a:pPr>
            <a:r>
              <a:rPr lang="en-US" sz="2400" b="1" i="1" dirty="0"/>
              <a:t>    import  </a:t>
            </a:r>
            <a:r>
              <a:rPr lang="en-US" sz="2400" b="1" i="1" dirty="0" err="1"/>
              <a:t>java.util.Scanner</a:t>
            </a:r>
            <a:r>
              <a:rPr lang="en-US" sz="2400" b="1" i="1" dirty="0"/>
              <a:t>;</a:t>
            </a:r>
          </a:p>
          <a:p>
            <a:pPr>
              <a:buNone/>
            </a:pPr>
            <a:endParaRPr lang="en-US" sz="2400" b="1" i="1" dirty="0"/>
          </a:p>
          <a:p>
            <a:r>
              <a:rPr lang="en-US" sz="2400" dirty="0"/>
              <a:t>It has various methods using which we can accept inputs of all primitive data type, </a:t>
            </a:r>
            <a:r>
              <a:rPr lang="en-US" sz="2400" b="1" dirty="0"/>
              <a:t>except character type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Scanner</a:t>
            </a:r>
            <a:r>
              <a:rPr lang="en-US" sz="2400" dirty="0"/>
              <a:t> class can be used to scan data not only from </a:t>
            </a:r>
            <a:r>
              <a:rPr lang="en-US" sz="2400" b="1" dirty="0">
                <a:solidFill>
                  <a:srgbClr val="FF0000"/>
                </a:solidFill>
              </a:rPr>
              <a:t>keyboard</a:t>
            </a:r>
            <a:r>
              <a:rPr lang="en-US" sz="2400" dirty="0"/>
              <a:t> but also from various other input resources like </a:t>
            </a:r>
            <a:r>
              <a:rPr lang="en-US" sz="2400" b="1" dirty="0">
                <a:solidFill>
                  <a:srgbClr val="0070C0"/>
                </a:solidFill>
              </a:rPr>
              <a:t>files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network socket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web servers </a:t>
            </a:r>
            <a:r>
              <a:rPr lang="en-US" sz="2400" dirty="0"/>
              <a:t>etc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332656"/>
            <a:ext cx="8534400" cy="792088"/>
          </a:xfrm>
        </p:spPr>
        <p:txBody>
          <a:bodyPr>
            <a:normAutofit/>
          </a:bodyPr>
          <a:lstStyle/>
          <a:p>
            <a:r>
              <a:rPr lang="en-US" sz="3600" b="1" dirty="0"/>
              <a:t>Scanner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dirty="0"/>
              <a:t>To use Scanner class we will first have to connect it with an input device like keyboard .</a:t>
            </a:r>
          </a:p>
          <a:p>
            <a:endParaRPr lang="en-US" sz="2400" dirty="0"/>
          </a:p>
          <a:p>
            <a:r>
              <a:rPr lang="en-US" sz="2400" dirty="0"/>
              <a:t>This is done using the following statement: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/>
              <a:t>Scanner kb=new Scanner(</a:t>
            </a:r>
            <a:r>
              <a:rPr lang="en-US" sz="2400" b="1" dirty="0" err="1"/>
              <a:t>System.in</a:t>
            </a:r>
            <a:r>
              <a:rPr lang="en-US" sz="2400" b="1" dirty="0"/>
              <a:t>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canner-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572008"/>
            <a:ext cx="8858312" cy="2285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332656"/>
            <a:ext cx="8534400" cy="792088"/>
          </a:xfrm>
        </p:spPr>
        <p:txBody>
          <a:bodyPr>
            <a:normAutofit/>
          </a:bodyPr>
          <a:lstStyle/>
          <a:p>
            <a:r>
              <a:rPr lang="en-US" sz="3600" b="1" dirty="0"/>
              <a:t>Scanner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Important Methods </a:t>
            </a:r>
            <a:r>
              <a:rPr lang="en-US" sz="2400" dirty="0"/>
              <a:t>of  </a:t>
            </a:r>
            <a:r>
              <a:rPr lang="en-US" sz="2400" b="1" dirty="0"/>
              <a:t>Scanner</a:t>
            </a:r>
            <a:r>
              <a:rPr lang="en-US" sz="2400" dirty="0"/>
              <a:t> class to accept input of primitive data types 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nextInt</a:t>
            </a:r>
            <a:r>
              <a:rPr lang="en-US" sz="2000" b="1" dirty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short </a:t>
            </a:r>
            <a:r>
              <a:rPr lang="en-US" sz="2000" b="1" dirty="0" err="1">
                <a:solidFill>
                  <a:schemeClr val="tx1"/>
                </a:solidFill>
              </a:rPr>
              <a:t>nextShort</a:t>
            </a:r>
            <a:r>
              <a:rPr lang="en-US" sz="2000" b="1" dirty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long </a:t>
            </a:r>
            <a:r>
              <a:rPr lang="en-US" sz="2000" b="1" dirty="0" err="1">
                <a:solidFill>
                  <a:schemeClr val="tx1"/>
                </a:solidFill>
              </a:rPr>
              <a:t>nextLong</a:t>
            </a:r>
            <a:r>
              <a:rPr lang="en-US" sz="2000" b="1" dirty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float </a:t>
            </a:r>
            <a:r>
              <a:rPr lang="en-US" sz="2000" b="1" dirty="0" err="1">
                <a:solidFill>
                  <a:schemeClr val="tx1"/>
                </a:solidFill>
              </a:rPr>
              <a:t>nextFloat</a:t>
            </a:r>
            <a:r>
              <a:rPr lang="en-US" sz="2000" b="1" dirty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byte </a:t>
            </a:r>
            <a:r>
              <a:rPr lang="en-US" sz="2000" b="1" dirty="0" err="1">
                <a:solidFill>
                  <a:schemeClr val="tx1"/>
                </a:solidFill>
              </a:rPr>
              <a:t>nextByte</a:t>
            </a:r>
            <a:r>
              <a:rPr lang="en-US" sz="2000" b="1" dirty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double </a:t>
            </a:r>
            <a:r>
              <a:rPr lang="en-US" sz="2000" b="1" dirty="0" err="1">
                <a:solidFill>
                  <a:schemeClr val="tx1"/>
                </a:solidFill>
              </a:rPr>
              <a:t>nextDouble</a:t>
            </a:r>
            <a:r>
              <a:rPr lang="en-US" sz="2000" b="1" dirty="0">
                <a:solidFill>
                  <a:schemeClr val="tx1"/>
                </a:solidFill>
              </a:rPr>
              <a:t>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 err="1">
                <a:solidFill>
                  <a:schemeClr val="tx1"/>
                </a:solidFill>
              </a:rPr>
              <a:t>boolean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nextBoolean</a:t>
            </a:r>
            <a:r>
              <a:rPr lang="en-US" sz="2000" b="1" dirty="0">
                <a:solidFill>
                  <a:schemeClr val="tx1"/>
                </a:solidFill>
              </a:rPr>
              <a:t>( 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For strings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String next( )</a:t>
            </a:r>
          </a:p>
          <a:p>
            <a:pPr lvl="1">
              <a:buClr>
                <a:schemeClr val="accent1"/>
              </a:buClr>
              <a:buSzPct val="9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String </a:t>
            </a:r>
            <a:r>
              <a:rPr lang="en-US" sz="2000" b="1" dirty="0" err="1">
                <a:solidFill>
                  <a:schemeClr val="tx1"/>
                </a:solidFill>
              </a:rPr>
              <a:t>nextLine</a:t>
            </a:r>
            <a:r>
              <a:rPr lang="en-US" sz="2000" b="1" dirty="0">
                <a:solidFill>
                  <a:schemeClr val="tx1"/>
                </a:solidFill>
              </a:rPr>
              <a:t>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Accepting Integer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5142312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</a:rPr>
              <a:t>java.util.Scanner</a:t>
            </a:r>
            <a:r>
              <a:rPr lang="en-US" sz="2400" b="1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2400" b="1" dirty="0"/>
              <a:t> class </a:t>
            </a:r>
            <a:r>
              <a:rPr lang="en-US" sz="2400" b="1" dirty="0" err="1"/>
              <a:t>InputDemo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 {</a:t>
            </a:r>
          </a:p>
          <a:p>
            <a:pPr>
              <a:buNone/>
            </a:pPr>
            <a:r>
              <a:rPr lang="en-US" sz="2400" b="1" dirty="0"/>
              <a:t> public static void main(String [ ] </a:t>
            </a:r>
            <a:r>
              <a:rPr lang="en-US" sz="2400" b="1" dirty="0" err="1"/>
              <a:t>args</a:t>
            </a:r>
            <a:r>
              <a:rPr lang="en-US" sz="2400" b="1" dirty="0"/>
              <a:t>)</a:t>
            </a:r>
          </a:p>
          <a:p>
            <a:pPr>
              <a:buNone/>
            </a:pPr>
            <a:r>
              <a:rPr lang="en-US" sz="2400" b="1" dirty="0"/>
              <a:t> {</a:t>
            </a:r>
          </a:p>
          <a:p>
            <a:pPr>
              <a:buNone/>
            </a:pPr>
            <a:r>
              <a:rPr lang="en-US" sz="2400" b="1"/>
              <a:t> c</a:t>
            </a:r>
          </a:p>
          <a:p>
            <a:pPr>
              <a:buNone/>
            </a:pPr>
            <a:r>
              <a:rPr lang="en-US" sz="2400" b="1" dirty="0"/>
              <a:t> </a:t>
            </a:r>
            <a:r>
              <a:rPr lang="en-US" sz="2400" b="1" dirty="0" err="1"/>
              <a:t>int</a:t>
            </a:r>
            <a:r>
              <a:rPr lang="en-US" sz="2400" b="1" dirty="0"/>
              <a:t> age;</a:t>
            </a:r>
          </a:p>
          <a:p>
            <a:pPr>
              <a:buNone/>
            </a:pPr>
            <a:r>
              <a:rPr lang="en-US" sz="2400" b="1" dirty="0"/>
              <a:t> </a:t>
            </a:r>
            <a:r>
              <a:rPr lang="en-US" sz="2400" b="1" dirty="0" err="1"/>
              <a:t>System.out.println</a:t>
            </a:r>
            <a:r>
              <a:rPr lang="en-US" sz="2400" b="1" dirty="0"/>
              <a:t>( “Enter your age ”);</a:t>
            </a:r>
          </a:p>
          <a:p>
            <a:pPr>
              <a:buNone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age=</a:t>
            </a:r>
            <a:r>
              <a:rPr lang="en-US" sz="2400" b="1" dirty="0" err="1">
                <a:solidFill>
                  <a:srgbClr val="FF0000"/>
                </a:solidFill>
              </a:rPr>
              <a:t>sc.nextInt</a:t>
            </a:r>
            <a:r>
              <a:rPr lang="en-US" sz="2400" b="1" dirty="0">
                <a:solidFill>
                  <a:srgbClr val="FF0000"/>
                </a:solidFill>
              </a:rPr>
              <a:t>( );</a:t>
            </a:r>
          </a:p>
          <a:p>
            <a:pPr>
              <a:buNone/>
            </a:pPr>
            <a:r>
              <a:rPr lang="en-US" sz="2400" b="1" dirty="0"/>
              <a:t> </a:t>
            </a:r>
            <a:r>
              <a:rPr lang="en-US" sz="2400" b="1" dirty="0" err="1"/>
              <a:t>System.out.println</a:t>
            </a:r>
            <a:r>
              <a:rPr lang="en-US" sz="2400" b="1" dirty="0"/>
              <a:t>(“Your age is ”+age);</a:t>
            </a:r>
          </a:p>
          <a:p>
            <a:pPr>
              <a:buNone/>
            </a:pPr>
            <a:r>
              <a:rPr lang="en-US" sz="2400" b="1" dirty="0"/>
              <a:t> }</a:t>
            </a:r>
          </a:p>
          <a:p>
            <a:pPr>
              <a:buNone/>
            </a:pPr>
            <a:r>
              <a:rPr lang="en-US" sz="2400" b="1" dirty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5488808"/>
            <a:ext cx="6804248" cy="1396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Accepting String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next( ) </a:t>
            </a:r>
            <a:r>
              <a:rPr lang="en-US" sz="2400" dirty="0"/>
              <a:t>method can accept string inputs without any spaces in between i.e. it can only accept single word as input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Whereas, the </a:t>
            </a:r>
            <a:r>
              <a:rPr lang="en-US" sz="2400" b="1" dirty="0" err="1">
                <a:solidFill>
                  <a:srgbClr val="FF0000"/>
                </a:solidFill>
              </a:rPr>
              <a:t>nextLine</a:t>
            </a:r>
            <a:r>
              <a:rPr lang="en-US" sz="2400" b="1" dirty="0">
                <a:solidFill>
                  <a:srgbClr val="FF0000"/>
                </a:solidFill>
              </a:rPr>
              <a:t>( ) </a:t>
            </a:r>
            <a:r>
              <a:rPr lang="en-US" sz="2400" dirty="0"/>
              <a:t>method can accept strings with spaces in between i.e. it can accept a complete line of input</a:t>
            </a:r>
            <a:endParaRPr lang="en-US" sz="2400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Accepting String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class </a:t>
            </a:r>
            <a:r>
              <a:rPr lang="en-US" sz="2000" b="1" dirty="0" err="1"/>
              <a:t>InputDemo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 {</a:t>
            </a:r>
          </a:p>
          <a:p>
            <a:pPr>
              <a:buNone/>
            </a:pPr>
            <a:r>
              <a:rPr lang="en-US" sz="2000" b="1" dirty="0"/>
              <a:t> public static void main(String [ ] </a:t>
            </a:r>
            <a:r>
              <a:rPr lang="en-US" sz="2000" b="1" dirty="0" err="1"/>
              <a:t>args</a:t>
            </a:r>
            <a:r>
              <a:rPr lang="en-US" sz="2000" b="1" dirty="0"/>
              <a:t>)</a:t>
            </a:r>
          </a:p>
          <a:p>
            <a:pPr>
              <a:buNone/>
            </a:pPr>
            <a:r>
              <a:rPr lang="en-US" sz="2000" b="1" dirty="0"/>
              <a:t> { Scanner sc=new Scanner(</a:t>
            </a:r>
            <a:r>
              <a:rPr lang="en-US" sz="2000" b="1" dirty="0" err="1"/>
              <a:t>System.in</a:t>
            </a:r>
            <a:r>
              <a:rPr lang="en-US" sz="2000" b="1" dirty="0"/>
              <a:t>);</a:t>
            </a:r>
          </a:p>
          <a:p>
            <a:pPr>
              <a:buNone/>
            </a:pPr>
            <a:r>
              <a:rPr lang="en-US" sz="2000" b="1" dirty="0"/>
              <a:t> String name;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(“Enter  your full name”);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 name=</a:t>
            </a:r>
            <a:r>
              <a:rPr lang="en-US" sz="2000" b="1" dirty="0" err="1">
                <a:solidFill>
                  <a:srgbClr val="FF0000"/>
                </a:solidFill>
              </a:rPr>
              <a:t>sc.nextLine</a:t>
            </a:r>
            <a:r>
              <a:rPr lang="en-US" sz="2000" b="1" dirty="0">
                <a:solidFill>
                  <a:srgbClr val="FF0000"/>
                </a:solidFill>
              </a:rPr>
              <a:t>( );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(“Your name is ”+name+“\</a:t>
            </a:r>
            <a:r>
              <a:rPr lang="en-US" sz="2000" b="1" dirty="0" err="1"/>
              <a:t>nEnter</a:t>
            </a:r>
            <a:r>
              <a:rPr lang="en-US" sz="2000" b="1" dirty="0"/>
              <a:t> your name again”);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name=</a:t>
            </a:r>
            <a:r>
              <a:rPr lang="en-US" sz="2000" b="1" dirty="0" err="1">
                <a:solidFill>
                  <a:srgbClr val="FF0000"/>
                </a:solidFill>
              </a:rPr>
              <a:t>sc.next</a:t>
            </a:r>
            <a:r>
              <a:rPr lang="en-US" sz="2000" b="1" dirty="0">
                <a:solidFill>
                  <a:srgbClr val="FF0000"/>
                </a:solidFill>
              </a:rPr>
              <a:t>( );</a:t>
            </a:r>
          </a:p>
          <a:p>
            <a:pPr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(“Your name is ”+name);</a:t>
            </a:r>
          </a:p>
          <a:p>
            <a:pPr>
              <a:buNone/>
            </a:pPr>
            <a:r>
              <a:rPr lang="en-US" sz="2000" b="1" dirty="0"/>
              <a:t>} </a:t>
            </a:r>
          </a:p>
          <a:p>
            <a:pPr>
              <a:buNone/>
            </a:pPr>
            <a:r>
              <a:rPr lang="en-US" sz="2000" b="1" dirty="0"/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6" y="1357298"/>
            <a:ext cx="3500462" cy="178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err="1"/>
              <a:t>InputMismatchException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r>
              <a:rPr lang="en-US" sz="2400" dirty="0"/>
              <a:t>When Scanner is given wrong input it gives an </a:t>
            </a:r>
            <a:r>
              <a:rPr lang="en-US" sz="2400" b="1" dirty="0">
                <a:solidFill>
                  <a:srgbClr val="FF0000"/>
                </a:solidFill>
              </a:rPr>
              <a:t>exception</a:t>
            </a:r>
            <a:r>
              <a:rPr lang="en-US" sz="2400" dirty="0"/>
              <a:t>. i.e. when the data type and method called does not match.</a:t>
            </a:r>
          </a:p>
          <a:p>
            <a:endParaRPr lang="en-US" sz="2400" dirty="0"/>
          </a:p>
          <a:p>
            <a:r>
              <a:rPr lang="en-US" sz="2400" dirty="0"/>
              <a:t>The exception is named as </a:t>
            </a:r>
            <a:r>
              <a:rPr lang="en-US" sz="2400" dirty="0" err="1">
                <a:solidFill>
                  <a:srgbClr val="FF0000"/>
                </a:solidFill>
              </a:rPr>
              <a:t>InputMismatchException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FF0000"/>
                </a:solidFill>
              </a:rPr>
              <a:t>Sample output </a:t>
            </a:r>
            <a:r>
              <a:rPr lang="en-US" sz="2400" b="1" dirty="0">
                <a:solidFill>
                  <a:srgbClr val="FF0000"/>
                </a:solidFill>
              </a:rPr>
              <a:t>:-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4149080"/>
            <a:ext cx="8556551" cy="2276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Try this…</a:t>
            </a:r>
            <a:endParaRPr lang="en-IN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62736" cy="533095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WAP to accept 2 integers from the user and print their sum</a:t>
            </a:r>
            <a:r>
              <a:rPr lang="en-US" sz="2400" dirty="0"/>
              <a:t>.</a:t>
            </a:r>
          </a:p>
          <a:p>
            <a:r>
              <a:rPr lang="en-US" sz="2400" b="1" u="sng" dirty="0">
                <a:solidFill>
                  <a:srgbClr val="FF0000"/>
                </a:solidFill>
              </a:rPr>
              <a:t>Solution</a:t>
            </a:r>
            <a:r>
              <a:rPr lang="en-US" sz="2400" b="1" dirty="0">
                <a:solidFill>
                  <a:srgbClr val="FF0000"/>
                </a:solidFill>
              </a:rPr>
              <a:t> :-</a:t>
            </a:r>
          </a:p>
          <a:p>
            <a:pPr>
              <a:buNone/>
            </a:pPr>
            <a:r>
              <a:rPr lang="en-US" sz="2000" dirty="0"/>
              <a:t> class </a:t>
            </a:r>
            <a:r>
              <a:rPr lang="en-US" sz="2000" dirty="0" err="1"/>
              <a:t>AddNum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{</a:t>
            </a:r>
          </a:p>
          <a:p>
            <a:pPr>
              <a:buNone/>
            </a:pPr>
            <a:r>
              <a:rPr lang="en-US" sz="2000" dirty="0"/>
              <a:t> public static void main(String [ ]</a:t>
            </a:r>
            <a:r>
              <a:rPr lang="en-US" sz="2000" dirty="0" err="1"/>
              <a:t>args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 { Scanner sc=new Scanner(</a:t>
            </a:r>
            <a:r>
              <a:rPr lang="en-US" sz="2000" dirty="0" err="1"/>
              <a:t>System.in</a:t>
            </a:r>
            <a:r>
              <a:rPr lang="en-US" sz="2000" dirty="0"/>
              <a:t>);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a, b, c;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err="1"/>
              <a:t>System.out.println</a:t>
            </a:r>
            <a:r>
              <a:rPr lang="en-US" sz="2000" dirty="0"/>
              <a:t>(“Enter two numbers”);</a:t>
            </a:r>
          </a:p>
          <a:p>
            <a:pPr>
              <a:buNone/>
            </a:pPr>
            <a:r>
              <a:rPr lang="en-US" sz="2000" dirty="0"/>
              <a:t> a=</a:t>
            </a:r>
            <a:r>
              <a:rPr lang="en-US" sz="2000" dirty="0" err="1"/>
              <a:t>sc.nextInt</a:t>
            </a:r>
            <a:r>
              <a:rPr lang="en-US" sz="2000" dirty="0"/>
              <a:t>();</a:t>
            </a:r>
          </a:p>
          <a:p>
            <a:pPr>
              <a:buNone/>
            </a:pPr>
            <a:r>
              <a:rPr lang="en-US" sz="2000" dirty="0"/>
              <a:t> b=</a:t>
            </a:r>
            <a:r>
              <a:rPr lang="en-US" sz="2000" dirty="0" err="1"/>
              <a:t>sc.nextInt</a:t>
            </a:r>
            <a:r>
              <a:rPr lang="en-US" sz="2000" dirty="0"/>
              <a:t>();</a:t>
            </a:r>
          </a:p>
          <a:p>
            <a:pPr>
              <a:buNone/>
            </a:pPr>
            <a:r>
              <a:rPr lang="en-US" sz="2000" dirty="0"/>
              <a:t> c=</a:t>
            </a:r>
            <a:r>
              <a:rPr lang="en-US" sz="2000" dirty="0" err="1"/>
              <a:t>a+b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err="1"/>
              <a:t>System.out.println</a:t>
            </a:r>
            <a:r>
              <a:rPr lang="en-US" sz="2000" dirty="0"/>
              <a:t>(“Sum is : ”+c);</a:t>
            </a:r>
          </a:p>
          <a:p>
            <a:pPr>
              <a:buNone/>
            </a:pPr>
            <a:r>
              <a:rPr lang="en-US" sz="2000" dirty="0"/>
              <a:t>}</a:t>
            </a:r>
          </a:p>
          <a:p>
            <a:pPr>
              <a:buNone/>
            </a:pPr>
            <a:r>
              <a:rPr lang="en-US" sz="2000" dirty="0"/>
              <a:t>}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9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9546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342900" indent="-342900">
              <a:buAutoNum type="arabicPeriod"/>
            </a:pPr>
            <a:r>
              <a:rPr lang="en-US" b="1" dirty="0"/>
              <a:t>loop</a:t>
            </a:r>
          </a:p>
          <a:p>
            <a:pPr marL="342900" indent="-342900">
              <a:buAutoNum type="arabicPeriod"/>
            </a:pPr>
            <a:r>
              <a:rPr lang="en-US" b="1" dirty="0" err="1"/>
              <a:t>while,do-while,for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Differences with C/C++</a:t>
            </a:r>
          </a:p>
          <a:p>
            <a:pPr marL="342900" indent="-342900">
              <a:buAutoNum type="arabicPeriod"/>
            </a:pPr>
            <a:r>
              <a:rPr lang="en-US" b="1" dirty="0"/>
              <a:t>Labeled break </a:t>
            </a:r>
            <a:r>
              <a:rPr lang="en-US" b="1"/>
              <a:t>and continue</a:t>
            </a:r>
            <a:endParaRPr lang="en-US" b="1" dirty="0"/>
          </a:p>
          <a:p>
            <a:pPr marL="342900" indent="-342900">
              <a:buAutoNum type="arabicPeriod"/>
            </a:pPr>
            <a:endParaRPr lang="en-IN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r>
              <a:rPr lang="en-US" sz="2800" dirty="0">
                <a:solidFill>
                  <a:srgbClr val="FF0000"/>
                </a:solidFill>
              </a:rPr>
              <a:t>Scanner </a:t>
            </a:r>
            <a:r>
              <a:rPr lang="en-US" sz="2800" dirty="0"/>
              <a:t>class.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Accepting input through Scanner class.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Introducing “</a:t>
            </a:r>
            <a:r>
              <a:rPr lang="en-US" sz="3200" b="1" dirty="0" err="1"/>
              <a:t>System.in</a:t>
            </a:r>
            <a:r>
              <a:rPr lang="en-US" sz="3200" b="1" dirty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2400" dirty="0"/>
          </a:p>
          <a:p>
            <a:r>
              <a:rPr lang="en-US" sz="2800" dirty="0"/>
              <a:t>Before we can understand the use of </a:t>
            </a:r>
            <a:r>
              <a:rPr lang="en-US" sz="2800" dirty="0">
                <a:solidFill>
                  <a:srgbClr val="FF0000"/>
                </a:solidFill>
              </a:rPr>
              <a:t>Scanner </a:t>
            </a:r>
            <a:r>
              <a:rPr lang="en-US" sz="2800" dirty="0"/>
              <a:t>class, we must first understand how java interacts with keyboard by default.</a:t>
            </a:r>
          </a:p>
          <a:p>
            <a:endParaRPr lang="en-US" sz="2800" dirty="0"/>
          </a:p>
          <a:p>
            <a:r>
              <a:rPr lang="en-US" sz="2800" dirty="0"/>
              <a:t>In java, just like we have an object reference called “</a:t>
            </a:r>
            <a:r>
              <a:rPr lang="en-US" sz="2800" b="1" dirty="0" err="1">
                <a:solidFill>
                  <a:srgbClr val="FF0000"/>
                </a:solidFill>
              </a:rPr>
              <a:t>System</a:t>
            </a:r>
            <a:r>
              <a:rPr lang="en-US" sz="2800" dirty="0" err="1"/>
              <a:t>.</a:t>
            </a:r>
            <a:r>
              <a:rPr lang="en-US" sz="2800" b="1" dirty="0" err="1">
                <a:solidFill>
                  <a:srgbClr val="FF0000"/>
                </a:solidFill>
              </a:rPr>
              <a:t>out</a:t>
            </a:r>
            <a:r>
              <a:rPr lang="en-US" sz="2800" dirty="0"/>
              <a:t>” which is used for writing to the console window, similarly we have another object called “</a:t>
            </a:r>
            <a:r>
              <a:rPr lang="en-US" sz="2800" b="1" dirty="0" err="1">
                <a:solidFill>
                  <a:srgbClr val="FF0000"/>
                </a:solidFill>
              </a:rPr>
              <a:t>System</a:t>
            </a:r>
            <a:r>
              <a:rPr lang="en-US" sz="2800" dirty="0" err="1"/>
              <a:t>.</a:t>
            </a:r>
            <a:r>
              <a:rPr lang="en-US" sz="2800" b="1" dirty="0" err="1">
                <a:solidFill>
                  <a:srgbClr val="FF0000"/>
                </a:solidFill>
              </a:rPr>
              <a:t>in</a:t>
            </a:r>
            <a:r>
              <a:rPr lang="en-US" sz="2800" dirty="0"/>
              <a:t>” for reading input from keyboard.</a:t>
            </a:r>
          </a:p>
          <a:p>
            <a:endParaRPr lang="en-US" sz="2800" dirty="0"/>
          </a:p>
          <a:p>
            <a:r>
              <a:rPr lang="en-US" sz="2800" dirty="0"/>
              <a:t>So we can say that “</a:t>
            </a:r>
            <a:r>
              <a:rPr lang="en-US" sz="2800" b="1" dirty="0" err="1">
                <a:solidFill>
                  <a:srgbClr val="FF0000"/>
                </a:solidFill>
              </a:rPr>
              <a:t>System.in</a:t>
            </a:r>
            <a:r>
              <a:rPr lang="en-US" sz="2800" dirty="0"/>
              <a:t>” represents </a:t>
            </a:r>
            <a:r>
              <a:rPr lang="en-US" sz="2800" dirty="0" err="1"/>
              <a:t>InputStream</a:t>
            </a:r>
            <a:r>
              <a:rPr lang="en-US" sz="2800" dirty="0"/>
              <a:t> i.e. </a:t>
            </a:r>
            <a:r>
              <a:rPr lang="en-US" sz="2800" b="1" dirty="0">
                <a:solidFill>
                  <a:srgbClr val="0070C0"/>
                </a:solidFill>
              </a:rPr>
              <a:t>keyboard in java.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Introducing “</a:t>
            </a:r>
            <a:r>
              <a:rPr lang="en-US" sz="3200" b="1" dirty="0" err="1"/>
              <a:t>System.in</a:t>
            </a:r>
            <a:r>
              <a:rPr lang="en-US" sz="3200" b="1" dirty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r>
              <a:rPr lang="en-US" sz="2800" dirty="0"/>
              <a:t>The object reference </a:t>
            </a:r>
            <a:r>
              <a:rPr lang="en-US" sz="2800" b="1" dirty="0" err="1">
                <a:solidFill>
                  <a:srgbClr val="FF0000"/>
                </a:solidFill>
              </a:rPr>
              <a:t>System.in</a:t>
            </a:r>
            <a:r>
              <a:rPr lang="en-US" sz="2800" dirty="0"/>
              <a:t> has a method called </a:t>
            </a:r>
            <a:r>
              <a:rPr lang="en-US" sz="2800" b="1" dirty="0">
                <a:solidFill>
                  <a:srgbClr val="FF0000"/>
                </a:solidFill>
              </a:rPr>
              <a:t>read( )</a:t>
            </a:r>
            <a:r>
              <a:rPr lang="en-US" sz="2800" dirty="0"/>
              <a:t>, which can read keyboard input.</a:t>
            </a:r>
          </a:p>
          <a:p>
            <a:endParaRPr lang="en-US" sz="2800" dirty="0"/>
          </a:p>
          <a:p>
            <a:r>
              <a:rPr lang="en-US" sz="2800" dirty="0"/>
              <a:t>The declaration of </a:t>
            </a:r>
            <a:r>
              <a:rPr lang="en-US" sz="2800" b="1" dirty="0">
                <a:solidFill>
                  <a:srgbClr val="FF0000"/>
                </a:solidFill>
              </a:rPr>
              <a:t>read ( ) </a:t>
            </a:r>
            <a:r>
              <a:rPr lang="en-US" sz="2800" dirty="0"/>
              <a:t>is as below:</a:t>
            </a:r>
          </a:p>
          <a:p>
            <a:endParaRPr lang="en-US" sz="2800" b="1" dirty="0"/>
          </a:p>
          <a:p>
            <a:pPr>
              <a:buNone/>
            </a:pPr>
            <a:r>
              <a:rPr lang="en-US" sz="2800" b="1" dirty="0"/>
              <a:t>  </a:t>
            </a:r>
            <a:r>
              <a:rPr lang="en-US" sz="2800" b="1" dirty="0">
                <a:solidFill>
                  <a:srgbClr val="FF0000"/>
                </a:solidFill>
              </a:rPr>
              <a:t>public </a:t>
            </a:r>
            <a:r>
              <a:rPr lang="en-US" sz="2800" b="1" dirty="0" err="1">
                <a:solidFill>
                  <a:srgbClr val="FF0000"/>
                </a:solidFill>
              </a:rPr>
              <a:t>int</a:t>
            </a:r>
            <a:r>
              <a:rPr lang="en-US" sz="2800" b="1" dirty="0">
                <a:solidFill>
                  <a:srgbClr val="FF0000"/>
                </a:solidFill>
              </a:rPr>
              <a:t> read( )</a:t>
            </a:r>
            <a:endParaRPr lang="en-US" sz="2300" b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572266" y="50712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1643836" y="507128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2822563" y="5107793"/>
            <a:ext cx="35639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00166" y="528638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Return</a:t>
            </a:r>
          </a:p>
          <a:p>
            <a:r>
              <a:rPr lang="en-US" b="1" dirty="0">
                <a:solidFill>
                  <a:srgbClr val="0070C0"/>
                </a:solidFill>
              </a:rPr>
              <a:t>type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4282" y="528638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Access  Modifier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3174" y="5286388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Method Name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Introducing “</a:t>
            </a:r>
            <a:r>
              <a:rPr lang="en-US" sz="3200" b="1" dirty="0" err="1"/>
              <a:t>System.in</a:t>
            </a:r>
            <a:r>
              <a:rPr lang="en-US" sz="3200" b="1" dirty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r>
              <a:rPr lang="en-US" sz="2800" dirty="0"/>
              <a:t>But it has </a:t>
            </a:r>
            <a:r>
              <a:rPr lang="en-US" sz="2800" b="1" dirty="0">
                <a:solidFill>
                  <a:srgbClr val="FF0000"/>
                </a:solidFill>
              </a:rPr>
              <a:t>two</a:t>
            </a:r>
            <a:r>
              <a:rPr lang="en-US" sz="2800" dirty="0"/>
              <a:t> problems</a:t>
            </a:r>
          </a:p>
          <a:p>
            <a:endParaRPr lang="en-US" sz="2800" dirty="0"/>
          </a:p>
          <a:p>
            <a:pPr lvl="1"/>
            <a:r>
              <a:rPr lang="en-US" sz="2300" b="1" dirty="0"/>
              <a:t>It can only accept single character/digit/symbol</a:t>
            </a:r>
          </a:p>
          <a:p>
            <a:endParaRPr lang="en-US" sz="2800" dirty="0"/>
          </a:p>
          <a:p>
            <a:pPr lvl="1"/>
            <a:r>
              <a:rPr lang="en-US" sz="2300" b="1" dirty="0"/>
              <a:t>It converts every input value it has read to </a:t>
            </a:r>
            <a:r>
              <a:rPr lang="en-US" sz="2300" b="1" dirty="0">
                <a:solidFill>
                  <a:srgbClr val="FF0000"/>
                </a:solidFill>
              </a:rPr>
              <a:t>character</a:t>
            </a:r>
            <a:r>
              <a:rPr lang="en-US" sz="2300" b="1" dirty="0"/>
              <a:t> 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Introducing “</a:t>
            </a:r>
            <a:r>
              <a:rPr lang="en-US" sz="3200" b="1" dirty="0" err="1"/>
              <a:t>System.in</a:t>
            </a:r>
            <a:r>
              <a:rPr lang="en-US" sz="3200" b="1" dirty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/>
              <a:t>class Demo</a:t>
            </a:r>
          </a:p>
          <a:p>
            <a:pPr>
              <a:buNone/>
            </a:pPr>
            <a:r>
              <a:rPr lang="en-US" sz="2200" b="1" dirty="0"/>
              <a:t>{</a:t>
            </a:r>
          </a:p>
          <a:p>
            <a:pPr>
              <a:buNone/>
            </a:pPr>
            <a:r>
              <a:rPr lang="en-US" sz="2200" b="1" dirty="0"/>
              <a:t>public static void main(String [ ] </a:t>
            </a:r>
            <a:r>
              <a:rPr lang="en-US" sz="2200" b="1" dirty="0" err="1"/>
              <a:t>args</a:t>
            </a:r>
            <a:r>
              <a:rPr lang="en-US" sz="2200" b="1" dirty="0"/>
              <a:t>)</a:t>
            </a:r>
            <a:r>
              <a:rPr lang="en-US" sz="2200" b="1" dirty="0">
                <a:solidFill>
                  <a:srgbClr val="FF0000"/>
                </a:solidFill>
              </a:rPr>
              <a:t>throws Exception</a:t>
            </a:r>
          </a:p>
          <a:p>
            <a:pPr>
              <a:buNone/>
            </a:pPr>
            <a:r>
              <a:rPr lang="en-US" sz="2200" b="1" dirty="0"/>
              <a:t>{</a:t>
            </a:r>
          </a:p>
          <a:p>
            <a:pPr>
              <a:buNone/>
            </a:pPr>
            <a:r>
              <a:rPr lang="en-US" sz="2200" b="1" dirty="0"/>
              <a:t>char gender;</a:t>
            </a:r>
          </a:p>
          <a:p>
            <a:pPr>
              <a:buNone/>
            </a:pPr>
            <a:r>
              <a:rPr lang="en-US" sz="2200" b="1" dirty="0" err="1"/>
              <a:t>System.out.println</a:t>
            </a:r>
            <a:r>
              <a:rPr lang="en-US" sz="2200" b="1" dirty="0"/>
              <a:t>(“Enter your gender (M/F):”);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gender=(char)</a:t>
            </a:r>
            <a:r>
              <a:rPr lang="en-US" sz="2200" b="1" dirty="0" err="1">
                <a:solidFill>
                  <a:srgbClr val="FF0000"/>
                </a:solidFill>
              </a:rPr>
              <a:t>System.in.read</a:t>
            </a:r>
            <a:r>
              <a:rPr lang="en-US" sz="2200" b="1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200" b="1" dirty="0" err="1"/>
              <a:t>System.out.println</a:t>
            </a:r>
            <a:r>
              <a:rPr lang="en-US" sz="2200" b="1" dirty="0"/>
              <a:t>(“Your gender is:”+gender);</a:t>
            </a:r>
          </a:p>
          <a:p>
            <a:pPr>
              <a:buNone/>
            </a:pPr>
            <a:r>
              <a:rPr lang="en-US" sz="2200" b="1" dirty="0"/>
              <a:t>}</a:t>
            </a:r>
          </a:p>
          <a:p>
            <a:pPr>
              <a:buNone/>
            </a:pPr>
            <a:r>
              <a:rPr lang="en-US" sz="2200" b="1" dirty="0"/>
              <a:t>}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286380" y="1428736"/>
            <a:ext cx="3343292" cy="785818"/>
          </a:xfrm>
          <a:prstGeom prst="wedgeEllipseCallout">
            <a:avLst>
              <a:gd name="adj1" fmla="val -6875"/>
              <a:gd name="adj2" fmla="val 73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discuss this feature in Exception Handling</a:t>
            </a:r>
            <a:endParaRPr lang="en-IN" dirty="0"/>
          </a:p>
        </p:txBody>
      </p:sp>
      <p:pic>
        <p:nvPicPr>
          <p:cNvPr id="7" name="Picture 6" descr="readde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5000636"/>
            <a:ext cx="742955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Introducing “</a:t>
            </a:r>
            <a:r>
              <a:rPr lang="en-US" sz="3200" b="1" dirty="0" err="1"/>
              <a:t>System.in</a:t>
            </a:r>
            <a:r>
              <a:rPr lang="en-US" sz="3200" b="1" dirty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/>
              <a:t>class Demo</a:t>
            </a:r>
          </a:p>
          <a:p>
            <a:pPr>
              <a:buNone/>
            </a:pPr>
            <a:r>
              <a:rPr lang="en-US" sz="2200" b="1" dirty="0"/>
              <a:t>{</a:t>
            </a:r>
          </a:p>
          <a:p>
            <a:pPr>
              <a:buNone/>
            </a:pPr>
            <a:r>
              <a:rPr lang="en-US" sz="2200" b="1" dirty="0"/>
              <a:t>public static void main(String [ ] </a:t>
            </a:r>
            <a:r>
              <a:rPr lang="en-US" sz="2200" b="1" dirty="0" err="1"/>
              <a:t>args</a:t>
            </a:r>
            <a:r>
              <a:rPr lang="en-US" sz="2200" b="1" dirty="0"/>
              <a:t>)</a:t>
            </a:r>
            <a:r>
              <a:rPr lang="en-US" sz="2200" b="1" dirty="0">
                <a:solidFill>
                  <a:srgbClr val="FF0000"/>
                </a:solidFill>
              </a:rPr>
              <a:t>throws Exception</a:t>
            </a:r>
          </a:p>
          <a:p>
            <a:pPr>
              <a:buNone/>
            </a:pPr>
            <a:r>
              <a:rPr lang="en-US" sz="2200" b="1" dirty="0"/>
              <a:t>{</a:t>
            </a:r>
          </a:p>
          <a:p>
            <a:pPr>
              <a:buNone/>
            </a:pPr>
            <a:r>
              <a:rPr lang="en-US" sz="2200" b="1" dirty="0"/>
              <a:t>char gender;</a:t>
            </a:r>
          </a:p>
          <a:p>
            <a:pPr>
              <a:buNone/>
            </a:pPr>
            <a:r>
              <a:rPr lang="en-US" sz="2200" b="1" dirty="0" err="1"/>
              <a:t>System.out.println</a:t>
            </a:r>
            <a:r>
              <a:rPr lang="en-US" sz="2200" b="1" dirty="0"/>
              <a:t>(“Enter your gender (M/F):”);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gender=(char)</a:t>
            </a:r>
            <a:r>
              <a:rPr lang="en-US" sz="2200" b="1" dirty="0" err="1">
                <a:solidFill>
                  <a:srgbClr val="FF0000"/>
                </a:solidFill>
              </a:rPr>
              <a:t>System.in.read</a:t>
            </a:r>
            <a:r>
              <a:rPr lang="en-US" sz="2200" b="1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200" b="1" dirty="0" err="1"/>
              <a:t>System.out.println</a:t>
            </a:r>
            <a:r>
              <a:rPr lang="en-US" sz="2200" b="1" dirty="0"/>
              <a:t>(“Your gender is:”+gender);</a:t>
            </a:r>
          </a:p>
          <a:p>
            <a:pPr>
              <a:buNone/>
            </a:pPr>
            <a:r>
              <a:rPr lang="en-US" sz="2200" b="1" dirty="0"/>
              <a:t>}</a:t>
            </a:r>
          </a:p>
          <a:p>
            <a:pPr>
              <a:buNone/>
            </a:pPr>
            <a:r>
              <a:rPr lang="en-US" sz="2200" b="1" dirty="0"/>
              <a:t>}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286380" y="1428736"/>
            <a:ext cx="3343292" cy="785818"/>
          </a:xfrm>
          <a:prstGeom prst="wedgeEllipseCallout">
            <a:avLst>
              <a:gd name="adj1" fmla="val -6875"/>
              <a:gd name="adj2" fmla="val 73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discuss this feature in Exception Handling</a:t>
            </a:r>
            <a:endParaRPr lang="en-IN" dirty="0"/>
          </a:p>
        </p:txBody>
      </p:sp>
      <p:pic>
        <p:nvPicPr>
          <p:cNvPr id="7" name="Picture 6" descr="readde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492" y="5000636"/>
            <a:ext cx="7760788" cy="1376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Introducing “</a:t>
            </a:r>
            <a:r>
              <a:rPr lang="en-US" sz="3200" b="1" dirty="0" err="1"/>
              <a:t>System.in</a:t>
            </a:r>
            <a:r>
              <a:rPr lang="en-US" sz="3200" b="1" dirty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/>
              <a:t>class Demo</a:t>
            </a:r>
          </a:p>
          <a:p>
            <a:pPr>
              <a:buNone/>
            </a:pPr>
            <a:r>
              <a:rPr lang="en-US" sz="2200" b="1" dirty="0"/>
              <a:t>{</a:t>
            </a:r>
          </a:p>
          <a:p>
            <a:pPr>
              <a:buNone/>
            </a:pPr>
            <a:r>
              <a:rPr lang="en-US" sz="2200" b="1" dirty="0"/>
              <a:t>public static void main(String [ ] </a:t>
            </a:r>
            <a:r>
              <a:rPr lang="en-US" sz="2200" b="1" dirty="0" err="1"/>
              <a:t>args</a:t>
            </a:r>
            <a:r>
              <a:rPr lang="en-US" sz="2200" b="1" dirty="0"/>
              <a:t>)</a:t>
            </a:r>
            <a:r>
              <a:rPr lang="en-US" sz="2200" b="1" dirty="0">
                <a:solidFill>
                  <a:srgbClr val="FF0000"/>
                </a:solidFill>
              </a:rPr>
              <a:t>throws Exception</a:t>
            </a:r>
          </a:p>
          <a:p>
            <a:pPr>
              <a:buNone/>
            </a:pPr>
            <a:r>
              <a:rPr lang="en-US" sz="2200" b="1" dirty="0"/>
              <a:t>{</a:t>
            </a:r>
          </a:p>
          <a:p>
            <a:pPr>
              <a:buNone/>
            </a:pPr>
            <a:r>
              <a:rPr lang="en-US" sz="2200" b="1" dirty="0" err="1"/>
              <a:t>int</a:t>
            </a:r>
            <a:r>
              <a:rPr lang="en-US" sz="2200" b="1" dirty="0"/>
              <a:t> age;</a:t>
            </a:r>
          </a:p>
          <a:p>
            <a:pPr>
              <a:buNone/>
            </a:pPr>
            <a:r>
              <a:rPr lang="en-US" sz="2200" b="1" dirty="0" err="1"/>
              <a:t>System.out.println</a:t>
            </a:r>
            <a:r>
              <a:rPr lang="en-US" sz="2200" b="1" dirty="0"/>
              <a:t>(“Enter your age:”);</a:t>
            </a:r>
          </a:p>
          <a:p>
            <a:pPr>
              <a:buNone/>
            </a:pPr>
            <a:r>
              <a:rPr lang="en-US" sz="2200" b="1" dirty="0">
                <a:solidFill>
                  <a:srgbClr val="FF0000"/>
                </a:solidFill>
              </a:rPr>
              <a:t>age=</a:t>
            </a:r>
            <a:r>
              <a:rPr lang="en-US" sz="2200" b="1" dirty="0" err="1">
                <a:solidFill>
                  <a:srgbClr val="FF0000"/>
                </a:solidFill>
              </a:rPr>
              <a:t>System.in.read</a:t>
            </a:r>
            <a:r>
              <a:rPr lang="en-US" sz="2200" b="1" dirty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200" b="1" dirty="0" err="1"/>
              <a:t>System.out.println</a:t>
            </a:r>
            <a:r>
              <a:rPr lang="en-US" sz="2200" b="1" dirty="0"/>
              <a:t>(“Your age is:”+age);</a:t>
            </a:r>
          </a:p>
          <a:p>
            <a:pPr>
              <a:buNone/>
            </a:pPr>
            <a:r>
              <a:rPr lang="en-US" sz="2200" b="1" dirty="0"/>
              <a:t>}</a:t>
            </a:r>
          </a:p>
          <a:p>
            <a:pPr>
              <a:buNone/>
            </a:pPr>
            <a:r>
              <a:rPr lang="en-US" sz="2200" b="1" dirty="0"/>
              <a:t>}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Callout 5"/>
          <p:cNvSpPr/>
          <p:nvPr/>
        </p:nvSpPr>
        <p:spPr>
          <a:xfrm>
            <a:off x="5286380" y="1428736"/>
            <a:ext cx="3343292" cy="785818"/>
          </a:xfrm>
          <a:prstGeom prst="wedgeEllipseCallout">
            <a:avLst>
              <a:gd name="adj1" fmla="val -6875"/>
              <a:gd name="adj2" fmla="val 735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discuss this feature in Exception Handling</a:t>
            </a:r>
            <a:endParaRPr lang="en-IN" dirty="0"/>
          </a:p>
        </p:txBody>
      </p:sp>
      <p:pic>
        <p:nvPicPr>
          <p:cNvPr id="7" name="Picture 6" descr="readdem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5147762"/>
            <a:ext cx="7500990" cy="1210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Introducing “</a:t>
            </a:r>
            <a:r>
              <a:rPr lang="en-US" sz="3200" b="1" dirty="0" err="1"/>
              <a:t>System.in</a:t>
            </a:r>
            <a:r>
              <a:rPr lang="en-US" sz="3200" b="1" dirty="0"/>
              <a:t>”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527048"/>
            <a:ext cx="8784976" cy="514231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r>
              <a:rPr lang="en-US" sz="2800" dirty="0"/>
              <a:t>From the previous examples we can conclude that using read( ) method is useful only when we want to accept a single character as input .</a:t>
            </a:r>
          </a:p>
          <a:p>
            <a:endParaRPr lang="en-US" sz="2800" b="1" dirty="0"/>
          </a:p>
          <a:p>
            <a:r>
              <a:rPr lang="en-US" sz="2800" b="1" dirty="0"/>
              <a:t>For all other inputs we have to use </a:t>
            </a:r>
            <a:r>
              <a:rPr lang="en-US" sz="2800" b="1" dirty="0">
                <a:solidFill>
                  <a:srgbClr val="FF0000"/>
                </a:solidFill>
              </a:rPr>
              <a:t>Scanner</a:t>
            </a:r>
            <a:r>
              <a:rPr lang="en-US" sz="2800" b="1" dirty="0"/>
              <a:t> class</a:t>
            </a:r>
            <a:endParaRPr lang="en-US" sz="23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403</TotalTime>
  <Words>824</Words>
  <Application>Microsoft Office PowerPoint</Application>
  <PresentationFormat>On-screen Show (4:3)</PresentationFormat>
  <Paragraphs>165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PowerPoint Presentation</vt:lpstr>
      <vt:lpstr>Today’s Agenda</vt:lpstr>
      <vt:lpstr>Introducing “System.in”</vt:lpstr>
      <vt:lpstr>Introducing “System.in”</vt:lpstr>
      <vt:lpstr>Introducing “System.in”</vt:lpstr>
      <vt:lpstr>Introducing “System.in”</vt:lpstr>
      <vt:lpstr>Introducing “System.in”</vt:lpstr>
      <vt:lpstr>Introducing “System.in”</vt:lpstr>
      <vt:lpstr>Introducing “System.in”</vt:lpstr>
      <vt:lpstr>Scanner Class</vt:lpstr>
      <vt:lpstr>Scanner Class</vt:lpstr>
      <vt:lpstr>Scanner Class</vt:lpstr>
      <vt:lpstr>Accepting Integer</vt:lpstr>
      <vt:lpstr>Accepting String</vt:lpstr>
      <vt:lpstr>Accepting String</vt:lpstr>
      <vt:lpstr>InputMismatchException</vt:lpstr>
      <vt:lpstr>Try this…</vt:lpstr>
      <vt:lpstr>End Of Lecture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44</cp:revision>
  <dcterms:created xsi:type="dcterms:W3CDTF">2016-01-27T08:15:47Z</dcterms:created>
  <dcterms:modified xsi:type="dcterms:W3CDTF">2022-10-08T18:17:14Z</dcterms:modified>
</cp:coreProperties>
</file>