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330" r:id="rId4"/>
    <p:sldId id="331" r:id="rId5"/>
    <p:sldId id="337" r:id="rId6"/>
    <p:sldId id="332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50" r:id="rId18"/>
    <p:sldId id="351" r:id="rId19"/>
    <p:sldId id="352" r:id="rId20"/>
    <p:sldId id="353" r:id="rId21"/>
    <p:sldId id="30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52EE3E4-ACFA-42B9-8458-6AE2AD4B3E4C}"/>
    <pc:docChg chg="modSld">
      <pc:chgData name="Sharma Computer Academy" userId="08476b32c11f4418" providerId="LiveId" clId="{052EE3E4-ACFA-42B9-8458-6AE2AD4B3E4C}" dt="2022-03-23T06:28:38.566" v="51" actId="113"/>
      <pc:docMkLst>
        <pc:docMk/>
      </pc:docMkLst>
      <pc:sldChg chg="modSp mod modAnim">
        <pc:chgData name="Sharma Computer Academy" userId="08476b32c11f4418" providerId="LiveId" clId="{052EE3E4-ACFA-42B9-8458-6AE2AD4B3E4C}" dt="2022-03-23T06:28:38.566" v="51" actId="113"/>
        <pc:sldMkLst>
          <pc:docMk/>
          <pc:sldMk cId="0" sldId="330"/>
        </pc:sldMkLst>
        <pc:spChg chg="mod">
          <ac:chgData name="Sharma Computer Academy" userId="08476b32c11f4418" providerId="LiveId" clId="{052EE3E4-ACFA-42B9-8458-6AE2AD4B3E4C}" dt="2022-03-23T06:26:01.791" v="1" actId="207"/>
          <ac:spMkLst>
            <pc:docMk/>
            <pc:sldMk cId="0" sldId="330"/>
            <ac:spMk id="3" creationId="{00000000-0000-0000-0000-000000000000}"/>
          </ac:spMkLst>
        </pc:spChg>
        <pc:spChg chg="mod">
          <ac:chgData name="Sharma Computer Academy" userId="08476b32c11f4418" providerId="LiveId" clId="{052EE3E4-ACFA-42B9-8458-6AE2AD4B3E4C}" dt="2022-03-23T06:28:38.566" v="51" actId="113"/>
          <ac:spMkLst>
            <pc:docMk/>
            <pc:sldMk cId="0" sldId="330"/>
            <ac:spMk id="4" creationId="{00000000-0000-0000-0000-000000000000}"/>
          </ac:spMkLst>
        </pc:spChg>
        <pc:spChg chg="mod">
          <ac:chgData name="Sharma Computer Academy" userId="08476b32c11f4418" providerId="LiveId" clId="{052EE3E4-ACFA-42B9-8458-6AE2AD4B3E4C}" dt="2022-03-23T06:27:43.138" v="42" actId="255"/>
          <ac:spMkLst>
            <pc:docMk/>
            <pc:sldMk cId="0" sldId="330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9026DBE0-4A16-4664-9060-E7197B3C3D58}"/>
    <pc:docChg chg="custSel modSld">
      <pc:chgData name="Sharma Computer Academy" userId="08476b32c11f4418" providerId="LiveId" clId="{9026DBE0-4A16-4664-9060-E7197B3C3D58}" dt="2022-08-02T08:02:54.661" v="31" actId="115"/>
      <pc:docMkLst>
        <pc:docMk/>
      </pc:docMkLst>
      <pc:sldChg chg="modSp">
        <pc:chgData name="Sharma Computer Academy" userId="08476b32c11f4418" providerId="LiveId" clId="{9026DBE0-4A16-4664-9060-E7197B3C3D58}" dt="2022-08-02T07:59:20.919" v="1" actId="115"/>
        <pc:sldMkLst>
          <pc:docMk/>
          <pc:sldMk cId="0" sldId="330"/>
        </pc:sldMkLst>
        <pc:spChg chg="mod">
          <ac:chgData name="Sharma Computer Academy" userId="08476b32c11f4418" providerId="LiveId" clId="{9026DBE0-4A16-4664-9060-E7197B3C3D58}" dt="2022-08-02T07:59:20.919" v="1" actId="115"/>
          <ac:spMkLst>
            <pc:docMk/>
            <pc:sldMk cId="0" sldId="330"/>
            <ac:spMk id="12" creationId="{F0106CA4-1BCD-4913-817A-7E31C4A1D94E}"/>
          </ac:spMkLst>
        </pc:spChg>
      </pc:sldChg>
      <pc:sldChg chg="modSp mod modAnim">
        <pc:chgData name="Sharma Computer Academy" userId="08476b32c11f4418" providerId="LiveId" clId="{9026DBE0-4A16-4664-9060-E7197B3C3D58}" dt="2022-08-02T08:02:54.661" v="31" actId="115"/>
        <pc:sldMkLst>
          <pc:docMk/>
          <pc:sldMk cId="0" sldId="331"/>
        </pc:sldMkLst>
        <pc:spChg chg="mod">
          <ac:chgData name="Sharma Computer Academy" userId="08476b32c11f4418" providerId="LiveId" clId="{9026DBE0-4A16-4664-9060-E7197B3C3D58}" dt="2022-08-02T08:02:54.661" v="31" actId="115"/>
          <ac:spMkLst>
            <pc:docMk/>
            <pc:sldMk cId="0" sldId="33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9BB37730-CB11-4D44-A37D-7B5C36972EC2}"/>
    <pc:docChg chg="custSel modSld">
      <pc:chgData name="Sharma Computer Academy" userId="08476b32c11f4418" providerId="LiveId" clId="{9BB37730-CB11-4D44-A37D-7B5C36972EC2}" dt="2021-11-24T05:02:51.527" v="256" actId="20577"/>
      <pc:docMkLst>
        <pc:docMk/>
      </pc:docMkLst>
      <pc:sldChg chg="addSp modSp mod modAnim">
        <pc:chgData name="Sharma Computer Academy" userId="08476b32c11f4418" providerId="LiveId" clId="{9BB37730-CB11-4D44-A37D-7B5C36972EC2}" dt="2021-11-24T04:46:49.573" v="103"/>
        <pc:sldMkLst>
          <pc:docMk/>
          <pc:sldMk cId="0" sldId="330"/>
        </pc:sldMkLst>
        <pc:spChg chg="mod">
          <ac:chgData name="Sharma Computer Academy" userId="08476b32c11f4418" providerId="LiveId" clId="{9BB37730-CB11-4D44-A37D-7B5C36972EC2}" dt="2021-11-24T04:46:10.760" v="91" actId="1036"/>
          <ac:spMkLst>
            <pc:docMk/>
            <pc:sldMk cId="0" sldId="330"/>
            <ac:spMk id="4" creationId="{00000000-0000-0000-0000-000000000000}"/>
          </ac:spMkLst>
        </pc:spChg>
        <pc:spChg chg="mod">
          <ac:chgData name="Sharma Computer Academy" userId="08476b32c11f4418" providerId="LiveId" clId="{9BB37730-CB11-4D44-A37D-7B5C36972EC2}" dt="2021-11-24T04:46:22.276" v="98" actId="1036"/>
          <ac:spMkLst>
            <pc:docMk/>
            <pc:sldMk cId="0" sldId="330"/>
            <ac:spMk id="5" creationId="{00000000-0000-0000-0000-000000000000}"/>
          </ac:spMkLst>
        </pc:spChg>
        <pc:spChg chg="add mod">
          <ac:chgData name="Sharma Computer Academy" userId="08476b32c11f4418" providerId="LiveId" clId="{9BB37730-CB11-4D44-A37D-7B5C36972EC2}" dt="2021-11-24T04:44:35.586" v="68" actId="767"/>
          <ac:spMkLst>
            <pc:docMk/>
            <pc:sldMk cId="0" sldId="330"/>
            <ac:spMk id="6" creationId="{F3C1F053-A90A-4CFF-A151-85D24222FD28}"/>
          </ac:spMkLst>
        </pc:spChg>
        <pc:spChg chg="add mod">
          <ac:chgData name="Sharma Computer Academy" userId="08476b32c11f4418" providerId="LiveId" clId="{9BB37730-CB11-4D44-A37D-7B5C36972EC2}" dt="2021-11-24T04:45:06.950" v="74" actId="255"/>
          <ac:spMkLst>
            <pc:docMk/>
            <pc:sldMk cId="0" sldId="330"/>
            <ac:spMk id="11" creationId="{7337F32A-97FD-4D2D-971A-5A9A73E1B8A2}"/>
          </ac:spMkLst>
        </pc:spChg>
        <pc:spChg chg="add mod">
          <ac:chgData name="Sharma Computer Academy" userId="08476b32c11f4418" providerId="LiveId" clId="{9BB37730-CB11-4D44-A37D-7B5C36972EC2}" dt="2021-11-24T04:46:05.303" v="87" actId="20577"/>
          <ac:spMkLst>
            <pc:docMk/>
            <pc:sldMk cId="0" sldId="330"/>
            <ac:spMk id="12" creationId="{F0106CA4-1BCD-4913-817A-7E31C4A1D94E}"/>
          </ac:spMkLst>
        </pc:spChg>
      </pc:sldChg>
      <pc:sldChg chg="modSp mod modAnim">
        <pc:chgData name="Sharma Computer Academy" userId="08476b32c11f4418" providerId="LiveId" clId="{9BB37730-CB11-4D44-A37D-7B5C36972EC2}" dt="2021-11-24T04:51:08.432" v="247" actId="20577"/>
        <pc:sldMkLst>
          <pc:docMk/>
          <pc:sldMk cId="0" sldId="331"/>
        </pc:sldMkLst>
        <pc:spChg chg="mod">
          <ac:chgData name="Sharma Computer Academy" userId="08476b32c11f4418" providerId="LiveId" clId="{9BB37730-CB11-4D44-A37D-7B5C36972EC2}" dt="2021-11-24T04:51:08.432" v="247" actId="20577"/>
          <ac:spMkLst>
            <pc:docMk/>
            <pc:sldMk cId="0" sldId="3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BB37730-CB11-4D44-A37D-7B5C36972EC2}" dt="2021-11-24T05:02:51.527" v="256" actId="20577"/>
        <pc:sldMkLst>
          <pc:docMk/>
          <pc:sldMk cId="0" sldId="337"/>
        </pc:sldMkLst>
        <pc:spChg chg="mod">
          <ac:chgData name="Sharma Computer Academy" userId="08476b32c11f4418" providerId="LiveId" clId="{9BB37730-CB11-4D44-A37D-7B5C36972EC2}" dt="2021-11-24T05:02:51.527" v="256" actId="20577"/>
          <ac:spMkLst>
            <pc:docMk/>
            <pc:sldMk cId="0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graph/chart.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time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02-08-2022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Corbel" pitchFamily="34" charset="0"/>
              </a:rPr>
              <a:t>JAVA SE</a:t>
            </a:r>
          </a:p>
          <a:p>
            <a:r>
              <a:rPr lang="en-US" sz="4400" dirty="0">
                <a:latin typeface="Corbel" pitchFamily="34" charset="0"/>
              </a:rPr>
              <a:t>(Core java)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67655"/>
            <a:ext cx="1495425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is public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sz="2400" dirty="0">
                <a:latin typeface="Corbel" pitchFamily="34" charset="0"/>
              </a:rPr>
              <a:t>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public</a:t>
            </a:r>
            <a:r>
              <a:rPr lang="en-US" sz="2400" dirty="0">
                <a:latin typeface="Corbel" pitchFamily="34" charset="0"/>
              </a:rPr>
              <a:t>” is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access modifier </a:t>
            </a:r>
            <a:r>
              <a:rPr lang="en-US" sz="2400" dirty="0">
                <a:latin typeface="Corbel" pitchFamily="34" charset="0"/>
              </a:rPr>
              <a:t>and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Oriented Programming </a:t>
            </a:r>
            <a:r>
              <a:rPr lang="en-US" sz="2400" dirty="0">
                <a:latin typeface="Corbel" pitchFamily="34" charset="0"/>
              </a:rPr>
              <a:t>a</a:t>
            </a:r>
            <a:r>
              <a:rPr lang="en-IN" sz="2400" dirty="0" err="1">
                <a:latin typeface="Corbel" pitchFamily="34" charset="0"/>
              </a:rPr>
              <a:t>ny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</a:t>
            </a:r>
            <a:r>
              <a:rPr lang="en-IN" sz="2400" dirty="0">
                <a:latin typeface="Corbel" pitchFamily="34" charset="0"/>
              </a:rPr>
              <a:t> 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variable </a:t>
            </a:r>
            <a:r>
              <a:rPr lang="en-IN" sz="2400" dirty="0">
                <a:latin typeface="Corbel" pitchFamily="34" charset="0"/>
              </a:rPr>
              <a:t>which is declared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dirty="0">
                <a:latin typeface="Corbel" pitchFamily="34" charset="0"/>
              </a:rPr>
              <a:t>can be accessible from outside of that class.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Since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IN" sz="2400" dirty="0">
                <a:latin typeface="Corbel" pitchFamily="34" charset="0"/>
              </a:rPr>
              <a:t>method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public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 err="1">
                <a:latin typeface="Corbel" pitchFamily="34" charset="0"/>
              </a:rPr>
              <a:t>,so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IN" sz="2400" dirty="0">
                <a:latin typeface="Corbel" pitchFamily="34" charset="0"/>
              </a:rPr>
              <a:t> can easily access and execute it.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is static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Every class can have two kinds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nonstatic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 method which is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nonstatic</a:t>
            </a:r>
            <a:r>
              <a:rPr lang="en-US" sz="2400" dirty="0">
                <a:latin typeface="Corbel" pitchFamily="34" charset="0"/>
              </a:rPr>
              <a:t> can only be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called using object of that class</a:t>
            </a:r>
            <a:r>
              <a:rPr lang="en-US" sz="2400" dirty="0">
                <a:latin typeface="Corbel" pitchFamily="34" charset="0"/>
              </a:rPr>
              <a:t> , while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static</a:t>
            </a:r>
            <a:r>
              <a:rPr lang="en-US" sz="2400" dirty="0">
                <a:latin typeface="Corbel" pitchFamily="34" charset="0"/>
              </a:rPr>
              <a:t> method can be </a:t>
            </a:r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called without any object</a:t>
            </a:r>
            <a:r>
              <a:rPr lang="en-US" sz="2400" u="sng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, simply using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name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 When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JVM </a:t>
            </a:r>
            <a:r>
              <a:rPr lang="en-IN" sz="2400" dirty="0">
                <a:latin typeface="Corbel" pitchFamily="34" charset="0"/>
              </a:rPr>
              <a:t>makes a call 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IN" sz="2400" dirty="0">
                <a:latin typeface="Corbel" pitchFamily="34" charset="0"/>
              </a:rPr>
              <a:t>method there is no object existing for that , therefore it has to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static method </a:t>
            </a:r>
            <a:r>
              <a:rPr lang="en-IN" sz="2400" dirty="0">
                <a:latin typeface="Corbel" pitchFamily="34" charset="0"/>
              </a:rPr>
              <a:t>to allow invocation from outside the class.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Why main( ) has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return type void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keyword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void</a:t>
            </a:r>
            <a:r>
              <a:rPr lang="en-US" sz="2400" dirty="0">
                <a:latin typeface="Corbel" pitchFamily="34" charset="0"/>
              </a:rPr>
              <a:t> is 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return type </a:t>
            </a:r>
            <a:r>
              <a:rPr lang="en-US" sz="2400" dirty="0">
                <a:latin typeface="Corbel" pitchFamily="34" charset="0"/>
              </a:rPr>
              <a:t>which indicates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 value</a:t>
            </a:r>
            <a:r>
              <a:rPr lang="en-US" sz="2400" dirty="0">
                <a:latin typeface="Corbel" pitchFamily="34" charset="0"/>
              </a:rPr>
              <a:t> will be returned by the method to it’s caller.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Since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IN" sz="2400" dirty="0">
                <a:latin typeface="Corbel" pitchFamily="34" charset="0"/>
              </a:rPr>
              <a:t>method 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not supposed to return </a:t>
            </a:r>
            <a:r>
              <a:rPr lang="en-IN" sz="2400" dirty="0">
                <a:latin typeface="Corbel" pitchFamily="34" charset="0"/>
              </a:rPr>
              <a:t>any value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IN" sz="2400" dirty="0">
                <a:latin typeface="Corbel" pitchFamily="34" charset="0"/>
              </a:rPr>
              <a:t>, its made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void</a:t>
            </a:r>
            <a:r>
              <a:rPr lang="en-IN" sz="2400" dirty="0">
                <a:latin typeface="Corbel" pitchFamily="34" charset="0"/>
              </a:rPr>
              <a:t> which simply means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IN" sz="2400" dirty="0">
                <a:latin typeface="Corbel" pitchFamily="34" charset="0"/>
              </a:rPr>
              <a:t>is not returning anything.</a:t>
            </a:r>
            <a:br>
              <a:rPr lang="en-IN" sz="2400" dirty="0">
                <a:latin typeface="Corbel" pitchFamily="34" charset="0"/>
              </a:rPr>
            </a:br>
            <a:br>
              <a:rPr lang="en-IN" sz="2400" dirty="0">
                <a:latin typeface="Corbel" pitchFamily="34" charset="0"/>
              </a:rPr>
            </a:b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Can we change/remove 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keywords used with main () ?</a:t>
            </a:r>
            <a:endParaRPr lang="en-IN" sz="28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No , not at all.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because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>
                <a:latin typeface="Corbel" pitchFamily="34" charset="0"/>
              </a:rPr>
              <a:t>is called by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JVM </a:t>
            </a:r>
            <a:r>
              <a:rPr lang="en-US" sz="2400" dirty="0">
                <a:latin typeface="Corbel" pitchFamily="34" charset="0"/>
              </a:rPr>
              <a:t>and to allow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US" sz="2400" dirty="0">
                <a:latin typeface="Corbel" pitchFamily="34" charset="0"/>
              </a:rPr>
              <a:t> to successfully call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>
                <a:latin typeface="Corbel" pitchFamily="34" charset="0"/>
              </a:rPr>
              <a:t>these keywords are important.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we forget to write these keywords then although the code will compile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 will fail to run.</a:t>
            </a:r>
          </a:p>
          <a:p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All we can do is change the order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public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static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but we can’t drop them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What is String [ ]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String </a:t>
            </a:r>
            <a:r>
              <a:rPr lang="en-US" sz="2400" dirty="0">
                <a:latin typeface="Corbel" pitchFamily="34" charset="0"/>
              </a:rPr>
              <a:t>is a predefined class 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</a:p>
          <a:p>
            <a:endParaRPr lang="en-US" sz="24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the statement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declaring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args</a:t>
            </a:r>
            <a:r>
              <a:rPr lang="en-US" sz="2400" dirty="0">
                <a:latin typeface="Corbel" pitchFamily="34" charset="0"/>
              </a:rPr>
              <a:t> to be an array of Strings.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It is called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command line argument </a:t>
            </a:r>
            <a:r>
              <a:rPr lang="en-US" sz="2400" dirty="0">
                <a:latin typeface="Corbel" pitchFamily="34" charset="0"/>
              </a:rPr>
              <a:t>and we will discuss it later.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For now, just remember that the statement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has to be present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dirty="0">
                <a:latin typeface="Corbel" pitchFamily="34" charset="0"/>
              </a:rPr>
              <a:t>otherwise code will not run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Can we change/drop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String [ ]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?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No , just like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keywords</a:t>
            </a:r>
            <a:r>
              <a:rPr lang="en-US" sz="2400" dirty="0">
                <a:latin typeface="Corbel" pitchFamily="34" charset="0"/>
              </a:rPr>
              <a:t> used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US" sz="2400" dirty="0">
                <a:latin typeface="Corbel" pitchFamily="34" charset="0"/>
              </a:rPr>
              <a:t>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compulsory </a:t>
            </a:r>
            <a:r>
              <a:rPr lang="en-US" sz="2400" dirty="0">
                <a:latin typeface="Corbel" pitchFamily="34" charset="0"/>
              </a:rPr>
              <a:t>, similarly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is also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compulsory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All we can do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change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from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something else.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Also we can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interchange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array name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latin typeface="Corbel" pitchFamily="34" charset="0"/>
              </a:rPr>
              <a:t>For example: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</a:t>
            </a:r>
            <a:r>
              <a:rPr lang="en-US" sz="2400" b="1" dirty="0">
                <a:latin typeface="Corbel" pitchFamily="34" charset="0"/>
              </a:rPr>
              <a:t>,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String [ 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latin typeface="Corbel" pitchFamily="34" charset="0"/>
              </a:rPr>
              <a:t>,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String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 ] </a:t>
            </a:r>
            <a:r>
              <a:rPr lang="en-US" sz="2400" dirty="0">
                <a:latin typeface="Corbel" pitchFamily="34" charset="0"/>
              </a:rPr>
              <a:t>all are valid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</a:b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( )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orbel" pitchFamily="34" charset="0"/>
              </a:rPr>
              <a:t>Now let’s understand code in the body of the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main( )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 </a:t>
            </a:r>
            <a:r>
              <a:rPr lang="en-IN" sz="2400" dirty="0">
                <a:latin typeface="Corbel" pitchFamily="34" charset="0"/>
              </a:rPr>
              <a:t>method, which will print a message on the console.</a:t>
            </a:r>
          </a:p>
          <a:p>
            <a:pPr>
              <a:buNone/>
            </a:pPr>
            <a:r>
              <a:rPr lang="en-IN" sz="2400" dirty="0">
                <a:latin typeface="Corbel" pitchFamily="34" charset="0"/>
              </a:rPr>
              <a:t>   </a:t>
            </a:r>
            <a:r>
              <a:rPr lang="en-IN" sz="2400" b="1" u="sng" dirty="0">
                <a:latin typeface="Corbel" pitchFamily="34" charset="0"/>
              </a:rPr>
              <a:t>Syntax:</a:t>
            </a:r>
          </a:p>
          <a:p>
            <a:pPr>
              <a:buNone/>
            </a:pPr>
            <a:r>
              <a:rPr lang="en-IN" sz="2400" b="1" dirty="0">
                <a:latin typeface="Corbel" pitchFamily="34" charset="0"/>
              </a:rPr>
              <a:t>   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System.out.println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(“ </a:t>
            </a:r>
            <a:r>
              <a:rPr lang="en-IN" sz="2400" b="1" i="1" dirty="0">
                <a:solidFill>
                  <a:srgbClr val="7030A0"/>
                </a:solidFill>
                <a:latin typeface="Corbel" pitchFamily="34" charset="0"/>
              </a:rPr>
              <a:t>message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  ”);</a:t>
            </a:r>
          </a:p>
          <a:p>
            <a:endParaRPr lang="en-IN" sz="2400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</a:t>
            </a:r>
            <a:r>
              <a:rPr lang="en-IN" sz="2400" dirty="0">
                <a:latin typeface="Corbel" pitchFamily="34" charset="0"/>
              </a:rPr>
              <a:t> is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predefined class 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</a:t>
            </a:r>
            <a:r>
              <a:rPr lang="en-US" sz="2400" dirty="0">
                <a:latin typeface="Corbel" pitchFamily="34" charset="0"/>
              </a:rPr>
              <a:t> is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object reference </a:t>
            </a:r>
            <a:r>
              <a:rPr lang="en-US" sz="2400" dirty="0">
                <a:latin typeface="Corbel" pitchFamily="34" charset="0"/>
              </a:rPr>
              <a:t>(not object).</a:t>
            </a:r>
          </a:p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 ) </a:t>
            </a:r>
            <a:r>
              <a:rPr lang="en-US" sz="2400" dirty="0">
                <a:latin typeface="Corbel" pitchFamily="34" charset="0"/>
              </a:rPr>
              <a:t>is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r>
              <a:rPr lang="en-US" sz="2400" dirty="0">
                <a:latin typeface="Corbel" pitchFamily="34" charset="0"/>
              </a:rPr>
              <a:t>Together all three are used for displaying text on console.</a:t>
            </a:r>
          </a:p>
          <a:p>
            <a:r>
              <a:rPr lang="en-US" sz="2400" dirty="0">
                <a:latin typeface="Corbel" pitchFamily="34" charset="0"/>
              </a:rPr>
              <a:t>We will discuss this part in detail once we have covered basics 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</a:t>
            </a:r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Does every method has to be public , static and void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No , it is not a compulsion. This is only with the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main() </a:t>
            </a:r>
            <a:r>
              <a:rPr lang="en-US" sz="2400" b="1" dirty="0">
                <a:latin typeface="Corbel" pitchFamily="34" charset="0"/>
              </a:rPr>
              <a:t>m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etho</a:t>
            </a:r>
            <a:r>
              <a:rPr lang="en-US" sz="2400" b="1" dirty="0">
                <a:latin typeface="Corbel" pitchFamily="34" charset="0"/>
              </a:rPr>
              <a:t>d that we have to make it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err="1">
                <a:latin typeface="Corbel" pitchFamily="34" charset="0"/>
              </a:rPr>
              <a:t>public,static</a:t>
            </a:r>
            <a:r>
              <a:rPr lang="en-US" sz="2400" b="1" dirty="0">
                <a:latin typeface="Corbel" pitchFamily="34" charset="0"/>
              </a:rPr>
              <a:t> and void . All other methods have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declarations as decided by the programmer</a:t>
            </a: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514350" indent="-514350">
              <a:buNone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Will a java program compile without main( )?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Yes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No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Yes, because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is not needed for compilation . But is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used for execution of the code. So we can compile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Java 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p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rogram without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main()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, but we cannot run it.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of the following are correct declarations of main( ) for java compiler?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A.    public static void main(String [ ]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B.    static public void main(String [ ]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C.    public static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int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 main(String [ ]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D.    public static void main(String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E.    public static void main(String </a:t>
            </a:r>
            <a:r>
              <a:rPr lang="en-US" sz="2200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tx1"/>
                </a:solidFill>
                <a:latin typeface="Corbel" pitchFamily="34" charset="0"/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latin typeface="Corbel" pitchFamily="34" charset="0"/>
              </a:rPr>
              <a:t>F. 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200" b="1" dirty="0">
                <a:latin typeface="Corbel" pitchFamily="34" charset="0"/>
              </a:rPr>
              <a:t>G.    static public void main(String [ ] x)</a:t>
            </a:r>
            <a:endParaRPr lang="en-US" sz="22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All are correct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Moving Ahead with 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Ways Of Writing A Java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Writng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First Java Code Using Notepad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Different Elements In The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Explanation Of Each Element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QUIZ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What of the following are correct declarations of main( ) for JVM?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A.    public static void main(String [ ]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B.    static public void main(String [ ]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C.    public static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main(String [ ]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D.    public static void main(String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E.    public static void main(String </a:t>
            </a: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[ ])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latin typeface="Corbel" pitchFamily="34" charset="0"/>
              </a:rPr>
              <a:t>F.    public static void main(String x)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>
                <a:latin typeface="Corbel" pitchFamily="34" charset="0"/>
              </a:rPr>
              <a:t>G.    static public void main(String [ ] x)</a:t>
            </a:r>
            <a:endParaRPr lang="en-US" b="1" dirty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dirty="0"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>
                <a:latin typeface="Corbel" pitchFamily="34" charset="0"/>
              </a:rPr>
              <a:t>Answer:</a:t>
            </a:r>
            <a:r>
              <a:rPr lang="en-US" sz="2400" dirty="0">
                <a:latin typeface="Corbel" pitchFamily="34" charset="0"/>
              </a:rPr>
              <a:t> A,B,E,G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3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3571876"/>
            <a:ext cx="8786874" cy="307183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9826086245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</a:t>
            </a:r>
            <a:r>
              <a:rPr lang="en-US" sz="2800" b="1" u="sng">
                <a:solidFill>
                  <a:srgbClr val="0070C0"/>
                </a:solidFill>
                <a:latin typeface="Corbel" pitchFamily="34" charset="0"/>
              </a:rPr>
              <a:t>for Fourth </a:t>
            </a:r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Lecture:</a:t>
            </a:r>
          </a:p>
          <a:p>
            <a:pPr marL="342900" indent="-342900">
              <a:buAutoNum type="arabicPeriod"/>
            </a:pPr>
            <a:endParaRPr lang="en-US" b="1" dirty="0"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Compilation Process And It’s Explanation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Executing The Code</a:t>
            </a:r>
            <a:endParaRPr lang="en-US" b="1" dirty="0">
              <a:solidFill>
                <a:srgbClr val="FF0000"/>
              </a:solidFill>
              <a:latin typeface="Corbel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Discussion About Some Important Errors</a:t>
            </a:r>
          </a:p>
          <a:p>
            <a:pPr marL="342900" indent="-342900">
              <a:buAutoNum type="arabicPeriod"/>
            </a:pPr>
            <a:r>
              <a:rPr lang="en-US" b="1" dirty="0">
                <a:latin typeface="Corbel" pitchFamily="34" charset="0"/>
              </a:rPr>
              <a:t>Some More Concepts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Developing Java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74194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100" dirty="0"/>
              <a:t>        	</a:t>
            </a:r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Java Program Development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80122" y="3789040"/>
            <a:ext cx="4286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100" dirty="0">
                <a:latin typeface="Corbel" pitchFamily="34" charset="0"/>
              </a:rPr>
              <a:t>This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approach</a:t>
            </a:r>
            <a:r>
              <a:rPr lang="en-US" sz="2100" dirty="0">
                <a:latin typeface="Corbel" pitchFamily="34" charset="0"/>
              </a:rPr>
              <a:t> should be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used after </a:t>
            </a:r>
            <a:r>
              <a:rPr lang="en-US" sz="2100" dirty="0">
                <a:latin typeface="Corbel" pitchFamily="34" charset="0"/>
              </a:rPr>
              <a:t>we have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understood</a:t>
            </a:r>
            <a:r>
              <a:rPr lang="en-US" sz="2100" dirty="0">
                <a:latin typeface="Corbel" pitchFamily="34" charset="0"/>
              </a:rPr>
              <a:t> the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basic working </a:t>
            </a:r>
            <a:r>
              <a:rPr lang="en-US" sz="2100" dirty="0">
                <a:latin typeface="Corbel" pitchFamily="34" charset="0"/>
              </a:rPr>
              <a:t>of </a:t>
            </a:r>
            <a:r>
              <a:rPr lang="en-US" sz="2100" b="1" dirty="0">
                <a:solidFill>
                  <a:schemeClr val="accent1"/>
                </a:solidFill>
                <a:latin typeface="Corbel" pitchFamily="34" charset="0"/>
              </a:rPr>
              <a:t>java</a:t>
            </a:r>
            <a:r>
              <a:rPr lang="en-US" sz="2100" dirty="0">
                <a:latin typeface="Corbel" pitchFamily="34" charset="0"/>
              </a:rPr>
              <a:t> . </a:t>
            </a:r>
          </a:p>
          <a:p>
            <a:pPr lvl="1"/>
            <a:endParaRPr lang="en-US" sz="2100" dirty="0">
              <a:latin typeface="Corbel" pitchFamily="34" charset="0"/>
            </a:endParaRPr>
          </a:p>
          <a:p>
            <a:pPr lvl="1"/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Not recommended </a:t>
            </a:r>
            <a:r>
              <a:rPr lang="en-US" sz="2100" dirty="0">
                <a:latin typeface="Corbel" pitchFamily="34" charset="0"/>
              </a:rPr>
              <a:t>for </a:t>
            </a:r>
            <a:r>
              <a:rPr lang="en-US" sz="2100" b="1" dirty="0">
                <a:solidFill>
                  <a:srgbClr val="C00000"/>
                </a:solidFill>
                <a:latin typeface="Corbel" pitchFamily="34" charset="0"/>
              </a:rPr>
              <a:t>beginners</a:t>
            </a:r>
            <a:r>
              <a:rPr lang="en-US" sz="2100" dirty="0">
                <a:latin typeface="Corbel" pitchFamily="34" charset="0"/>
              </a:rPr>
              <a:t> because  an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IDE</a:t>
            </a:r>
            <a:r>
              <a:rPr lang="en-US" sz="2100" dirty="0">
                <a:latin typeface="Corbel" pitchFamily="34" charset="0"/>
              </a:rPr>
              <a:t> hides </a:t>
            </a:r>
            <a:r>
              <a:rPr lang="en-US" sz="2100" b="1" dirty="0">
                <a:solidFill>
                  <a:schemeClr val="accent1"/>
                </a:solidFill>
                <a:latin typeface="Corbel" pitchFamily="34" charset="0"/>
              </a:rPr>
              <a:t>all the basic steps </a:t>
            </a:r>
            <a:r>
              <a:rPr lang="en-US" sz="2100" dirty="0">
                <a:latin typeface="Corbel" pitchFamily="34" charset="0"/>
              </a:rPr>
              <a:t>which are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very important </a:t>
            </a:r>
            <a:r>
              <a:rPr lang="en-US" sz="2100" dirty="0">
                <a:latin typeface="Corbel" pitchFamily="34" charset="0"/>
              </a:rPr>
              <a:t>to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understand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088" y="3549784"/>
            <a:ext cx="350046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Typing</a:t>
            </a:r>
            <a:r>
              <a:rPr lang="en-US" sz="2100" dirty="0">
                <a:latin typeface="Corbel" pitchFamily="34" charset="0"/>
              </a:rPr>
              <a:t> the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code</a:t>
            </a:r>
            <a:r>
              <a:rPr lang="en-US" sz="2100" dirty="0">
                <a:latin typeface="Corbel" pitchFamily="34" charset="0"/>
              </a:rPr>
              <a:t> in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notepad</a:t>
            </a:r>
            <a:r>
              <a:rPr lang="en-US" sz="2100" dirty="0">
                <a:latin typeface="Corbel" pitchFamily="34" charset="0"/>
              </a:rPr>
              <a:t> and </a:t>
            </a:r>
            <a:r>
              <a:rPr lang="en-US" sz="2100" b="1" dirty="0">
                <a:solidFill>
                  <a:schemeClr val="accent1"/>
                </a:solidFill>
                <a:latin typeface="Corbel" pitchFamily="34" charset="0"/>
              </a:rPr>
              <a:t>running it </a:t>
            </a:r>
            <a:r>
              <a:rPr lang="en-US" sz="2100" dirty="0">
                <a:latin typeface="Corbel" pitchFamily="34" charset="0"/>
              </a:rPr>
              <a:t>through </a:t>
            </a:r>
            <a:r>
              <a:rPr lang="en-US" sz="2100" b="1" dirty="0">
                <a:solidFill>
                  <a:srgbClr val="002060"/>
                </a:solidFill>
                <a:latin typeface="Corbel" pitchFamily="34" charset="0"/>
              </a:rPr>
              <a:t>command prompt</a:t>
            </a:r>
            <a:r>
              <a:rPr lang="en-US" sz="2100" dirty="0">
                <a:latin typeface="Corbel" pitchFamily="34" charset="0"/>
              </a:rPr>
              <a:t>. </a:t>
            </a:r>
          </a:p>
          <a:p>
            <a:endParaRPr lang="en-US" sz="2100" dirty="0">
              <a:latin typeface="Corbel" pitchFamily="34" charset="0"/>
            </a:endParaRPr>
          </a:p>
          <a:p>
            <a:r>
              <a:rPr lang="en-US" sz="2100" dirty="0">
                <a:latin typeface="Corbel" pitchFamily="34" charset="0"/>
              </a:rPr>
              <a:t>This </a:t>
            </a: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approach</a:t>
            </a:r>
            <a:r>
              <a:rPr lang="en-US" sz="2100" dirty="0">
                <a:latin typeface="Corbel" pitchFamily="34" charset="0"/>
              </a:rPr>
              <a:t> is </a:t>
            </a:r>
            <a:r>
              <a:rPr lang="en-US" sz="2100" b="1" dirty="0">
                <a:solidFill>
                  <a:srgbClr val="00B050"/>
                </a:solidFill>
                <a:latin typeface="Corbel" pitchFamily="34" charset="0"/>
              </a:rPr>
              <a:t>good</a:t>
            </a:r>
            <a:r>
              <a:rPr lang="en-US" sz="2100" dirty="0">
                <a:latin typeface="Corbel" pitchFamily="34" charset="0"/>
              </a:rPr>
              <a:t> for </a:t>
            </a:r>
            <a:r>
              <a:rPr lang="en-US" sz="2100" b="1" dirty="0">
                <a:solidFill>
                  <a:srgbClr val="0070C0"/>
                </a:solidFill>
                <a:latin typeface="Corbel" pitchFamily="34" charset="0"/>
              </a:rPr>
              <a:t>beginners</a:t>
            </a:r>
            <a:r>
              <a:rPr lang="en-US" sz="2100" dirty="0">
                <a:latin typeface="Corbel" pitchFamily="34" charset="0"/>
              </a:rPr>
              <a:t> for 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learning</a:t>
            </a:r>
            <a:r>
              <a:rPr lang="en-US" sz="2100" dirty="0">
                <a:latin typeface="Corbel" pitchFamily="34" charset="0"/>
              </a:rPr>
              <a:t> each step </a:t>
            </a:r>
            <a:r>
              <a:rPr lang="en-US" sz="2100" b="1" dirty="0">
                <a:solidFill>
                  <a:srgbClr val="7030A0"/>
                </a:solidFill>
                <a:latin typeface="Corbel" pitchFamily="34" charset="0"/>
              </a:rPr>
              <a:t>thoroughly</a:t>
            </a:r>
            <a:r>
              <a:rPr lang="en-US" sz="2100" dirty="0">
                <a:latin typeface="Corbel" pitchFamily="34" charset="0"/>
              </a:rPr>
              <a:t> </a:t>
            </a:r>
            <a:endParaRPr lang="en-US" sz="2100" b="1" dirty="0">
              <a:solidFill>
                <a:srgbClr val="FF0000"/>
              </a:solidFill>
              <a:latin typeface="Corbe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3143240" y="2285992"/>
            <a:ext cx="928694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57818" y="2214554"/>
            <a:ext cx="100013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C1F053-A90A-4CFF-A151-85D24222FD28}"/>
              </a:ext>
            </a:extLst>
          </p:cNvPr>
          <p:cNvSpPr txBox="1"/>
          <p:nvPr/>
        </p:nvSpPr>
        <p:spPr>
          <a:xfrm>
            <a:off x="-2412776" y="9875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7F32A-97FD-4D2D-971A-5A9A73E1B8A2}"/>
              </a:ext>
            </a:extLst>
          </p:cNvPr>
          <p:cNvSpPr txBox="1"/>
          <p:nvPr/>
        </p:nvSpPr>
        <p:spPr>
          <a:xfrm>
            <a:off x="658615" y="2928934"/>
            <a:ext cx="26172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itchFamily="34" charset="0"/>
              </a:rPr>
              <a:t>Using Notepad</a:t>
            </a:r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06CA4-1BCD-4913-817A-7E31C4A1D94E}"/>
              </a:ext>
            </a:extLst>
          </p:cNvPr>
          <p:cNvSpPr txBox="1"/>
          <p:nvPr/>
        </p:nvSpPr>
        <p:spPr>
          <a:xfrm>
            <a:off x="5004048" y="2961975"/>
            <a:ext cx="39761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rbel" pitchFamily="34" charset="0"/>
              </a:rPr>
              <a:t>Using an IDE like </a:t>
            </a:r>
            <a:r>
              <a:rPr lang="en-US" sz="2400" b="1" dirty="0" err="1">
                <a:latin typeface="Corbel" pitchFamily="34" charset="0"/>
              </a:rPr>
              <a:t>Netbeans</a:t>
            </a:r>
            <a:r>
              <a:rPr lang="en-US" sz="2400" b="1" dirty="0">
                <a:latin typeface="Corbel" pitchFamily="34" charset="0"/>
              </a:rPr>
              <a:t> / </a:t>
            </a:r>
          </a:p>
          <a:p>
            <a:r>
              <a:rPr lang="en-US" sz="2400" b="1" dirty="0">
                <a:latin typeface="Corbel" pitchFamily="34" charset="0"/>
              </a:rPr>
              <a:t>Eclipse /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IntelliJ IDEA </a:t>
            </a:r>
            <a:r>
              <a:rPr lang="en-US" sz="2400" b="1" dirty="0" err="1">
                <a:latin typeface="Corbel" pitchFamily="34" charset="0"/>
              </a:rPr>
              <a:t>etc</a:t>
            </a:r>
            <a:endParaRPr lang="en-US" sz="2400" dirty="0">
              <a:latin typeface="Corbel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b="1" dirty="0"/>
            </a:br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Developing Java Programs </a:t>
            </a:r>
            <a:br>
              <a:rPr lang="en-US" sz="3200" b="1" dirty="0">
                <a:latin typeface="Corbel" pitchFamily="34" charset="0"/>
              </a:rPr>
            </a:br>
            <a:r>
              <a:rPr lang="en-US" sz="3200" b="1" dirty="0">
                <a:latin typeface="Corbel" pitchFamily="34" charset="0"/>
              </a:rPr>
              <a:t>Using Notepad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Developing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running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Java program </a:t>
            </a:r>
            <a:r>
              <a:rPr lang="en-US" sz="2400" dirty="0">
                <a:solidFill>
                  <a:schemeClr val="tx1"/>
                </a:solidFill>
                <a:latin typeface="Corbel" pitchFamily="34" charset="0"/>
              </a:rPr>
              <a:t>requires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three</a:t>
            </a:r>
            <a:r>
              <a:rPr lang="en-US" sz="2400" u="sng" dirty="0">
                <a:solidFill>
                  <a:schemeClr val="tx1"/>
                </a:solidFill>
                <a:latin typeface="Corbel" pitchFamily="34" charset="0"/>
              </a:rPr>
              <a:t>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main steps</a:t>
            </a:r>
            <a:r>
              <a:rPr lang="en-US" sz="2400" u="sng" dirty="0">
                <a:solidFill>
                  <a:schemeClr val="tx1"/>
                </a:solidFill>
                <a:latin typeface="Corbel" pitchFamily="34" charset="0"/>
              </a:rPr>
              <a:t>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</a:endParaRPr>
          </a:p>
          <a:p>
            <a:pPr marL="1005840" lvl="2" indent="-457200">
              <a:buClr>
                <a:schemeClr val="accent1"/>
              </a:buClr>
              <a:buSzPct val="120000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Writing the source code</a:t>
            </a:r>
          </a:p>
          <a:p>
            <a:pPr marL="1005840" lvl="2" indent="-457200">
              <a:buClr>
                <a:schemeClr val="accent1"/>
              </a:buClr>
              <a:buSzPct val="120000"/>
              <a:buFont typeface="Wingdings 2"/>
              <a:buAutoNum type="arabicPeriod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05840" lvl="2" indent="-457200">
              <a:buClr>
                <a:schemeClr val="accent1"/>
              </a:buClr>
              <a:buSzPct val="120000"/>
              <a:buFont typeface="Wingdings 2"/>
              <a:buAutoNum type="arabicPeriod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05840" lvl="2" indent="-457200">
              <a:buClr>
                <a:schemeClr val="accent1"/>
              </a:buClr>
              <a:buSzPct val="120000"/>
              <a:buFont typeface="Wingdings 2"/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Compiling the code</a:t>
            </a:r>
          </a:p>
          <a:p>
            <a:pPr marL="548640" lvl="2" indent="0">
              <a:buClr>
                <a:schemeClr val="accent1"/>
              </a:buClr>
              <a:buSzPct val="120000"/>
              <a:buNone/>
            </a:pPr>
            <a:br>
              <a:rPr lang="en-US" sz="2200" b="1" dirty="0">
                <a:solidFill>
                  <a:srgbClr val="0070C0"/>
                </a:solidFill>
                <a:latin typeface="Corbel" pitchFamily="34" charset="0"/>
              </a:rPr>
            </a:b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Conversion from </a:t>
            </a:r>
            <a:r>
              <a:rPr lang="en-US" sz="2200" b="1" i="1" u="sng" dirty="0">
                <a:solidFill>
                  <a:srgbClr val="00B050"/>
                </a:solidFill>
                <a:latin typeface="Corbel" pitchFamily="34" charset="0"/>
              </a:rPr>
              <a:t>source code 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to </a:t>
            </a:r>
            <a:r>
              <a:rPr lang="en-US" sz="2200" b="1" i="1" u="sng" dirty="0">
                <a:solidFill>
                  <a:srgbClr val="002060"/>
                </a:solidFill>
                <a:latin typeface="Corbel" pitchFamily="34" charset="0"/>
              </a:rPr>
              <a:t>bytecode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by the </a:t>
            </a:r>
            <a:r>
              <a:rPr lang="en-US" sz="2200" b="1" i="1" dirty="0">
                <a:solidFill>
                  <a:srgbClr val="7030A0"/>
                </a:solidFill>
                <a:latin typeface="Corbel" pitchFamily="34" charset="0"/>
              </a:rPr>
              <a:t>java compiler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 marL="1005840" lvl="2" indent="-457200">
              <a:buClr>
                <a:schemeClr val="accent1"/>
              </a:buClr>
              <a:buSzPct val="120000"/>
              <a:buAutoNum type="arabicPeriod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05840" lvl="2" indent="-457200">
              <a:buClr>
                <a:schemeClr val="accent1"/>
              </a:buClr>
              <a:buSzPct val="120000"/>
              <a:buAutoNum type="arabicPeriod"/>
            </a:pPr>
            <a:endParaRPr lang="en-US" sz="2200" b="1" dirty="0">
              <a:solidFill>
                <a:srgbClr val="0070C0"/>
              </a:solidFill>
              <a:latin typeface="Corbel" pitchFamily="34" charset="0"/>
            </a:endParaRPr>
          </a:p>
          <a:p>
            <a:pPr marL="1005840" lvl="2" indent="-457200">
              <a:buClr>
                <a:schemeClr val="accent1"/>
              </a:buClr>
              <a:buSzPct val="120000"/>
              <a:buAutoNum type="arabicPeriod" startAt="3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Executing the code</a:t>
            </a:r>
          </a:p>
          <a:p>
            <a:pPr marL="548640" lvl="2" indent="0">
              <a:buClr>
                <a:schemeClr val="accent1"/>
              </a:buClr>
              <a:buSzPct val="120000"/>
              <a:buNone/>
            </a:pPr>
            <a:br>
              <a:rPr lang="en-US" sz="2200" b="1" dirty="0">
                <a:solidFill>
                  <a:srgbClr val="0070C0"/>
                </a:solidFill>
                <a:latin typeface="Corbel" pitchFamily="34" charset="0"/>
              </a:rPr>
            </a:b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Interpretation of the </a:t>
            </a:r>
            <a:r>
              <a:rPr lang="en-US" sz="2200" b="1" i="1" u="sng" dirty="0">
                <a:solidFill>
                  <a:srgbClr val="002060"/>
                </a:solidFill>
                <a:latin typeface="Corbel" pitchFamily="34" charset="0"/>
              </a:rPr>
              <a:t>bytecode</a:t>
            </a:r>
            <a:r>
              <a:rPr lang="en-US" sz="2200" b="1" i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by the </a:t>
            </a:r>
            <a:r>
              <a:rPr lang="en-US" sz="2200" b="1" i="1" dirty="0">
                <a:solidFill>
                  <a:srgbClr val="00B050"/>
                </a:solidFill>
                <a:latin typeface="Corbel" pitchFamily="34" charset="0"/>
              </a:rPr>
              <a:t>JVM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800" b="1" dirty="0"/>
            </a:br>
            <a:br>
              <a:rPr lang="en-US" sz="2800" b="1" dirty="0"/>
            </a:br>
            <a:r>
              <a:rPr lang="en-US" sz="3200" b="1" dirty="0">
                <a:latin typeface="Corbel" pitchFamily="34" charset="0"/>
              </a:rPr>
              <a:t>Step 1-Writing the Source Code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Select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notepad.exe 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from the list shown in pop up menu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run command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Right click and choose “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run as administrator</a:t>
            </a: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” option.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Corbel" pitchFamily="34" charset="0"/>
              </a:rPr>
              <a:t>Now type the code given in next slide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58081" y="188640"/>
            <a:ext cx="1606407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b="1" dirty="0">
                <a:latin typeface="Corbel" pitchFamily="34" charset="0"/>
              </a:rPr>
              <a:t>Step 1-Writing the Source Code</a:t>
            </a:r>
            <a:endParaRPr lang="en-IN" sz="29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public static void main(String [ ]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{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(“Hello User”);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}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orbel" pitchFamily="34" charset="0"/>
              </a:rPr>
              <a:t>First of all we must remember that java is a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highly case sensitive </a:t>
            </a:r>
          </a:p>
          <a:p>
            <a:pPr>
              <a:buNone/>
            </a:pP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language.</a:t>
            </a:r>
          </a:p>
          <a:p>
            <a:pPr>
              <a:buNone/>
            </a:pPr>
            <a:endParaRPr lang="en-US" dirty="0">
              <a:latin typeface="Corbel" pitchFamily="34" charset="0"/>
            </a:endParaRP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It means that we have to be very careful about </a:t>
            </a:r>
            <a:r>
              <a:rPr lang="en-US" b="1" u="sng" dirty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dirty="0">
                <a:latin typeface="Corbel" pitchFamily="34" charset="0"/>
              </a:rPr>
              <a:t> and </a:t>
            </a:r>
          </a:p>
          <a:p>
            <a:pPr>
              <a:buNone/>
            </a:pPr>
            <a:r>
              <a:rPr lang="en-US" u="sng" dirty="0">
                <a:solidFill>
                  <a:srgbClr val="0070C0"/>
                </a:solidFill>
                <a:latin typeface="Corbel" pitchFamily="34" charset="0"/>
              </a:rPr>
              <a:t>lowercase</a:t>
            </a:r>
            <a:r>
              <a:rPr lang="en-US" dirty="0">
                <a:latin typeface="Corbel" pitchFamily="34" charset="0"/>
              </a:rPr>
              <a:t> letters while typing the code.</a:t>
            </a:r>
          </a:p>
          <a:p>
            <a:pPr>
              <a:buNone/>
            </a:pPr>
            <a:endParaRPr lang="en-US" dirty="0">
              <a:latin typeface="Corbel" pitchFamily="34" charset="0"/>
            </a:endParaRP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For example</a:t>
            </a:r>
            <a:r>
              <a:rPr lang="en-US" dirty="0">
                <a:latin typeface="Corbel" pitchFamily="34" charset="0"/>
              </a:rPr>
              <a:t>, in the previous code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three</a:t>
            </a:r>
            <a:r>
              <a:rPr lang="en-US" dirty="0">
                <a:latin typeface="Corbel" pitchFamily="34" charset="0"/>
              </a:rPr>
              <a:t> letters are compulsorily </a:t>
            </a: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in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uppercase</a:t>
            </a:r>
            <a:r>
              <a:rPr lang="en-US" dirty="0">
                <a:latin typeface="Corbel" pitchFamily="34" charset="0"/>
              </a:rPr>
              <a:t> and they are </a:t>
            </a:r>
          </a:p>
          <a:p>
            <a:pPr>
              <a:buNone/>
            </a:pPr>
            <a:r>
              <a:rPr lang="en-US" dirty="0">
                <a:latin typeface="Corbel" pitchFamily="34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“T”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  </a:t>
            </a:r>
            <a:r>
              <a:rPr lang="en-US" dirty="0">
                <a:latin typeface="Corbel" pitchFamily="34" charset="0"/>
              </a:rPr>
              <a:t>of Test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“S”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of String and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	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“S” </a:t>
            </a:r>
            <a:r>
              <a:rPr lang="en-US" dirty="0">
                <a:latin typeface="Corbel" pitchFamily="34" charset="0"/>
              </a:rPr>
              <a:t>of System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dirty="0">
              <a:latin typeface="Corbel" pitchFamily="34" charset="0"/>
            </a:endParaRPr>
          </a:p>
          <a:p>
            <a:pPr>
              <a:buNone/>
            </a:pPr>
            <a:r>
              <a:rPr lang="en-US" b="1" dirty="0">
                <a:latin typeface="Corbel" pitchFamily="34" charset="0"/>
              </a:rPr>
              <a:t>This is because in java class names begin with upper case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latin typeface="Corbel" pitchFamily="34" charset="0"/>
              </a:rPr>
              <a:t>The first statement of our code is: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Test </a:t>
            </a:r>
          </a:p>
          <a:p>
            <a:pPr>
              <a:buNone/>
            </a:pPr>
            <a:endParaRPr lang="en-US" sz="2400" b="1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Since java is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Object Oriented Language </a:t>
            </a:r>
            <a:r>
              <a:rPr lang="en-US" sz="2400" dirty="0">
                <a:latin typeface="Corbel" pitchFamily="34" charset="0"/>
              </a:rPr>
              <a:t>and it strictly supports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Encapsulation</a:t>
            </a:r>
            <a:r>
              <a:rPr lang="en-US" sz="2400" dirty="0">
                <a:latin typeface="Corbel" pitchFamily="34" charset="0"/>
              </a:rPr>
              <a:t> so every java program must always contain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atleast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one class </a:t>
            </a:r>
            <a:r>
              <a:rPr lang="en-US" sz="2400" dirty="0">
                <a:latin typeface="Corbel" pitchFamily="34" charset="0"/>
              </a:rPr>
              <a:t>and whatever we write must appear within the </a:t>
            </a: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opening and closing braces of the class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Understanding The Program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latin typeface="Corbel" pitchFamily="34" charset="0"/>
              </a:rPr>
              <a:t>The second statement is:</a:t>
            </a:r>
          </a:p>
          <a:p>
            <a:pPr>
              <a:buNone/>
            </a:pPr>
            <a:endParaRPr lang="en-US" sz="2200" b="1" dirty="0">
              <a:latin typeface="Corbel" pitchFamily="34" charset="0"/>
            </a:endParaRPr>
          </a:p>
          <a:p>
            <a:pPr>
              <a:buNone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public static void main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(String [ ]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args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</a:t>
            </a:r>
          </a:p>
          <a:p>
            <a:pPr>
              <a:buNone/>
            </a:pPr>
            <a:endParaRPr lang="en-US" sz="2200" b="1" dirty="0">
              <a:latin typeface="Corbel" pitchFamily="34" charset="0"/>
            </a:endParaRPr>
          </a:p>
          <a:p>
            <a:pPr>
              <a:buNone/>
            </a:pPr>
            <a:r>
              <a:rPr lang="en-US" sz="2200" dirty="0">
                <a:latin typeface="Corbel" pitchFamily="34" charset="0"/>
              </a:rPr>
              <a:t>In java also(like C/C++) the entry point of execution of our program is the</a:t>
            </a:r>
          </a:p>
          <a:p>
            <a:pPr>
              <a:buNone/>
            </a:pPr>
            <a:r>
              <a:rPr lang="en-US" sz="2200" b="1" u="sng" dirty="0">
                <a:latin typeface="Corbel" pitchFamily="34" charset="0"/>
              </a:rPr>
              <a:t>method</a:t>
            </a:r>
            <a:r>
              <a:rPr lang="en-US" sz="2200" dirty="0">
                <a:latin typeface="Corbel" pitchFamily="34" charset="0"/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 </a:t>
            </a:r>
            <a:r>
              <a:rPr lang="en-US" sz="2200" dirty="0">
                <a:latin typeface="Corbel" pitchFamily="34" charset="0"/>
              </a:rPr>
              <a:t>which is called by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JVM</a:t>
            </a:r>
            <a:r>
              <a:rPr lang="en-US" sz="2200" dirty="0">
                <a:solidFill>
                  <a:srgbClr val="FF0000"/>
                </a:solidFill>
                <a:latin typeface="Corbel" pitchFamily="34" charset="0"/>
              </a:rPr>
              <a:t>.</a:t>
            </a:r>
          </a:p>
          <a:p>
            <a:pPr>
              <a:buNone/>
            </a:pPr>
            <a:endParaRPr lang="en-US" sz="2200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dirty="0">
                <a:latin typeface="Corbel" pitchFamily="34" charset="0"/>
              </a:rPr>
              <a:t>The words shown in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blue</a:t>
            </a:r>
            <a:r>
              <a:rPr lang="en-US" sz="2200" dirty="0">
                <a:latin typeface="Corbel" pitchFamily="34" charset="0"/>
              </a:rPr>
              <a:t> are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keywords </a:t>
            </a:r>
            <a:r>
              <a:rPr lang="en-US" sz="2200" dirty="0">
                <a:latin typeface="Corbel" pitchFamily="34" charset="0"/>
              </a:rPr>
              <a:t>and each has a different </a:t>
            </a:r>
          </a:p>
          <a:p>
            <a:pPr>
              <a:buNone/>
            </a:pPr>
            <a:r>
              <a:rPr lang="en-US" sz="2200" dirty="0">
                <a:latin typeface="Corbel" pitchFamily="34" charset="0"/>
              </a:rPr>
              <a:t>meaning and purpose for the method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main( ).</a:t>
            </a:r>
          </a:p>
          <a:p>
            <a:pPr>
              <a:buNone/>
            </a:pPr>
            <a:endParaRPr lang="en-US" sz="2200" b="1" u="sng" dirty="0">
              <a:solidFill>
                <a:srgbClr val="FF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u="sng" dirty="0">
                <a:solidFill>
                  <a:schemeClr val="accent1"/>
                </a:solidFill>
                <a:latin typeface="Corbel" pitchFamily="34" charset="0"/>
              </a:rPr>
              <a:t>Lets understand each of them in detail</a:t>
            </a:r>
            <a:endParaRPr lang="en-IN" sz="2200" b="1" u="sng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940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1811</TotalTime>
  <Words>1346</Words>
  <Application>Microsoft Office PowerPoint</Application>
  <PresentationFormat>On-screen Show (4:3)</PresentationFormat>
  <Paragraphs>205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Developing Java Programs</vt:lpstr>
      <vt:lpstr>  Developing Java Programs  Using Notepad</vt:lpstr>
      <vt:lpstr>  Step 1-Writing the Source Code</vt:lpstr>
      <vt:lpstr>Step 1-Writing the Source Code</vt:lpstr>
      <vt:lpstr>Understanding The Program</vt:lpstr>
      <vt:lpstr>Understanding The Program</vt:lpstr>
      <vt:lpstr>Understanding The Program</vt:lpstr>
      <vt:lpstr>Why main( ) is public ?</vt:lpstr>
      <vt:lpstr>Why main( ) is static ?</vt:lpstr>
      <vt:lpstr>Why main( ) has  return type void ?</vt:lpstr>
      <vt:lpstr>Can we change/remove  the keywords used with main () ?</vt:lpstr>
      <vt:lpstr>What is String [ ] args ?</vt:lpstr>
      <vt:lpstr>Can we change/drop  String [ ] args ?</vt:lpstr>
      <vt:lpstr>Understanding  System.out.println( )</vt:lpstr>
      <vt:lpstr>QUIZ</vt:lpstr>
      <vt:lpstr>QUIZ</vt:lpstr>
      <vt:lpstr>QUIZ</vt:lpstr>
      <vt:lpstr>QUIZ</vt:lpstr>
      <vt:lpstr>End Of Lecture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210</cp:revision>
  <dcterms:created xsi:type="dcterms:W3CDTF">2015-12-21T13:46:48Z</dcterms:created>
  <dcterms:modified xsi:type="dcterms:W3CDTF">2022-08-02T08:03:31Z</dcterms:modified>
</cp:coreProperties>
</file>