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01" r:id="rId4"/>
    <p:sldId id="354" r:id="rId5"/>
    <p:sldId id="357" r:id="rId6"/>
    <p:sldId id="355" r:id="rId7"/>
    <p:sldId id="356" r:id="rId8"/>
    <p:sldId id="377" r:id="rId9"/>
    <p:sldId id="358" r:id="rId10"/>
    <p:sldId id="359" r:id="rId11"/>
    <p:sldId id="309" r:id="rId12"/>
    <p:sldId id="360" r:id="rId13"/>
    <p:sldId id="373" r:id="rId14"/>
    <p:sldId id="374" r:id="rId15"/>
    <p:sldId id="375" r:id="rId16"/>
    <p:sldId id="376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61" r:id="rId25"/>
    <p:sldId id="362" r:id="rId26"/>
    <p:sldId id="363" r:id="rId27"/>
    <p:sldId id="378" r:id="rId28"/>
    <p:sldId id="364" r:id="rId29"/>
    <p:sldId id="365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60481E1-8C9A-4CBE-AB28-8590DF54B7BE}"/>
    <pc:docChg chg="modSld">
      <pc:chgData name="Sharma Computer Academy" userId="08476b32c11f4418" providerId="LiveId" clId="{660481E1-8C9A-4CBE-AB28-8590DF54B7BE}" dt="2022-08-18T11:38:19.987" v="4" actId="20577"/>
      <pc:docMkLst>
        <pc:docMk/>
      </pc:docMkLst>
      <pc:sldChg chg="modSp mod">
        <pc:chgData name="Sharma Computer Academy" userId="08476b32c11f4418" providerId="LiveId" clId="{660481E1-8C9A-4CBE-AB28-8590DF54B7BE}" dt="2022-08-18T11:38:19.987" v="4" actId="20577"/>
        <pc:sldMkLst>
          <pc:docMk/>
          <pc:sldMk cId="0" sldId="363"/>
        </pc:sldMkLst>
        <pc:spChg chg="mod">
          <ac:chgData name="Sharma Computer Academy" userId="08476b32c11f4418" providerId="LiveId" clId="{660481E1-8C9A-4CBE-AB28-8590DF54B7BE}" dt="2022-08-18T11:38:19.987" v="4" actId="20577"/>
          <ac:spMkLst>
            <pc:docMk/>
            <pc:sldMk cId="0" sldId="363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orbel" pitchFamily="34" charset="0"/>
              </a:rPr>
              <a:t>JAVA SE</a:t>
            </a:r>
          </a:p>
          <a:p>
            <a:r>
              <a:rPr lang="en-US" sz="4400" dirty="0">
                <a:latin typeface="Corbel" pitchFamily="34" charset="0"/>
              </a:rPr>
              <a:t>(Core java)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Points To Remember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About “</a:t>
            </a:r>
            <a:r>
              <a:rPr lang="en-US" sz="3200" b="1" dirty="0" err="1">
                <a:latin typeface="Corbel" pitchFamily="34" charset="0"/>
              </a:rPr>
              <a:t>bytecodes</a:t>
            </a:r>
            <a:r>
              <a:rPr lang="en-US" sz="3200" b="1" dirty="0">
                <a:latin typeface="Corbel" pitchFamily="34" charset="0"/>
              </a:rPr>
              <a:t>”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Bytecodes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are generated as </a:t>
            </a:r>
            <a:r>
              <a:rPr lang="en-US" sz="2400" u="sng" dirty="0">
                <a:solidFill>
                  <a:schemeClr val="tx1"/>
                </a:solidFill>
                <a:latin typeface="Corbel" pitchFamily="34" charset="0"/>
              </a:rPr>
              <a:t>separate files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These files have the extension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.class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and their name is same as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name of the class d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efined by the programmer.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For example if class name is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Test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, the </a:t>
            </a:r>
            <a:r>
              <a:rPr lang="en-US" dirty="0" err="1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name will also be “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Test.class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Number of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bytecode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 files generated is same as number of programmer defined classes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. So if our program contains three class called “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College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 , “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Faculty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 and “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Student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 , then three </a:t>
            </a:r>
            <a:r>
              <a:rPr lang="en-US" dirty="0" err="1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files would be generated called: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College.class</a:t>
            </a: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Faculty.class</a:t>
            </a: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Student.class</a:t>
            </a: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Executing The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 general syntax to run our code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1703070" lvl="3" indent="-514350">
              <a:buClr>
                <a:schemeClr val="accent1"/>
              </a:buClr>
              <a:buSzPct val="120000"/>
            </a:pPr>
            <a:r>
              <a:rPr lang="en-US" sz="2000" b="1" i="1" dirty="0">
                <a:latin typeface="Corbel" pitchFamily="34" charset="0"/>
              </a:rPr>
              <a:t>	java &lt;Name of the class containing main method&gt;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dirty="0">
                <a:latin typeface="Corbel" pitchFamily="34" charset="0"/>
              </a:rPr>
              <a:t>	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b="1" i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b="1" i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i="1" dirty="0">
                <a:latin typeface="Corbel" pitchFamily="34" charset="0"/>
              </a:rPr>
              <a:t> is the Java interpreter which takes 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.class</a:t>
            </a:r>
            <a:r>
              <a:rPr lang="en-IN" sz="2400" i="1" dirty="0">
                <a:latin typeface="Corbel" pitchFamily="34" charset="0"/>
              </a:rPr>
              <a:t> file as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>
                <a:latin typeface="Corbel" pitchFamily="34" charset="0"/>
              </a:rPr>
              <a:t>argument (</a:t>
            </a:r>
            <a:r>
              <a:rPr lang="en-IN" sz="2400" i="1" u="sng" dirty="0">
                <a:solidFill>
                  <a:srgbClr val="00B050"/>
                </a:solidFill>
                <a:latin typeface="Corbel" pitchFamily="34" charset="0"/>
              </a:rPr>
              <a:t>note: do not write the extension .class</a:t>
            </a:r>
            <a:r>
              <a:rPr lang="en-IN" sz="2400" i="1" dirty="0">
                <a:latin typeface="Corbel" pitchFamily="34" charset="0"/>
              </a:rPr>
              <a:t>).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i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sz="2400" i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>
                <a:latin typeface="Corbel" pitchFamily="34" charset="0"/>
              </a:rPr>
              <a:t>This class file should contain 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main() method </a:t>
            </a:r>
            <a:r>
              <a:rPr lang="en-IN" sz="2400" i="1" dirty="0">
                <a:latin typeface="Corbel" pitchFamily="34" charset="0"/>
              </a:rPr>
              <a:t>that is executed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2400" i="1" dirty="0">
                <a:latin typeface="Corbel" pitchFamily="34" charset="0"/>
              </a:rPr>
              <a:t>by the Java interpreter</a:t>
            </a:r>
            <a:r>
              <a:rPr lang="en-IN" sz="2400" dirty="0">
                <a:latin typeface="Corbel" pitchFamily="34" charset="0"/>
              </a:rPr>
              <a:t>.</a:t>
            </a:r>
            <a:endParaRPr lang="en-US" sz="24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Executing The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For example, if  class “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Test</a:t>
            </a:r>
            <a:r>
              <a:rPr lang="en-US" sz="2400" dirty="0">
                <a:latin typeface="Corbel" pitchFamily="34" charset="0"/>
              </a:rPr>
              <a:t>” has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main() </a:t>
            </a:r>
            <a:r>
              <a:rPr lang="en-US" sz="2400" dirty="0">
                <a:latin typeface="Corbel" pitchFamily="34" charset="0"/>
              </a:rPr>
              <a:t>method then our command would be:</a:t>
            </a:r>
          </a:p>
          <a:p>
            <a:pPr marL="1520190" lvl="3" indent="-514350">
              <a:buClr>
                <a:schemeClr val="accent1"/>
              </a:buClr>
              <a:buSzPct val="120000"/>
            </a:pP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	</a:t>
            </a:r>
          </a:p>
          <a:p>
            <a:pPr marL="1520190" lvl="3" indent="-514350">
              <a:buClr>
                <a:schemeClr val="accent1"/>
              </a:buClr>
              <a:buSzPct val="120000"/>
            </a:pP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Test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 descr="Run-Tes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3214686"/>
            <a:ext cx="8858312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How many .class files would be generated for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…………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US" sz="2300" b="1" dirty="0">
                <a:solidFill>
                  <a:srgbClr val="FF0000"/>
                </a:solidFill>
                <a:latin typeface="Corbel" pitchFamily="34" charset="0"/>
              </a:rPr>
              <a:t>3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What should be the name of the program: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class 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…………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class B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………….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class 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………..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Although we can give any name but it is preferred to give the same name as the class which contains main( ) method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What should be the name of the program: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class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public static void main(String [ ] </a:t>
            </a: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System.out.println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(“In Indore”);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class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public static void main(String [ ] </a:t>
            </a:r>
            <a:r>
              <a:rPr lang="en-US" sz="2000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 err="1">
                <a:solidFill>
                  <a:schemeClr val="tx1"/>
                </a:solidFill>
                <a:latin typeface="Corbel" pitchFamily="34" charset="0"/>
              </a:rPr>
              <a:t>System.out.println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(“In Bhopal”);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}</a:t>
            </a:r>
            <a:endParaRPr lang="en-US" sz="23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Can be either “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Bhopal.java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” or “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Indore.java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”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In the previous code which main( ) method will be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called by JVM if we run our code?</a:t>
            </a: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dirty="0">
                <a:solidFill>
                  <a:schemeClr val="tx1"/>
                </a:solidFill>
                <a:latin typeface="Corbel" pitchFamily="34" charset="0"/>
              </a:rPr>
              <a:t>Answer: </a:t>
            </a:r>
            <a:r>
              <a:rPr lang="en-US" sz="2300" dirty="0">
                <a:solidFill>
                  <a:srgbClr val="7030A0"/>
                </a:solidFill>
                <a:latin typeface="Corbel" pitchFamily="34" charset="0"/>
              </a:rPr>
              <a:t>It depends on how we run the code!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rgbClr val="7030A0"/>
                </a:solidFill>
                <a:latin typeface="Corbel" pitchFamily="34" charset="0"/>
              </a:rPr>
              <a:t>If we run it as: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300" b="1" dirty="0">
                <a:solidFill>
                  <a:srgbClr val="002060"/>
                </a:solidFill>
                <a:latin typeface="Corbel" pitchFamily="34" charset="0"/>
              </a:rPr>
              <a:t>java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rgbClr val="C00000"/>
                </a:solidFill>
                <a:latin typeface="Corbel" pitchFamily="34" charset="0"/>
              </a:rPr>
              <a:t>Then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300" b="1" dirty="0">
                <a:solidFill>
                  <a:srgbClr val="002060"/>
                </a:solidFill>
                <a:latin typeface="Corbel" pitchFamily="34" charset="0"/>
              </a:rPr>
              <a:t>In Bhopal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rgbClr val="C00000"/>
                </a:solidFill>
                <a:latin typeface="Corbel" pitchFamily="34" charset="0"/>
              </a:rPr>
              <a:t>And , if we run it as: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300" b="1" dirty="0">
                <a:solidFill>
                  <a:srgbClr val="002060"/>
                </a:solidFill>
                <a:latin typeface="Corbel" pitchFamily="34" charset="0"/>
              </a:rPr>
              <a:t>java Indore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rgbClr val="C00000"/>
                </a:solidFill>
                <a:latin typeface="Corbel" pitchFamily="34" charset="0"/>
              </a:rPr>
              <a:t>Then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300" b="1" dirty="0">
                <a:solidFill>
                  <a:srgbClr val="002060"/>
                </a:solidFill>
                <a:latin typeface="Corbel" pitchFamily="34" charset="0"/>
              </a:rPr>
              <a:t>In Indore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Another Program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Suppose we write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>
                <a:solidFill>
                  <a:srgbClr val="0070C0"/>
                </a:solidFill>
                <a:latin typeface="Corbel" pitchFamily="34" charset="0"/>
              </a:rPr>
              <a:t>    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public static void main(String 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Another Program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Now when we will run it :</a:t>
            </a: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Test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latin typeface="Corbel" pitchFamily="34" charset="0"/>
              </a:rPr>
              <a:t>The output will be: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  <a:latin typeface="Corbel" pitchFamily="34" charset="0"/>
            </a:endParaRP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		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latin typeface="Corbel" pitchFamily="34" charset="0"/>
              </a:rPr>
              <a:t>Did you notice something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 line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Welcome To Java</a:t>
            </a:r>
            <a:r>
              <a:rPr lang="en-US" sz="2400" dirty="0">
                <a:latin typeface="Corbel" pitchFamily="34" charset="0"/>
              </a:rPr>
              <a:t>” automatically got displayed on second line . Why?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Because the method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println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>
                <a:latin typeface="Corbel" pitchFamily="34" charset="0"/>
              </a:rPr>
              <a:t>implicitly adds a new line at the end after displaying the message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Another Program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In case we do not want the newline effect then we can use another method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print( 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So if we write: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i="1" dirty="0">
                <a:solidFill>
                  <a:srgbClr val="0070C0"/>
                </a:solidFill>
                <a:latin typeface="Corbel" pitchFamily="34" charset="0"/>
              </a:rPr>
              <a:t>	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latin typeface="Corbel" pitchFamily="34" charset="0"/>
              </a:rPr>
              <a:t>Then the output would be: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  <a:latin typeface="Corbel" pitchFamily="34" charset="0"/>
            </a:endParaRPr>
          </a:p>
          <a:p>
            <a:pPr marL="1245870" lvl="2" indent="-514350">
              <a:buClr>
                <a:schemeClr val="accent1"/>
              </a:buClr>
              <a:buSzPct val="120000"/>
            </a:pPr>
            <a:r>
              <a:rPr lang="en-US" sz="2400" b="1" i="1" dirty="0">
                <a:solidFill>
                  <a:srgbClr val="0070C0"/>
                </a:solidFill>
                <a:latin typeface="Corbel" pitchFamily="34" charset="0"/>
              </a:rPr>
              <a:t>	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Hello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UserWelcome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Compiling And Executing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Saving the source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Compilation Process And It’s Explanation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xecuting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Discussion About Some Important Errors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Some More Concepts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Hello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UserWelcome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To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This is because the method </a:t>
            </a:r>
            <a:r>
              <a:rPr lang="en-US" sz="2300" b="1" dirty="0" err="1">
                <a:solidFill>
                  <a:srgbClr val="7030A0"/>
                </a:solidFill>
                <a:latin typeface="Corbel" pitchFamily="34" charset="0"/>
              </a:rPr>
              <a:t>println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300" dirty="0">
                <a:solidFill>
                  <a:schemeClr val="tx1"/>
                </a:solidFill>
                <a:latin typeface="Corbel" pitchFamily="34" charset="0"/>
              </a:rPr>
              <a:t>method puts a newline after the message not before it.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 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Hello User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     Welcome To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This is because if we call the method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println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without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arguments it just generates a newline on console.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QUIZ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What would be the output of the following 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(“Hello User”);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(“Welcome To Java”);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Syntax Error!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This is because the method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print( ) always requires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arguments ,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so we cannot call it without arguments.</a:t>
            </a:r>
            <a:endParaRPr lang="en-US" sz="23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428736"/>
            <a:ext cx="88583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i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0070C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Some Common Errors!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There are some very common mistakes which a programmer might make in his code due to which errors arise.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These are: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Corbel" pitchFamily="34" charset="0"/>
            </a:endParaRPr>
          </a:p>
          <a:p>
            <a:pPr marL="124587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Forgetting to match number of opening and closing braces</a:t>
            </a:r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Some More Concepts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A very common doubt which might arise in your mind while learning java is that from where we are getting access of “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>
                <a:latin typeface="Corbel" pitchFamily="34" charset="0"/>
              </a:rPr>
              <a:t>” and “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System</a:t>
            </a:r>
            <a:r>
              <a:rPr lang="en-US" sz="2400" dirty="0">
                <a:latin typeface="Corbel" pitchFamily="34" charset="0"/>
              </a:rPr>
              <a:t>” classes.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We know that they are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predefined classes </a:t>
            </a:r>
            <a:r>
              <a:rPr lang="en-US" sz="2400" dirty="0">
                <a:latin typeface="Corbel" pitchFamily="34" charset="0"/>
              </a:rPr>
              <a:t>but we haven’t included any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predefined file </a:t>
            </a:r>
            <a:r>
              <a:rPr lang="en-US" sz="2400" dirty="0">
                <a:latin typeface="Corbel" pitchFamily="34" charset="0"/>
              </a:rPr>
              <a:t>in our code(like header files) but still we are able to use “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>
                <a:latin typeface="Corbel" pitchFamily="34" charset="0"/>
              </a:rPr>
              <a:t>” and “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System</a:t>
            </a:r>
            <a:r>
              <a:rPr lang="en-US" sz="2400" dirty="0">
                <a:latin typeface="Corbel" pitchFamily="34" charset="0"/>
              </a:rPr>
              <a:t>” class.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 is it possible?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Some More Concepts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In java we don’t have header files, rather we have packages.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A package is just a folder which contains java classes and as of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Java 17 </a:t>
            </a:r>
            <a:r>
              <a:rPr lang="en-US" sz="2400" dirty="0">
                <a:latin typeface="Corbel" pitchFamily="34" charset="0"/>
              </a:rPr>
              <a:t>there are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224</a:t>
            </a:r>
            <a:r>
              <a:rPr lang="en-US" sz="2400" dirty="0">
                <a:latin typeface="Corbel" pitchFamily="34" charset="0"/>
              </a:rPr>
              <a:t> packages </a:t>
            </a:r>
            <a:r>
              <a:rPr lang="en-US" sz="2400">
                <a:latin typeface="Corbel" pitchFamily="34" charset="0"/>
              </a:rPr>
              <a:t>containing </a:t>
            </a:r>
            <a:r>
              <a:rPr lang="en-US" sz="2400" b="1">
                <a:solidFill>
                  <a:srgbClr val="C00000"/>
                </a:solidFill>
                <a:latin typeface="Corbel" pitchFamily="34" charset="0"/>
              </a:rPr>
              <a:t>4609 </a:t>
            </a:r>
            <a:r>
              <a:rPr lang="en-US" sz="2400" dirty="0">
                <a:latin typeface="Corbel" pitchFamily="34" charset="0"/>
              </a:rPr>
              <a:t>classes.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i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Some Important Packages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b="1" i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400" dirty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 descr="Java-classes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85860"/>
            <a:ext cx="9144000" cy="55721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Some More Concepts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Amongst these packages there is a package called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java.lang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 </a:t>
            </a:r>
            <a:r>
              <a:rPr lang="en-US" sz="2400" dirty="0">
                <a:latin typeface="Corbel" pitchFamily="34" charset="0"/>
              </a:rPr>
              <a:t>which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provides classes that are fundamental to the design of the Java programming language.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Since these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classes</a:t>
            </a:r>
            <a:r>
              <a:rPr lang="en-US" sz="2400" dirty="0">
                <a:latin typeface="Corbel" pitchFamily="34" charset="0"/>
              </a:rPr>
              <a:t> are so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essential</a:t>
            </a:r>
            <a:r>
              <a:rPr lang="en-US" sz="2400" dirty="0">
                <a:latin typeface="Corbel" pitchFamily="34" charset="0"/>
              </a:rPr>
              <a:t> , the package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java.lang</a:t>
            </a:r>
            <a:r>
              <a:rPr lang="en-US" sz="2400" dirty="0">
                <a:latin typeface="Corbel" pitchFamily="34" charset="0"/>
              </a:rPr>
              <a:t> is implicitly added to our program by the java compiler itself.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latin typeface="Corbel" pitchFamily="34" charset="0"/>
              </a:rPr>
              <a:t>The classes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System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Math</a:t>
            </a:r>
            <a:r>
              <a:rPr lang="en-US" sz="2400" dirty="0">
                <a:latin typeface="Corbel" pitchFamily="34" charset="0"/>
              </a:rPr>
              <a:t>  and many more come from this package only.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Some More Concepts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1720840"/>
            <a:ext cx="88583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>
                <a:latin typeface="Corbel" pitchFamily="34" charset="0"/>
              </a:rPr>
              <a:t>But if we want to add this package </a:t>
            </a:r>
            <a:r>
              <a:rPr lang="en-US" sz="2200" dirty="0" err="1">
                <a:latin typeface="Corbel" pitchFamily="34" charset="0"/>
              </a:rPr>
              <a:t>ourself</a:t>
            </a:r>
            <a:r>
              <a:rPr lang="en-US" sz="2200" dirty="0">
                <a:latin typeface="Corbel" pitchFamily="34" charset="0"/>
              </a:rPr>
              <a:t> then we can do so by writing “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import</a:t>
            </a:r>
            <a:r>
              <a:rPr lang="en-US" sz="2200" dirty="0">
                <a:latin typeface="Corbel" pitchFamily="34" charset="0"/>
              </a:rPr>
              <a:t>” keyword.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>
                <a:latin typeface="Corbel" pitchFamily="34" charset="0"/>
              </a:rPr>
              <a:t>In java to add the support of a package/class in our code we use the keyword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import</a:t>
            </a:r>
            <a:r>
              <a:rPr lang="en-US" sz="2200" dirty="0">
                <a:latin typeface="Corbel" pitchFamily="34" charset="0"/>
              </a:rPr>
              <a:t> whose general syntax is: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>
                <a:latin typeface="Corbel" pitchFamily="34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&lt;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package_name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&gt;.&lt;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class_name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dirty="0">
                <a:latin typeface="Corbel" pitchFamily="34" charset="0"/>
              </a:rPr>
              <a:t>	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>
                <a:latin typeface="Corbel" pitchFamily="34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&lt;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package_name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&gt;.*;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sz="2200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>
                <a:latin typeface="Corbel" pitchFamily="34" charset="0"/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>
                <a:latin typeface="Corbel" pitchFamily="34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java.lang.String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java.lang.System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>
                <a:latin typeface="Corbel" pitchFamily="34" charset="0"/>
              </a:rPr>
              <a:t>	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200" b="1" dirty="0">
                <a:latin typeface="Corbel" pitchFamily="34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java.lang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600" dirty="0"/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>
              <a:solidFill>
                <a:srgbClr val="FF0000"/>
              </a:solidFill>
            </a:endParaRPr>
          </a:p>
          <a:p>
            <a:pPr marL="1520190" lvl="3" indent="-514350">
              <a:buClr>
                <a:schemeClr val="accent1"/>
              </a:buClr>
              <a:buSzPct val="120000"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Saving The Source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Once we have written the code, the next step is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save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compile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can save our code in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two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locations: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Within “bin” subdirectory of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jdk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		  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At any location in our machine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>
                <a:solidFill>
                  <a:srgbClr val="002060"/>
                </a:solidFill>
                <a:latin typeface="Corbel" pitchFamily="34" charset="0"/>
              </a:rPr>
              <a:t>       (This requires setting “PATH” variable also)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 will start with first approach and then migrate to second approach while </a:t>
            </a:r>
            <a:r>
              <a:rPr lang="en-US" sz="2400" u="sng" dirty="0">
                <a:solidFill>
                  <a:srgbClr val="0070C0"/>
                </a:solidFill>
                <a:latin typeface="Corbel" pitchFamily="34" charset="0"/>
              </a:rPr>
              <a:t>learning about packages.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End Of Lecture 3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Fourth Lecture:</a:t>
            </a:r>
          </a:p>
          <a:p>
            <a:pPr marL="342900" indent="-342900">
              <a:buAutoNum type="arabicPeriod"/>
            </a:pPr>
            <a:endParaRPr lang="en-US" b="1" dirty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Data Types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Implicit Type Conversion</a:t>
            </a: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Explicit Type Conversion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Type Conversion In Expressions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Saving The Source Code In “bin”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save the code in 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bin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”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just choose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jdk’s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bin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as the “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location to save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in notepad.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the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file name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option provide any name you like but with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.java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extension.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Generally we prefer giving the same name to our source code as the name of our class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.(Remember it is a general choice not a rule!)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Saving The Source Code In “bin”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Also remember to give the filename in “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double quotes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as otherwise notepad might add the extension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.txt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Now since our class name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so we would save our file by the name “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Test.java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</a:t>
            </a:r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Compiling The Source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compile our code we have to do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Open the command prompt by right clicking and selecting “run as administrator” option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Migrate to the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jdk’s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bin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folder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 the command to compile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Compiling The Source Code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general syntax of compilation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i="1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200" b="1" i="1" dirty="0">
                <a:solidFill>
                  <a:schemeClr val="tx1"/>
                </a:solidFill>
                <a:latin typeface="Corbel" pitchFamily="34" charset="0"/>
              </a:rPr>
              <a:t>&lt;</a:t>
            </a:r>
            <a:r>
              <a:rPr lang="en-US" sz="2200" b="1" i="1" dirty="0" err="1">
                <a:solidFill>
                  <a:schemeClr val="tx1"/>
                </a:solidFill>
                <a:latin typeface="Corbel" pitchFamily="34" charset="0"/>
              </a:rPr>
              <a:t>javac</a:t>
            </a:r>
            <a:r>
              <a:rPr lang="en-US" sz="2200" b="1" i="1" dirty="0">
                <a:solidFill>
                  <a:schemeClr val="tx1"/>
                </a:solidFill>
                <a:latin typeface="Corbel" pitchFamily="34" charset="0"/>
              </a:rPr>
              <a:t> &gt; &lt;full name of .java file&gt;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i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javac</a:t>
            </a:r>
            <a:r>
              <a:rPr lang="en-US" sz="2200" b="1" i="1" dirty="0">
                <a:latin typeface="Corbel" pitchFamily="34" charset="0"/>
              </a:rPr>
              <a:t> is the name of java’s compiler which takes the name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i="1" dirty="0">
                <a:latin typeface="Corbel" pitchFamily="34" charset="0"/>
              </a:rPr>
              <a:t>of our source code as argument and generates the </a:t>
            </a:r>
            <a:r>
              <a:rPr lang="en-US" sz="2200" b="1" i="1" dirty="0" err="1">
                <a:latin typeface="Corbel" pitchFamily="34" charset="0"/>
              </a:rPr>
              <a:t>bytecode</a:t>
            </a:r>
            <a:endParaRPr lang="en-US" sz="2200" b="1" i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Test.java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  <a:latin typeface="Corbel" pitchFamily="34" charset="0"/>
              </a:rPr>
              <a:t>Remember this command has to be given from </a:t>
            </a:r>
            <a:r>
              <a:rPr lang="en-US" sz="2300" b="1" dirty="0" err="1">
                <a:solidFill>
                  <a:srgbClr val="C00000"/>
                </a:solidFill>
                <a:latin typeface="Corbel" pitchFamily="34" charset="0"/>
              </a:rPr>
              <a:t>jdk’s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 “bin” </a:t>
            </a:r>
            <a:r>
              <a:rPr lang="en-US" sz="2300" dirty="0">
                <a:solidFill>
                  <a:srgbClr val="002060"/>
                </a:solidFill>
                <a:latin typeface="Corbel" pitchFamily="34" charset="0"/>
              </a:rPr>
              <a:t>folder as we have saved the file there only!</a:t>
            </a:r>
          </a:p>
          <a:p>
            <a:pPr marL="514350" indent="-514350">
              <a:buNone/>
            </a:pPr>
            <a:endParaRPr lang="en-US" sz="23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Compiling The Source Code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6" name="Content Placeholder 5" descr="Compile-Tes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1" y="1357298"/>
            <a:ext cx="8896219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What happens when we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compile our code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Whenever we compile our java code , the compiler does the following: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It checks for 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syntax errors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(like missing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semicolons,wrong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class or method names etc)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If any syntax error is found the compilation stops.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Otherwise if no syntax errors are there the compiler generates the “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bytecode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 of our “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source code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1878</TotalTime>
  <Words>1644</Words>
  <Application>Microsoft Office PowerPoint</Application>
  <PresentationFormat>On-screen Show (4:3)</PresentationFormat>
  <Paragraphs>440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Saving The Source Code</vt:lpstr>
      <vt:lpstr>Saving The Source Code In “bin”</vt:lpstr>
      <vt:lpstr>Saving The Source Code In “bin”</vt:lpstr>
      <vt:lpstr>Compiling The Source Code</vt:lpstr>
      <vt:lpstr>Compiling The Source Code</vt:lpstr>
      <vt:lpstr>Compiling The Source Code</vt:lpstr>
      <vt:lpstr>What happens when we  compile our code ?</vt:lpstr>
      <vt:lpstr>Points To Remember  About “bytecodes”</vt:lpstr>
      <vt:lpstr>Executing The Code</vt:lpstr>
      <vt:lpstr>Executing The Code</vt:lpstr>
      <vt:lpstr>QUIZ</vt:lpstr>
      <vt:lpstr>QUIZ</vt:lpstr>
      <vt:lpstr>QUIZ</vt:lpstr>
      <vt:lpstr>QUIZ</vt:lpstr>
      <vt:lpstr>Another Program</vt:lpstr>
      <vt:lpstr>Another Program</vt:lpstr>
      <vt:lpstr>Another Program</vt:lpstr>
      <vt:lpstr>QUIZ</vt:lpstr>
      <vt:lpstr>QUIZ</vt:lpstr>
      <vt:lpstr>QUIZ</vt:lpstr>
      <vt:lpstr>QUIZ</vt:lpstr>
      <vt:lpstr>Some Common Errors!</vt:lpstr>
      <vt:lpstr>Some More Concepts</vt:lpstr>
      <vt:lpstr>Some More Concepts</vt:lpstr>
      <vt:lpstr>Some Important Packages</vt:lpstr>
      <vt:lpstr>Some More Concepts</vt:lpstr>
      <vt:lpstr>Some More Concepts</vt:lpstr>
      <vt:lpstr>End Of Lecture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235</cp:revision>
  <dcterms:created xsi:type="dcterms:W3CDTF">2015-12-21T13:46:48Z</dcterms:created>
  <dcterms:modified xsi:type="dcterms:W3CDTF">2022-08-18T11:38:22Z</dcterms:modified>
</cp:coreProperties>
</file>