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85" r:id="rId8"/>
    <p:sldId id="288" r:id="rId9"/>
    <p:sldId id="261" r:id="rId10"/>
    <p:sldId id="293" r:id="rId11"/>
    <p:sldId id="289" r:id="rId12"/>
    <p:sldId id="292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58" y="710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4703" y="1201232"/>
            <a:ext cx="4873752" cy="2227767"/>
          </a:xfrm>
        </p:spPr>
        <p:txBody>
          <a:bodyPr/>
          <a:lstStyle/>
          <a:p>
            <a:br>
              <a:rPr lang="en-IN" dirty="0"/>
            </a:br>
            <a:r>
              <a:rPr lang="en-IN" sz="2800" dirty="0"/>
              <a:t>Election Data Visualization Dashboard</a:t>
            </a:r>
            <a:endParaRPr lang="en-US" sz="2800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5"/>
            <a:ext cx="4873752" cy="1263637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Team Members: 4</a:t>
            </a:r>
          </a:p>
          <a:p>
            <a:pPr>
              <a:defRPr sz="1800"/>
            </a:pPr>
            <a:r>
              <a:rPr lang="en-US" dirty="0"/>
              <a:t>Tool: Microsoft Power BI</a:t>
            </a:r>
          </a:p>
          <a:p>
            <a:pPr>
              <a:defRPr sz="1800"/>
            </a:pPr>
            <a:r>
              <a:rPr lang="en-US" dirty="0"/>
              <a:t>Dataset: Indian_Election_Data.csv</a:t>
            </a:r>
          </a:p>
          <a:p>
            <a:endParaRPr lang="en-US" dirty="0"/>
          </a:p>
        </p:txBody>
      </p:sp>
      <p:pic>
        <p:nvPicPr>
          <p:cNvPr id="1028" name="Picture 4" descr="23 Best Data Visualization Tools You ...">
            <a:extLst>
              <a:ext uri="{FF2B5EF4-FFF2-40B4-BE49-F238E27FC236}">
                <a16:creationId xmlns:a16="http://schemas.microsoft.com/office/drawing/2014/main" id="{B5AF43A3-28FC-DB1E-DC95-50273EB6664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5" r="28215"/>
          <a:stretch>
            <a:fillRect/>
          </a:stretch>
        </p:blipFill>
        <p:spPr bwMode="auto">
          <a:xfrm>
            <a:off x="7246779" y="812292"/>
            <a:ext cx="3834628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10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" dirty="0"/>
              <a:t>.</a:t>
            </a:r>
          </a:p>
          <a:p>
            <a:endParaRPr lang="en-US" dirty="0"/>
          </a:p>
        </p:txBody>
      </p:sp>
      <p:pic>
        <p:nvPicPr>
          <p:cNvPr id="33" name="Picture Placeholder 32" descr="Opened package with a pink shirt in it">
            <a:extLst>
              <a:ext uri="{FF2B5EF4-FFF2-40B4-BE49-F238E27FC236}">
                <a16:creationId xmlns:a16="http://schemas.microsoft.com/office/drawing/2014/main" id="{1D963291-0332-DAB6-6090-6778FC7899B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7" b="7"/>
          <a:stretch/>
        </p:blipFill>
        <p:spPr/>
      </p:pic>
      <p:pic>
        <p:nvPicPr>
          <p:cNvPr id="4100" name="Picture 4" descr="Free Google Thank You Slide &amp; PowerPoint Templates">
            <a:extLst>
              <a:ext uri="{FF2B5EF4-FFF2-40B4-BE49-F238E27FC236}">
                <a16:creationId xmlns:a16="http://schemas.microsoft.com/office/drawing/2014/main" id="{78309129-1EE6-2777-1ACB-DBA5E5D2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Data Cleaning &amp; Preparation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Modeling &amp; Relationships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Historical Trends Visualization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Geographic &amp; Drill through </a:t>
            </a:r>
          </a:p>
          <a:p>
            <a:r>
              <a:rPr lang="en-IN" dirty="0"/>
              <a:t>And Turnout Analysis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74" y="982876"/>
            <a:ext cx="5229726" cy="701545"/>
          </a:xfrm>
        </p:spPr>
        <p:txBody>
          <a:bodyPr/>
          <a:lstStyle/>
          <a:p>
            <a:pPr>
              <a:defRPr sz="1800"/>
            </a:pPr>
            <a:r>
              <a:rPr lang="en-IN" sz="4000" dirty="0"/>
              <a:t>Dataset Overview</a:t>
            </a:r>
            <a:br>
              <a:rPr lang="en-IN" dirty="0"/>
            </a:br>
            <a:br>
              <a:rPr lang="en-US" dirty="0">
                <a:sym typeface="DM Sans Medium"/>
              </a:rPr>
            </a:b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89" y="1659396"/>
            <a:ext cx="5620512" cy="2705020"/>
          </a:xfrm>
        </p:spPr>
        <p:txBody>
          <a:bodyPr/>
          <a:lstStyle/>
          <a:p>
            <a:pPr>
              <a:defRPr sz="1800"/>
            </a:pPr>
            <a:endParaRPr lang="en-US" sz="2400" dirty="0"/>
          </a:p>
          <a:p>
            <a:r>
              <a:rPr lang="en-US" sz="2400" b="1" dirty="0"/>
              <a:t>Dataset Size: </a:t>
            </a:r>
            <a:r>
              <a:rPr lang="en-US" sz="2400" dirty="0"/>
              <a:t>7,993 rows, 17 columns</a:t>
            </a:r>
            <a:br>
              <a:rPr lang="en-US" sz="2400" dirty="0"/>
            </a:br>
            <a:r>
              <a:rPr lang="en-US" sz="2400" b="1" dirty="0"/>
              <a:t>Years Covered: </a:t>
            </a:r>
            <a:r>
              <a:rPr lang="en-US" sz="2400" dirty="0"/>
              <a:t>1962 - 2019</a:t>
            </a:r>
            <a:br>
              <a:rPr lang="en-US" sz="2400" dirty="0"/>
            </a:br>
            <a:r>
              <a:rPr lang="en-US" sz="2400" b="1" dirty="0"/>
              <a:t>Key Columns: </a:t>
            </a:r>
            <a:r>
              <a:rPr lang="en-US" sz="2400" dirty="0"/>
              <a:t>State, District, Constituency, Party, Candidate Name, Total Electors, Total Votes, Region Type, Latitude, Longitude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124" name="Picture 4" descr="Dataset - Free technology icons">
            <a:extLst>
              <a:ext uri="{FF2B5EF4-FFF2-40B4-BE49-F238E27FC236}">
                <a16:creationId xmlns:a16="http://schemas.microsoft.com/office/drawing/2014/main" id="{08CAEA21-E3C7-EF4E-7A7A-6A3103CC8414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 r="215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09" y="3118745"/>
            <a:ext cx="3808075" cy="2624328"/>
          </a:xfrm>
        </p:spPr>
        <p:txBody>
          <a:bodyPr/>
          <a:lstStyle/>
          <a:p>
            <a:r>
              <a:rPr lang="en-IN" sz="3200" dirty="0"/>
              <a:t>Data Cleaning &amp; Preparation </a:t>
            </a: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830" y="5484314"/>
            <a:ext cx="5197642" cy="1668379"/>
          </a:xfrm>
        </p:spPr>
        <p:txBody>
          <a:bodyPr/>
          <a:lstStyle/>
          <a:p>
            <a:r>
              <a:rPr lang="en-US" altLang="zh-CN" sz="3600" dirty="0"/>
              <a:t>Mudit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524CAE7-54F7-874B-3906-473668CCCA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146" name="Picture 2" descr="Effective Data Cleaning: Techniques ...">
            <a:extLst>
              <a:ext uri="{FF2B5EF4-FFF2-40B4-BE49-F238E27FC236}">
                <a16:creationId xmlns:a16="http://schemas.microsoft.com/office/drawing/2014/main" id="{03E27EB2-CD82-BC23-F1FF-55EA1E2C2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9" y="480060"/>
            <a:ext cx="5897879" cy="5897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19" y="1475873"/>
            <a:ext cx="7226490" cy="4154905"/>
          </a:xfrm>
        </p:spPr>
        <p:txBody>
          <a:bodyPr/>
          <a:lstStyle/>
          <a:p>
            <a:pPr>
              <a:defRPr sz="1800"/>
            </a:pPr>
            <a:r>
              <a:rPr lang="en-US" sz="3200" b="1" dirty="0"/>
              <a:t>Objective:</a:t>
            </a:r>
            <a:br>
              <a:rPr lang="en-US" sz="3200" dirty="0"/>
            </a:br>
            <a:r>
              <a:rPr lang="en-US" sz="3200" dirty="0"/>
              <a:t>To ensure the dataset is accurate, standardized, and Power BI–ready for modeling and visualization.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en-IN" sz="3200" b="1" dirty="0"/>
              <a:t>*   </a:t>
            </a:r>
            <a:r>
              <a:rPr lang="en-IN" sz="3200" dirty="0"/>
              <a:t>Imported Data</a:t>
            </a:r>
            <a:br>
              <a:rPr lang="en-IN" sz="3200" dirty="0"/>
            </a:br>
            <a:r>
              <a:rPr lang="en-IN" sz="3200" dirty="0"/>
              <a:t>      </a:t>
            </a:r>
            <a:r>
              <a:rPr lang="en-US" sz="2000" dirty="0"/>
              <a:t>Loaded the Indian_Election_Data.csv file into  </a:t>
            </a:r>
            <a:r>
              <a:rPr lang="en-US" sz="2000" b="1" dirty="0"/>
              <a:t>Power BI Desktop</a:t>
            </a:r>
            <a:r>
              <a:rPr lang="en-US" sz="2000" dirty="0"/>
              <a:t> using </a:t>
            </a:r>
            <a:r>
              <a:rPr lang="en-US" sz="2000" i="1" dirty="0"/>
              <a:t>Get Data → CSV.</a:t>
            </a:r>
            <a:br>
              <a:rPr lang="en-US" sz="2000" i="1" dirty="0"/>
            </a:br>
            <a:br>
              <a:rPr lang="en-US" sz="2000" i="1" dirty="0"/>
            </a:br>
            <a:br>
              <a:rPr lang="en-US" sz="3200" dirty="0"/>
            </a:br>
            <a:br>
              <a:rPr lang="en-US" sz="1050" dirty="0"/>
            </a:br>
            <a:r>
              <a:rPr lang="en-US" sz="1050" dirty="0"/>
              <a:t>.</a:t>
            </a:r>
            <a:br>
              <a:rPr lang="en-US" sz="3200" dirty="0"/>
            </a:br>
            <a:endParaRPr lang="en-US" sz="10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602" y="-221979"/>
            <a:ext cx="1798955" cy="206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745" y="4919472"/>
            <a:ext cx="2340864" cy="585216"/>
          </a:xfrm>
        </p:spPr>
        <p:txBody>
          <a:bodyPr/>
          <a:lstStyle/>
          <a:p>
            <a:r>
              <a:rPr lang="en-US" sz="8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8562" y="4790709"/>
            <a:ext cx="1798955" cy="2062163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3"/>
            <a:ext cx="10567416" cy="5696231"/>
          </a:xfrm>
        </p:spPr>
        <p:txBody>
          <a:bodyPr/>
          <a:lstStyle/>
          <a:p>
            <a:pPr algn="l"/>
            <a:r>
              <a:rPr lang="en-US" sz="3600" b="1" dirty="0"/>
              <a:t>*</a:t>
            </a:r>
            <a:r>
              <a:rPr lang="en-US" sz="3600" i="1" dirty="0"/>
              <a:t>   </a:t>
            </a:r>
            <a:r>
              <a:rPr lang="en-US" sz="3600" dirty="0"/>
              <a:t>Data Type Standardization (Power Query)</a:t>
            </a:r>
            <a:br>
              <a:rPr lang="en-US" sz="4400" dirty="0"/>
            </a:br>
            <a:r>
              <a:rPr lang="en-US" sz="4400" dirty="0"/>
              <a:t>        </a:t>
            </a:r>
            <a:r>
              <a:rPr lang="en-US" sz="2000" b="1" dirty="0"/>
              <a:t>&gt; </a:t>
            </a:r>
            <a:r>
              <a:rPr lang="en-US" sz="2000" dirty="0"/>
              <a:t>Converted numeric columns into proper </a:t>
            </a:r>
            <a:r>
              <a:rPr lang="en-US" sz="2000" b="1" dirty="0"/>
              <a:t>Whole/ Decimal  </a:t>
            </a:r>
            <a:r>
              <a:rPr lang="en-US" sz="2000" dirty="0"/>
              <a:t>format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000" b="1" dirty="0"/>
              <a:t>&gt; </a:t>
            </a:r>
            <a:r>
              <a:rPr lang="en-IN" sz="2000" dirty="0"/>
              <a:t>Ensured categorical fields were set as </a:t>
            </a:r>
            <a:r>
              <a:rPr lang="en-IN" sz="2000" b="1" dirty="0"/>
              <a:t>Text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                 </a:t>
            </a:r>
            <a:r>
              <a:rPr lang="en-IN" sz="2000" b="1" dirty="0"/>
              <a:t>&gt; </a:t>
            </a:r>
            <a:r>
              <a:rPr lang="en-US" sz="2000" dirty="0"/>
              <a:t>Changed </a:t>
            </a:r>
            <a:r>
              <a:rPr lang="en-US" sz="2000" i="1" dirty="0"/>
              <a:t>Year</a:t>
            </a:r>
            <a:r>
              <a:rPr lang="en-US" sz="2000" dirty="0"/>
              <a:t> to </a:t>
            </a:r>
            <a:r>
              <a:rPr lang="en-US" sz="2000" b="1" dirty="0"/>
              <a:t>Whole Number</a:t>
            </a:r>
            <a:r>
              <a:rPr lang="en-US" sz="2000" dirty="0"/>
              <a:t> for chronological filtering.</a:t>
            </a:r>
            <a:br>
              <a:rPr lang="en-US" sz="2000" dirty="0"/>
            </a:br>
            <a:br>
              <a:rPr lang="en-US" sz="2000" dirty="0"/>
            </a:br>
            <a:br>
              <a:rPr lang="en-US" sz="4000" dirty="0"/>
            </a:br>
            <a:r>
              <a:rPr lang="en-IN" sz="4000" b="1" dirty="0"/>
              <a:t>*    </a:t>
            </a:r>
            <a:r>
              <a:rPr lang="en-IN" sz="4000" dirty="0"/>
              <a:t>Handling Missing &amp; Invalid Values</a:t>
            </a:r>
            <a:br>
              <a:rPr lang="en-IN" sz="3200" dirty="0"/>
            </a:br>
            <a:r>
              <a:rPr lang="en-IN" sz="3200" dirty="0"/>
              <a:t>         </a:t>
            </a:r>
            <a:r>
              <a:rPr lang="en-IN" sz="2000" b="1" dirty="0"/>
              <a:t> &gt;</a:t>
            </a:r>
            <a:r>
              <a:rPr lang="en-US" sz="2000" dirty="0"/>
              <a:t>Used </a:t>
            </a:r>
            <a:r>
              <a:rPr lang="en-US" sz="2000" b="1" dirty="0"/>
              <a:t>Remove Rows → Remove Blank Rows</a:t>
            </a:r>
            <a:r>
              <a:rPr lang="en-US" sz="2000" dirty="0"/>
              <a:t> for incomplete entries</a:t>
            </a:r>
            <a:br>
              <a:rPr lang="en-US" sz="2000" dirty="0"/>
            </a:br>
            <a:r>
              <a:rPr lang="en-US" sz="2000" b="1" dirty="0"/>
              <a:t>               &gt;</a:t>
            </a:r>
            <a:r>
              <a:rPr lang="en-US" sz="2000" dirty="0"/>
              <a:t>Replaced null vote counts or elector data with 0 or averages.</a:t>
            </a:r>
            <a:br>
              <a:rPr lang="en-US" sz="2000" dirty="0"/>
            </a:br>
            <a:r>
              <a:rPr lang="en-US" sz="2000" dirty="0"/>
              <a:t>               </a:t>
            </a:r>
            <a:r>
              <a:rPr lang="en-US" sz="2000" b="1" dirty="0"/>
              <a:t>&gt;</a:t>
            </a:r>
            <a:r>
              <a:rPr lang="en-US" sz="2000" dirty="0"/>
              <a:t>Removed districts or booths with missing geographic coordinates.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571C6-93D9-E274-DA51-D9A56964C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588042"/>
            <a:ext cx="45719" cy="256674"/>
          </a:xfrm>
        </p:spPr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Modeling &amp; Relationships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104" y="2078402"/>
            <a:ext cx="3246120" cy="3986784"/>
          </a:xfrm>
        </p:spPr>
        <p:txBody>
          <a:bodyPr/>
          <a:lstStyle/>
          <a:p>
            <a:r>
              <a:rPr lang="en-IN" dirty="0"/>
              <a:t>Key Measures (DAX)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​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IsTop5_Measure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Vote Share %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Top Candidate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Winning Margin</a:t>
            </a:r>
            <a:endParaRPr lang="en-IN" sz="2000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Turnouts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Male Turnout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Female Turnout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Overall Turnout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Rural Turnout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Urban Turnout %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hierarchies</a:t>
            </a:r>
            <a:r>
              <a:rPr lang="en-US" dirty="0"/>
              <a:t>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sz="2400" dirty="0"/>
              <a:t>(State → District → Constituency → Booth)</a:t>
            </a:r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Karritejaswani</a:t>
            </a:r>
            <a:endParaRPr lang="en-US" sz="1600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9E64CE-EC04-149D-DCF9-B96B8924D85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076" y="4273632"/>
            <a:ext cx="2339109" cy="156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Historical Trends Visualization</a:t>
            </a:r>
            <a:endParaRPr lang="en-US" sz="4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3"/>
            <a:ext cx="2528887" cy="2528887"/>
          </a:xfrm>
        </p:spPr>
        <p:txBody>
          <a:bodyPr/>
          <a:lstStyle/>
          <a:p>
            <a:pPr algn="l"/>
            <a:r>
              <a:rPr lang="en-IN" sz="1600" b="1" dirty="0"/>
              <a:t>Voter Demographics</a:t>
            </a:r>
            <a:br>
              <a:rPr lang="en-IN" sz="1400" dirty="0"/>
            </a:br>
            <a:r>
              <a:rPr lang="en-IN" dirty="0"/>
              <a:t>a clear geographic distribution</a:t>
            </a:r>
            <a:endParaRPr lang="en-US" altLang="zh-CN" sz="1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IN" sz="1800" b="1" dirty="0"/>
              <a:t>Party</a:t>
            </a:r>
          </a:p>
          <a:p>
            <a:pPr algn="l"/>
            <a:r>
              <a:rPr lang="en-IN" sz="1800" b="1" dirty="0"/>
              <a:t>Performance</a:t>
            </a:r>
            <a:r>
              <a:rPr lang="en-IN" dirty="0"/>
              <a:t> </a:t>
            </a:r>
            <a:r>
              <a:rPr lang="en-IN" sz="1800" dirty="0"/>
              <a:t>helping compare performance metrics.</a:t>
            </a:r>
            <a:endParaRPr lang="en-US" sz="1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5"/>
            <a:ext cx="2528887" cy="2528886"/>
          </a:xfrm>
        </p:spPr>
        <p:txBody>
          <a:bodyPr/>
          <a:lstStyle/>
          <a:p>
            <a:r>
              <a:rPr lang="en-IN" b="1" dirty="0"/>
              <a:t>State and Party Filter</a:t>
            </a:r>
          </a:p>
          <a:p>
            <a:pPr algn="l"/>
            <a:r>
              <a:rPr lang="en-US" dirty="0"/>
              <a:t>view specific election outcomes.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0E702-3A2A-79FE-6C7C-4ABFA3EC82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Turnout Analysis</a:t>
            </a:r>
            <a:r>
              <a:rPr lang="en-US" dirty="0"/>
              <a:t> </a:t>
            </a:r>
            <a:r>
              <a:rPr lang="en-US" sz="1600" dirty="0"/>
              <a:t>Gauges display turnout rates for urban and rural voters</a:t>
            </a:r>
            <a:endParaRPr lang="en-US" sz="16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671AF-A580-DFF8-DD53-11CF125B5C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23452" y="3813977"/>
            <a:ext cx="2528887" cy="2528887"/>
          </a:xfrm>
        </p:spPr>
        <p:txBody>
          <a:bodyPr/>
          <a:lstStyle/>
          <a:p>
            <a:r>
              <a:rPr lang="en-IN" b="1" dirty="0"/>
              <a:t>Seats Won</a:t>
            </a:r>
          </a:p>
          <a:p>
            <a:pPr algn="l"/>
            <a:r>
              <a:rPr lang="en-IN" sz="1800" dirty="0"/>
              <a:t>helping track overall performance.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</a:t>
            </a:r>
            <a:br>
              <a:rPr lang="en-US" dirty="0"/>
            </a:br>
            <a:r>
              <a:rPr lang="en-US" dirty="0"/>
              <a:t>scenarios​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low-hanging fruit to identify a ballpark value</a:t>
            </a:r>
          </a:p>
          <a:p>
            <a:r>
              <a:rPr lang="en-US" dirty="0"/>
              <a:t>Visualize customer directed convergence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 opportunities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</a:t>
            </a:r>
            <a:r>
              <a:rPr lang="en-US" dirty="0" err="1"/>
              <a:t>te</a:t>
            </a:r>
            <a:r>
              <a:rPr lang="en-US" dirty="0"/>
              <a:t> inside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ECBC8-EEEE-2275-A72F-5DA63B3C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515" y="0"/>
            <a:ext cx="12797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{58D28B2F-8F31-442D-907E-758280219A22}tf11429527_win32</Template>
  <TotalTime>268</TotalTime>
  <Words>414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DM Sans Medium</vt:lpstr>
      <vt:lpstr>Karla</vt:lpstr>
      <vt:lpstr>Univers Condensed Light</vt:lpstr>
      <vt:lpstr>Wingdings</vt:lpstr>
      <vt:lpstr>Office Theme</vt:lpstr>
      <vt:lpstr> Election Data Visualization Dashboard</vt:lpstr>
      <vt:lpstr>Agenda</vt:lpstr>
      <vt:lpstr>Dataset Overview  . </vt:lpstr>
      <vt:lpstr>Data Cleaning &amp; Preparation   </vt:lpstr>
      <vt:lpstr>Objective: To ensure the dataset is accurate, standardized, and Power BI–ready for modeling and visualization.   *   Imported Data       Loaded the Indian_Election_Data.csv file into  Power BI Desktop using Get Data → CSV.    . </vt:lpstr>
      <vt:lpstr>*   Data Type Standardization (Power Query)         &gt; Converted numeric columns into proper Whole/ Decimal  format                   &gt; Ensured categorical fields were set as Text.                   &gt; Changed Year to Whole Number for chronological filtering.   *    Handling Missing &amp; Invalid Values           &gt;Used Remove Rows → Remove Blank Rows for incomplete entries                &gt;Replaced null vote counts or elector data with 0 or averages.                &gt;Removed districts or booths with missing geographic coordinates.</vt:lpstr>
      <vt:lpstr>Data Modeling &amp; Relationships</vt:lpstr>
      <vt:lpstr>Historical Trends Visualization</vt:lpstr>
      <vt:lpstr>Areas of focus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Karri Tejaswani</dc:creator>
  <cp:lastModifiedBy>Karri Tejaswani</cp:lastModifiedBy>
  <cp:revision>1</cp:revision>
  <dcterms:created xsi:type="dcterms:W3CDTF">2025-10-06T14:09:31Z</dcterms:created>
  <dcterms:modified xsi:type="dcterms:W3CDTF">2025-10-06T18:38:25Z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