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70" r:id="rId8"/>
    <p:sldId id="282" r:id="rId9"/>
    <p:sldId id="283" r:id="rId10"/>
    <p:sldId id="275" r:id="rId11"/>
    <p:sldId id="273" r:id="rId12"/>
    <p:sldId id="274" r:id="rId13"/>
    <p:sldId id="278" r:id="rId14"/>
    <p:sldId id="276" r:id="rId15"/>
    <p:sldId id="277" r:id="rId16"/>
    <p:sldId id="280" r:id="rId17"/>
    <p:sldId id="279" r:id="rId18"/>
    <p:sldId id="281" r:id="rId19"/>
    <p:sldId id="266" r:id="rId20"/>
    <p:sldId id="284" r:id="rId21"/>
    <p:sldId id="285" r:id="rId22"/>
    <p:sldId id="286" r:id="rId23"/>
    <p:sldId id="287" r:id="rId24"/>
    <p:sldId id="288" r:id="rId25"/>
    <p:sldId id="267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8"/>
    <p:restoredTop sz="94719"/>
  </p:normalViewPr>
  <p:slideViewPr>
    <p:cSldViewPr snapToGrid="0" snapToObjects="1">
      <p:cViewPr>
        <p:scale>
          <a:sx n="135" d="100"/>
          <a:sy n="135" d="100"/>
        </p:scale>
        <p:origin x="2088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90460&amp;picture=questions-amp-answers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HCOM Analytics Insights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Drivers of Net Room Nights &amp; Key Recommendations</a:t>
            </a:r>
          </a:p>
          <a:p>
            <a:r>
              <a:rPr dirty="0"/>
              <a:t>Presented by: [</a:t>
            </a:r>
            <a:r>
              <a:rPr lang="en-GB" dirty="0"/>
              <a:t>Lalit Anand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D1A26-7AFC-AE26-03C4-26BF47B12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3A18-B329-CBEA-9F16-EDA765AD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677"/>
            <a:ext cx="8229600" cy="66215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GB" dirty="0"/>
              <a:t>Charts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14B4CD-277D-FAA3-04B4-5DF8BFC7B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96194"/>
            <a:ext cx="8229600" cy="553650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672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6A36E-B739-57A2-BC59-47061D246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BB97-C338-B08B-3620-D60F0405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047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/>
              <a:t>Platform </a:t>
            </a:r>
            <a:r>
              <a:rPr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BD55-0D73-80C5-6019-A8A0C9B83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GB" sz="4000" b="1" dirty="0"/>
              <a:t>1. Net Room Nights Volume</a:t>
            </a:r>
          </a:p>
          <a:p>
            <a:pPr>
              <a:buFont typeface="Wingdings" pitchFamily="2" charset="2"/>
              <a:buChar char="q"/>
            </a:pPr>
            <a:r>
              <a:rPr lang="en-GB" sz="4000" b="1" dirty="0"/>
              <a:t>Desktop</a:t>
            </a:r>
            <a:r>
              <a:rPr lang="en-GB" sz="4000" dirty="0"/>
              <a:t> generates </a:t>
            </a:r>
            <a:r>
              <a:rPr lang="en-GB" sz="4000" b="1" dirty="0"/>
              <a:t>~139M room nights</a:t>
            </a:r>
            <a:r>
              <a:rPr lang="en-GB" sz="4000" dirty="0"/>
              <a:t>, dominating platform performance.</a:t>
            </a:r>
          </a:p>
          <a:p>
            <a:pPr>
              <a:buFont typeface="Wingdings" pitchFamily="2" charset="2"/>
              <a:buChar char="q"/>
            </a:pPr>
            <a:r>
              <a:rPr lang="en-GB" sz="4000" b="1" dirty="0"/>
              <a:t>Mobile</a:t>
            </a:r>
            <a:r>
              <a:rPr lang="en-GB" sz="4000" dirty="0"/>
              <a:t> contributes significantly less (~36M), showing potential room for growth.</a:t>
            </a:r>
          </a:p>
          <a:p>
            <a:pPr marL="0" indent="0">
              <a:buNone/>
            </a:pPr>
            <a:endParaRPr lang="en-GB" sz="4000" dirty="0"/>
          </a:p>
          <a:p>
            <a:pPr>
              <a:buNone/>
            </a:pPr>
            <a:r>
              <a:rPr lang="en-GB" sz="4000" b="1" dirty="0"/>
              <a:t>2. Conversion Funnel</a:t>
            </a:r>
          </a:p>
          <a:p>
            <a:pPr>
              <a:buFont typeface="Wingdings" pitchFamily="2" charset="2"/>
              <a:buChar char="q"/>
            </a:pPr>
            <a:r>
              <a:rPr lang="en-GB" sz="4000" b="1" dirty="0"/>
              <a:t>Shopper Conversion Rate</a:t>
            </a:r>
            <a:r>
              <a:rPr lang="en-GB" sz="4000" dirty="0"/>
              <a:t> is slightly higher on </a:t>
            </a:r>
            <a:r>
              <a:rPr lang="en-GB" sz="4000" b="1" dirty="0"/>
              <a:t>Mobile (48.9%)</a:t>
            </a:r>
            <a:r>
              <a:rPr lang="en-GB" sz="4000" dirty="0"/>
              <a:t> than Desktop (44.9%) — mobile users are interested.</a:t>
            </a:r>
          </a:p>
          <a:p>
            <a:pPr>
              <a:buFont typeface="Wingdings" pitchFamily="2" charset="2"/>
              <a:buChar char="q"/>
            </a:pPr>
            <a:r>
              <a:rPr lang="en-GB" sz="4000" dirty="0"/>
              <a:t>However, </a:t>
            </a:r>
            <a:r>
              <a:rPr lang="en-GB" sz="4000" b="1" dirty="0"/>
              <a:t>Booking Conversion Rate</a:t>
            </a:r>
            <a:r>
              <a:rPr lang="en-GB" sz="4000" dirty="0"/>
              <a:t> on Mobile is only </a:t>
            </a:r>
            <a:r>
              <a:rPr lang="en-GB" sz="4000" b="1" dirty="0"/>
              <a:t>4.2%</a:t>
            </a:r>
            <a:r>
              <a:rPr lang="en-GB" sz="4000" dirty="0"/>
              <a:t>, less than half of Desktop’s </a:t>
            </a:r>
            <a:r>
              <a:rPr lang="en-GB" sz="4000" b="1" dirty="0"/>
              <a:t>9.6%</a:t>
            </a:r>
            <a:r>
              <a:rPr lang="en-GB" sz="4000" dirty="0"/>
              <a:t> — strong intent but poor follow-through.</a:t>
            </a:r>
          </a:p>
          <a:p>
            <a:pPr marL="0" indent="0">
              <a:buNone/>
            </a:pPr>
            <a:endParaRPr lang="en-GB" sz="4000" dirty="0"/>
          </a:p>
          <a:p>
            <a:pPr>
              <a:buNone/>
            </a:pPr>
            <a:r>
              <a:rPr lang="en-GB" sz="4000" b="1" dirty="0"/>
              <a:t>3. Bounce Rate</a:t>
            </a:r>
          </a:p>
          <a:p>
            <a:pPr>
              <a:buFont typeface="Wingdings" pitchFamily="2" charset="2"/>
              <a:buChar char="q"/>
            </a:pPr>
            <a:r>
              <a:rPr lang="en-GB" sz="4000" dirty="0"/>
              <a:t>Both platforms have high bounce rates (</a:t>
            </a:r>
            <a:r>
              <a:rPr lang="en-GB" sz="4000" b="1" dirty="0"/>
              <a:t>43–46%</a:t>
            </a:r>
            <a:r>
              <a:rPr lang="en-GB" sz="4000" dirty="0"/>
              <a:t>), with </a:t>
            </a:r>
            <a:r>
              <a:rPr lang="en-GB" sz="4000" b="1" dirty="0"/>
              <a:t>Desktop</a:t>
            </a:r>
            <a:r>
              <a:rPr lang="en-GB" sz="4000" dirty="0"/>
              <a:t> slightly worse.</a:t>
            </a:r>
          </a:p>
          <a:p>
            <a:pPr>
              <a:buFont typeface="Wingdings" pitchFamily="2" charset="2"/>
              <a:buChar char="q"/>
            </a:pPr>
            <a:r>
              <a:rPr lang="en-GB" sz="4000" dirty="0"/>
              <a:t>Indicates potential UX or content relevance issues across both.</a:t>
            </a:r>
          </a:p>
          <a:p>
            <a:pPr marL="0" indent="0">
              <a:buNone/>
            </a:pPr>
            <a:endParaRPr lang="en-GB" sz="4000" dirty="0"/>
          </a:p>
          <a:p>
            <a:pPr>
              <a:buNone/>
            </a:pPr>
            <a:r>
              <a:rPr lang="en-GB" sz="4000" b="1" dirty="0"/>
              <a:t>4. Traffic Efficiency</a:t>
            </a:r>
          </a:p>
          <a:p>
            <a:pPr>
              <a:buFont typeface="Wingdings" pitchFamily="2" charset="2"/>
              <a:buChar char="q"/>
            </a:pPr>
            <a:r>
              <a:rPr lang="en-GB" sz="4000" b="1" dirty="0"/>
              <a:t>Desktop traffic is nearly 3× more efficient</a:t>
            </a:r>
            <a:r>
              <a:rPr lang="en-GB" sz="4000" dirty="0"/>
              <a:t> (9.77%) than Mobile (3.53%) in converting visits to room nights.</a:t>
            </a:r>
          </a:p>
          <a:p>
            <a:pPr>
              <a:buFont typeface="Wingdings" pitchFamily="2" charset="2"/>
              <a:buChar char="q"/>
            </a:pPr>
            <a:r>
              <a:rPr lang="en-GB" sz="4000" dirty="0"/>
              <a:t>Suggests better performance per visit and stronger completion behaviour on Desktop.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814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6B82E-4830-7DEA-4326-57648E288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2E69-36EA-231D-C545-F331A0BC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676"/>
            <a:ext cx="8229600" cy="11246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Recommendation on Platform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EEFF-785A-4B8A-42FC-1EB603CF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/>
              <a:t>UX &amp; Technical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Improve mobile booking experience</a:t>
            </a:r>
            <a:r>
              <a:rPr lang="en-GB" dirty="0"/>
              <a:t>: Simplify checkout, reduce load times, and ensure payment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Investigate causes of </a:t>
            </a:r>
            <a:r>
              <a:rPr lang="en-GB" b="1" dirty="0"/>
              <a:t>high mobile drop-off</a:t>
            </a:r>
            <a:r>
              <a:rPr lang="en-GB" dirty="0"/>
              <a:t>: Look for friction in mobile funnel (especially between product view and checkout).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Mobile-Specific Initiatives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Retarget mobile shoppers</a:t>
            </a:r>
            <a:r>
              <a:rPr lang="en-GB" dirty="0"/>
              <a:t> with personalized incentives (e.g., app-exclusive discounts or abandoned cart emails).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Consider A/B testing for </a:t>
            </a:r>
            <a:r>
              <a:rPr lang="en-GB" b="1" dirty="0"/>
              <a:t>mobile-friendly layouts</a:t>
            </a:r>
            <a:r>
              <a:rPr lang="en-GB" dirty="0"/>
              <a:t> to reduce bounce and increase booking conversion.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Channel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Focus traffic investment toward Desktop</a:t>
            </a:r>
            <a:r>
              <a:rPr lang="en-GB" dirty="0"/>
              <a:t> for short-term efficiency and ROI.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Invest in </a:t>
            </a:r>
            <a:r>
              <a:rPr lang="en-GB" b="1" dirty="0"/>
              <a:t>longer-term mobile improvement</a:t>
            </a:r>
            <a:r>
              <a:rPr lang="en-GB" dirty="0"/>
              <a:t> to unlock shopper potential (given strong intent).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50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FE083-1957-389E-CD80-4EF7B8330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37F7-1F0B-B048-CF0B-E398B87D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677"/>
            <a:ext cx="8229600" cy="66215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GB" dirty="0"/>
              <a:t>Charts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EEDC78-ED92-5B04-9BB1-920A89470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476" y="1150070"/>
            <a:ext cx="8107048" cy="4976093"/>
          </a:xfrm>
        </p:spPr>
      </p:pic>
    </p:spTree>
    <p:extLst>
      <p:ext uri="{BB962C8B-B14F-4D97-AF65-F5344CB8AC3E}">
        <p14:creationId xmlns:p14="http://schemas.microsoft.com/office/powerpoint/2010/main" val="32995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1BCD3-8A2A-9149-EA5D-5B7F1317D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4F18-87A3-3FDC-2E8B-BAC5FFD5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047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/>
              <a:t>Patterns &amp; Seasonality </a:t>
            </a:r>
            <a:r>
              <a:rPr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F0BC-09C6-FFD5-ECE6-8A9F5E21F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GB" b="1" dirty="0"/>
              <a:t>1. Weekly Booking Trend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Peak booking days</a:t>
            </a:r>
            <a:r>
              <a:rPr lang="en-GB" dirty="0"/>
              <a:t> are Tuesday to Thursday, especially </a:t>
            </a:r>
            <a:r>
              <a:rPr lang="en-GB" b="1" dirty="0"/>
              <a:t>Tuesday (28.4M)</a:t>
            </a:r>
            <a:r>
              <a:rPr lang="en-GB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Lowest activity on Sunday (18.4M)</a:t>
            </a:r>
            <a:r>
              <a:rPr lang="en-GB" dirty="0"/>
              <a:t> and Monday, suggesting users plan mid-week.</a:t>
            </a:r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2. Monthly Net Room Nights (2017–2019)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2019 consistently outperforms</a:t>
            </a:r>
            <a:r>
              <a:rPr lang="en-GB" dirty="0"/>
              <a:t> previous years.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Peaks in July (5.9M)</a:t>
            </a:r>
            <a:r>
              <a:rPr lang="en-GB" dirty="0"/>
              <a:t> and </a:t>
            </a:r>
            <a:r>
              <a:rPr lang="en-GB" b="1" dirty="0"/>
              <a:t>October (5.3M)</a:t>
            </a:r>
            <a:r>
              <a:rPr lang="en-GB" dirty="0"/>
              <a:t> hint at summer and Q4 seasonal demand.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December dips across all years</a:t>
            </a:r>
            <a:r>
              <a:rPr lang="en-GB" dirty="0"/>
              <a:t>, possibly due to holiday travel behaviour shifts.\</a:t>
            </a:r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3. Quarterly Performance by Year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Q2 and Q3 are strongest</a:t>
            </a:r>
            <a:r>
              <a:rPr lang="en-GB" dirty="0"/>
              <a:t> quarters across years, particularly </a:t>
            </a:r>
            <a:r>
              <a:rPr lang="en-GB" b="1" dirty="0"/>
              <a:t>Q2 2019 (16.53M)</a:t>
            </a:r>
            <a:r>
              <a:rPr lang="en-GB" dirty="0"/>
              <a:t> and </a:t>
            </a:r>
            <a:r>
              <a:rPr lang="en-GB" b="1" dirty="0"/>
              <a:t>Q3 2019 (16.54M)</a:t>
            </a:r>
            <a:r>
              <a:rPr lang="en-GB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Noticeable decline in </a:t>
            </a:r>
            <a:r>
              <a:rPr lang="en-GB" b="1" dirty="0"/>
              <a:t>Q4 2019</a:t>
            </a:r>
            <a:r>
              <a:rPr lang="en-GB" dirty="0"/>
              <a:t>, aligning with monthly December drop.</a:t>
            </a:r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4. Funnel Performance by month-Year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Main Funnel Drop-offs</a:t>
            </a:r>
            <a:r>
              <a:rPr lang="en-GB" dirty="0"/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GB" b="1" dirty="0"/>
              <a:t>Biggest loss</a:t>
            </a:r>
            <a:r>
              <a:rPr lang="en-GB" dirty="0"/>
              <a:t> is between </a:t>
            </a:r>
            <a:r>
              <a:rPr lang="en-GB" b="1" dirty="0"/>
              <a:t>Qualified Shoppers → Net Orders</a:t>
            </a:r>
            <a:endParaRPr lang="en-GB" dirty="0"/>
          </a:p>
          <a:p>
            <a:pPr lvl="1">
              <a:buFont typeface="Wingdings" pitchFamily="2" charset="2"/>
              <a:buChar char="q"/>
            </a:pPr>
            <a:r>
              <a:rPr lang="en-GB" dirty="0"/>
              <a:t>Suggests users show interest but don’t complete bookings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High Funnel Health</a:t>
            </a:r>
            <a:r>
              <a:rPr lang="en-GB" dirty="0"/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GB" dirty="0"/>
              <a:t>Steady or increasing </a:t>
            </a:r>
            <a:r>
              <a:rPr lang="en-GB" b="1" dirty="0"/>
              <a:t>visit volume</a:t>
            </a:r>
            <a:r>
              <a:rPr lang="en-GB" dirty="0"/>
              <a:t> signals strong brand awareness and traffic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Consistent Bottom Funnel</a:t>
            </a:r>
            <a:r>
              <a:rPr lang="en-GB" dirty="0"/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GB" dirty="0"/>
              <a:t>Room nights reflect order volume closely, implying booking </a:t>
            </a:r>
            <a:r>
              <a:rPr lang="en-GB" dirty="0" err="1"/>
              <a:t>fulfillment</a:t>
            </a:r>
            <a:r>
              <a:rPr lang="en-GB" dirty="0"/>
              <a:t> and hotel supply are functioning well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174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BED6E-E061-A6E1-89BD-26142F63F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4DA0-B314-9158-0EFF-9F7D89AB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676"/>
            <a:ext cx="8229600" cy="11246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Recommendation on Seasonality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AAAD-55F9-2DAB-A360-77847380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/>
              <a:t>Time-Based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Promotional campaigns</a:t>
            </a:r>
            <a:r>
              <a:rPr lang="en-GB" dirty="0"/>
              <a:t> should be concentrated mid-week (Tue–Thu) when booking activity is highest.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Align </a:t>
            </a:r>
            <a:r>
              <a:rPr lang="en-GB" b="1" dirty="0"/>
              <a:t>marketing budgets and discount strategies around Q2 and Q3</a:t>
            </a:r>
            <a:r>
              <a:rPr lang="en-GB" dirty="0"/>
              <a:t>, especially </a:t>
            </a:r>
            <a:r>
              <a:rPr lang="en-GB" b="1" dirty="0"/>
              <a:t>summer travel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Funnel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Continue investing in targeted marketing strategies that bring in high-intent users. Leverage data from top-converting campaigns to refine ad targeting, use personalized landing pages, and ensure the messaging aligns with what travellers are searching for. </a:t>
            </a:r>
            <a:r>
              <a:rPr lang="en-GB" b="1" dirty="0"/>
              <a:t>Audit UX/UI for conversion friction</a:t>
            </a:r>
            <a:r>
              <a:rPr lang="en-GB" dirty="0"/>
              <a:t> — simplify checkout, load speed, personalization.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Conduct a detailed UX audit of the booking journey. Simplify steps to book, add reassurance (e.g., cancellation policies, reviews), and highlight urgency (e.g., “Only 2 rooms left at this price!”). Also, consider A/B testing price displays and checkout flows to reduce drop-off and boost conversions.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Maintain the current strengths in operational execution. To further enhance loyalty, consider following up post-stay with incentives for repeat bookings or referrals, as well as gathering reviews to reinforce the cycle for future shoppers.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Experimentation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A/B test promotions</a:t>
            </a:r>
            <a:r>
              <a:rPr lang="en-GB" dirty="0"/>
              <a:t> in Q4 to reverse seasonal declines — consider bundling or early holiday deals.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</a:t>
            </a:r>
            <a:r>
              <a:rPr lang="en-GB" b="1" dirty="0"/>
              <a:t>behavioural insights</a:t>
            </a:r>
            <a:r>
              <a:rPr lang="en-GB" dirty="0"/>
              <a:t> to target Sunday &amp; Monday with reminder nudges or mobile offers.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Channel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Invest more into Channel 2</a:t>
            </a:r>
            <a:r>
              <a:rPr lang="en-GB" dirty="0"/>
              <a:t> — high-volume and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Consider </a:t>
            </a:r>
            <a:r>
              <a:rPr lang="en-GB" b="1" dirty="0"/>
              <a:t>retargeting Channel 1 users</a:t>
            </a:r>
            <a:r>
              <a:rPr lang="en-GB" dirty="0"/>
              <a:t> who browse but don’t 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De-prioritize Channels 10 &amp; 11</a:t>
            </a:r>
            <a:r>
              <a:rPr lang="en-GB" dirty="0"/>
              <a:t> unless operational fixes or segment refinements are introduced.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90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96CF8-5EA0-98A5-E178-E922BB89F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5FFE-2252-AA36-85DC-21927C2F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677"/>
            <a:ext cx="8229600" cy="66215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GB" dirty="0"/>
              <a:t>Charts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A2D16E-1F0A-6568-3E24-1DC648460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52940"/>
            <a:ext cx="8229600" cy="477322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9709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FC888-CEEE-2E1D-4F2F-C45C5E1F2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CFE6-1677-5E48-18AE-3D21DF35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047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/>
              <a:t>Geography Region </a:t>
            </a:r>
            <a:r>
              <a:rPr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FC47-0802-4032-ED7C-ABBAB39C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GB" b="1" dirty="0"/>
              <a:t>1. Room Nights by Region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Geo Region 1</a:t>
            </a:r>
            <a:r>
              <a:rPr lang="en-GB" dirty="0"/>
              <a:t> leads by a large margin (</a:t>
            </a:r>
            <a:r>
              <a:rPr lang="en-GB" b="1" dirty="0"/>
              <a:t>90.84M room nights</a:t>
            </a:r>
            <a:r>
              <a:rPr lang="en-GB" dirty="0"/>
              <a:t>), followed by Region 2 (</a:t>
            </a:r>
            <a:r>
              <a:rPr lang="en-GB" b="1" dirty="0"/>
              <a:t>48.53M</a:t>
            </a:r>
            <a:r>
              <a:rPr lang="en-GB" dirty="0"/>
              <a:t>).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Region 4 contributes the least (</a:t>
            </a:r>
            <a:r>
              <a:rPr lang="en-GB" b="1" dirty="0"/>
              <a:t>8.85M</a:t>
            </a:r>
            <a:r>
              <a:rPr lang="en-GB" dirty="0"/>
              <a:t>), indicating lower engagement or traffic volume.</a:t>
            </a:r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2. Conversion Funnel (Shopper &amp; Booking)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Region 1</a:t>
            </a:r>
            <a:r>
              <a:rPr lang="en-GB" dirty="0"/>
              <a:t> has the strongest performance across both:</a:t>
            </a:r>
          </a:p>
          <a:p>
            <a:pPr lvl="1">
              <a:buFont typeface="Wingdings" pitchFamily="2" charset="2"/>
              <a:buChar char="q"/>
            </a:pPr>
            <a:r>
              <a:rPr lang="en-GB" b="1" dirty="0"/>
              <a:t>Shopper Conversion Rate</a:t>
            </a:r>
            <a:r>
              <a:rPr lang="en-GB" dirty="0"/>
              <a:t>: 51.6%</a:t>
            </a:r>
          </a:p>
          <a:p>
            <a:pPr lvl="1">
              <a:buFont typeface="Wingdings" pitchFamily="2" charset="2"/>
              <a:buChar char="q"/>
            </a:pPr>
            <a:r>
              <a:rPr lang="en-GB" b="1" dirty="0"/>
              <a:t>Booking Conversion Rate</a:t>
            </a:r>
            <a:r>
              <a:rPr lang="en-GB" dirty="0"/>
              <a:t>: 8.9%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Region 4</a:t>
            </a:r>
            <a:r>
              <a:rPr lang="en-GB" dirty="0"/>
              <a:t> shows </a:t>
            </a:r>
            <a:r>
              <a:rPr lang="en-GB" b="1" dirty="0"/>
              <a:t>decent shopper CR (46.3%)</a:t>
            </a:r>
            <a:r>
              <a:rPr lang="en-GB" dirty="0"/>
              <a:t> but the </a:t>
            </a:r>
            <a:r>
              <a:rPr lang="en-GB" b="1" dirty="0"/>
              <a:t>lowest booking CR (4.4%)</a:t>
            </a:r>
            <a:r>
              <a:rPr lang="en-GB" dirty="0"/>
              <a:t>, suggesting high drop-off post-engagement.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Region 3</a:t>
            </a:r>
            <a:r>
              <a:rPr lang="en-GB" dirty="0"/>
              <a:t> has poor funnel metrics — low shopper (35.2%) and booking (6.1%) CRs.</a:t>
            </a:r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3. Bounce Rate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Region 3</a:t>
            </a:r>
            <a:r>
              <a:rPr lang="en-GB" dirty="0"/>
              <a:t> has the highest bounce rate (53%), indicating a mismatch between user expectations and site experience.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Region 1</a:t>
            </a:r>
            <a:r>
              <a:rPr lang="en-GB" dirty="0"/>
              <a:t> performs best in minimizing bounce (41.1%).</a:t>
            </a:r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4. Traffic Efficiency (Room Nights per Visit)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Efficiency follows volume:</a:t>
            </a:r>
          </a:p>
          <a:p>
            <a:pPr lvl="1">
              <a:buFont typeface="Wingdings" pitchFamily="2" charset="2"/>
              <a:buChar char="q"/>
            </a:pPr>
            <a:r>
              <a:rPr lang="en-GB" b="1" dirty="0"/>
              <a:t>Region 1</a:t>
            </a:r>
            <a:r>
              <a:rPr lang="en-GB" dirty="0"/>
              <a:t>: Highest efficiency at </a:t>
            </a:r>
            <a:r>
              <a:rPr lang="en-GB" b="1" dirty="0"/>
              <a:t>8.91%</a:t>
            </a:r>
            <a:endParaRPr lang="en-GB" dirty="0"/>
          </a:p>
          <a:p>
            <a:pPr lvl="1">
              <a:buFont typeface="Wingdings" pitchFamily="2" charset="2"/>
              <a:buChar char="q"/>
            </a:pPr>
            <a:r>
              <a:rPr lang="en-GB" b="1" dirty="0"/>
              <a:t>Region 4</a:t>
            </a:r>
            <a:r>
              <a:rPr lang="en-GB" dirty="0"/>
              <a:t> and </a:t>
            </a:r>
            <a:r>
              <a:rPr lang="en-GB" b="1" dirty="0"/>
              <a:t>3</a:t>
            </a:r>
            <a:r>
              <a:rPr lang="en-GB" dirty="0"/>
              <a:t> underperform (5.39% and 4.95%)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6402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38F96-E182-F049-BE32-27DE20F5D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6DE-1A3E-0D26-259C-758B2B91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676"/>
            <a:ext cx="8229600" cy="11246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Recommendation on Geography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304AC-D597-1132-EAAE-C0C045950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121925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/>
              <a:t>Geo Region 1 – Optimize &amp; Scale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Strongest region across all KPIs — </a:t>
            </a:r>
            <a:r>
              <a:rPr lang="en-GB" b="1" dirty="0"/>
              <a:t>continue scaling campaigns and investments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Consider </a:t>
            </a:r>
            <a:r>
              <a:rPr lang="en-GB" b="1" dirty="0"/>
              <a:t>A/B testing premium offers or loyalty programs</a:t>
            </a:r>
            <a:r>
              <a:rPr lang="en-GB" dirty="0"/>
              <a:t> here due to high conversion and low bounce.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Geo Region 2 – Improve Booking Conversion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 shopper interest (47.9%) but only 6.0% bookings → </a:t>
            </a:r>
            <a:r>
              <a:rPr lang="en-GB" b="1" dirty="0"/>
              <a:t>optimize post-shopping funnel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Investigate UX, pricing, or availability frictions preventing booking finalization.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Geo Region 3 – Fix Bounce &amp; Engagement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 bounce (53%) and low conversion → needs major </a:t>
            </a:r>
            <a:r>
              <a:rPr lang="en-GB" b="1" dirty="0"/>
              <a:t>content and targeting revision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Consider </a:t>
            </a:r>
            <a:r>
              <a:rPr lang="en-GB" b="1" dirty="0"/>
              <a:t>localizing landing pages or retargeting efforts</a:t>
            </a:r>
            <a:r>
              <a:rPr lang="en-GB" dirty="0"/>
              <a:t> for better relevance.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 Geo Region 4 – Improve Booking Completion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Good shopper engagement (46.3%) but </a:t>
            </a:r>
            <a:r>
              <a:rPr lang="en-GB" b="1" dirty="0"/>
              <a:t>4.4% booking conversion</a:t>
            </a:r>
            <a:r>
              <a:rPr lang="en-GB" dirty="0"/>
              <a:t> implies friction after interest.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Optimize </a:t>
            </a:r>
            <a:r>
              <a:rPr lang="en-GB" b="1" dirty="0"/>
              <a:t>checkout flows</a:t>
            </a:r>
            <a:r>
              <a:rPr lang="en-GB" dirty="0"/>
              <a:t>, especially mobile if that’s a factor; consider testing </a:t>
            </a:r>
            <a:r>
              <a:rPr lang="en-GB" b="1" dirty="0"/>
              <a:t>exit-intent offers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8201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873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dirty="0"/>
              <a:t>Key Drivers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/>
              <a:t>Channel 2</a:t>
            </a:r>
            <a:r>
              <a:rPr lang="en-GB" dirty="0"/>
              <a:t> is the top performer by volume, while </a:t>
            </a:r>
            <a:r>
              <a:rPr lang="en-GB" b="1" dirty="0"/>
              <a:t>Channel 1</a:t>
            </a:r>
            <a:r>
              <a:rPr lang="en-GB" dirty="0"/>
              <a:t> delivers the highest booking conversion efficiency.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Peak bookings occur mid-week (Tues–Thurs)</a:t>
            </a:r>
            <a:r>
              <a:rPr lang="en-GB" dirty="0"/>
              <a:t> and during </a:t>
            </a:r>
            <a:r>
              <a:rPr lang="en-GB" b="1" dirty="0"/>
              <a:t>Q2–Q3</a:t>
            </a:r>
            <a:r>
              <a:rPr lang="en-GB" dirty="0"/>
              <a:t>, especially in July and October.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Desktop users</a:t>
            </a:r>
            <a:r>
              <a:rPr lang="en-GB" dirty="0"/>
              <a:t> drive the majority of bookings with nearly </a:t>
            </a:r>
            <a:r>
              <a:rPr lang="en-GB" b="1" dirty="0"/>
              <a:t>4× higher efficiency</a:t>
            </a:r>
            <a:r>
              <a:rPr lang="en-GB" dirty="0"/>
              <a:t> than mobile.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Geo Region 1</a:t>
            </a:r>
            <a:r>
              <a:rPr lang="en-GB" dirty="0"/>
              <a:t> leads across all KPIs, with the highest room nights, conversion rates, and efficiency.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Mobile platform</a:t>
            </a:r>
            <a:r>
              <a:rPr lang="en-GB" dirty="0"/>
              <a:t> and </a:t>
            </a:r>
            <a:r>
              <a:rPr lang="en-GB" b="1" dirty="0"/>
              <a:t>Regions 3 &amp; 4</a:t>
            </a:r>
            <a:r>
              <a:rPr lang="en-GB" dirty="0"/>
              <a:t> show engagement but low booking conversions — indicating opportunities to optimize UX and targeting.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drivers of Net Room Nights</a:t>
            </a:r>
          </a:p>
          <a:p>
            <a:r>
              <a:t>Identify marketing, platform, region, and seasonal trends</a:t>
            </a:r>
          </a:p>
          <a:p>
            <a:r>
              <a:t>Recommend actions based on data insights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9889-FBD0-E208-1F36-1069DACD943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Random Forest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EF5670-2A61-72D0-8B6D-6CABBA9FE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83703"/>
            <a:ext cx="8229600" cy="4524866"/>
          </a:xfrm>
        </p:spPr>
      </p:pic>
    </p:spTree>
    <p:extLst>
      <p:ext uri="{BB962C8B-B14F-4D97-AF65-F5344CB8AC3E}">
        <p14:creationId xmlns:p14="http://schemas.microsoft.com/office/powerpoint/2010/main" val="2473943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39C5-BF92-AFB1-E9D3-396085DB2D7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Random Forest Analysis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EBEF7-7A06-4347-7195-3D046846B08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1800" b="1" dirty="0"/>
              <a:t>Net Orders</a:t>
            </a:r>
            <a:r>
              <a:rPr lang="en-GB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b="1" dirty="0"/>
              <a:t>Importance Score: ~0.93</a:t>
            </a:r>
            <a:endParaRPr lang="en-GB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This is by far the most important predictor of Net Room Nights, indicating that the number of net orders (probably bookings that didn’t cancel) has a strong and direct relationship with room nights.</a:t>
            </a:r>
          </a:p>
          <a:p>
            <a:pPr>
              <a:buFont typeface="Wingdings" pitchFamily="2" charset="2"/>
              <a:buChar char="q"/>
            </a:pPr>
            <a:r>
              <a:rPr lang="en-GB" sz="1800" b="1" dirty="0"/>
              <a:t>Gross Orders</a:t>
            </a:r>
            <a:r>
              <a:rPr lang="en-GB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b="1" dirty="0"/>
              <a:t>Importance Score: ~0.06</a:t>
            </a:r>
            <a:endParaRPr lang="en-GB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This also plays a minor role in predicting Net Room Nights but is significantly less important than Net Orders.</a:t>
            </a:r>
          </a:p>
          <a:p>
            <a:pPr>
              <a:buFont typeface="Wingdings" pitchFamily="2" charset="2"/>
              <a:buChar char="q"/>
            </a:pPr>
            <a:r>
              <a:rPr lang="en-GB" sz="1800" b="1" dirty="0"/>
              <a:t>Other Features (Geographic Region, Platform, Qualified Shoppers, etc.)</a:t>
            </a:r>
            <a:r>
              <a:rPr lang="en-GB" sz="1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All have near-zero importance, suggesting they contribute minimally (or not at all) in this model.</a:t>
            </a:r>
          </a:p>
        </p:txBody>
      </p:sp>
    </p:spTree>
    <p:extLst>
      <p:ext uri="{BB962C8B-B14F-4D97-AF65-F5344CB8AC3E}">
        <p14:creationId xmlns:p14="http://schemas.microsoft.com/office/powerpoint/2010/main" val="4018636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810DF-E66C-0ADE-2D4C-6D7269604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D743-3C2B-1E57-6862-1BE0C279BE1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Linear Regression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74B79D-06FA-5E49-9492-F3FBE8F5C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600200"/>
            <a:ext cx="8229600" cy="452596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17692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0825-483F-8D6E-96C1-0CD913174F5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Linear Regression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89936-6D35-673E-615E-79FB7CA68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38227"/>
            <a:ext cx="8229600" cy="4025245"/>
          </a:xfr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/>
              <a:t>Marketing </a:t>
            </a:r>
            <a:r>
              <a:rPr lang="en-GB" b="1" dirty="0" err="1"/>
              <a:t>Channel_Channel</a:t>
            </a:r>
            <a:r>
              <a:rPr lang="en-GB" b="1" dirty="0"/>
              <a:t> 2</a:t>
            </a:r>
            <a:r>
              <a:rPr lang="en-GB" dirty="0"/>
              <a:t> is the strongest positive driver of Net Room Nights with a coefficient of </a:t>
            </a:r>
            <a:r>
              <a:rPr lang="en-GB" b="1" dirty="0"/>
              <a:t>+650.73</a:t>
            </a:r>
            <a:r>
              <a:rPr lang="en-GB" dirty="0"/>
              <a:t> – prioritize and scale this channel.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Geographic </a:t>
            </a:r>
            <a:r>
              <a:rPr lang="en-GB" b="1" dirty="0" err="1"/>
              <a:t>Region_Geo</a:t>
            </a:r>
            <a:r>
              <a:rPr lang="en-GB" b="1" dirty="0"/>
              <a:t> Region 2</a:t>
            </a:r>
            <a:r>
              <a:rPr lang="en-GB" dirty="0"/>
              <a:t> contributes significantly with a coefficient of </a:t>
            </a:r>
            <a:r>
              <a:rPr lang="en-GB" b="1" dirty="0"/>
              <a:t>+600.47</a:t>
            </a:r>
            <a:r>
              <a:rPr lang="en-GB" dirty="0"/>
              <a:t> – focus marketing and inventory on this region.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Marketing </a:t>
            </a:r>
            <a:r>
              <a:rPr lang="en-GB" b="1" dirty="0" err="1"/>
              <a:t>Channel_Channel</a:t>
            </a:r>
            <a:r>
              <a:rPr lang="en-GB" b="1" dirty="0"/>
              <a:t> 6</a:t>
            </a:r>
            <a:r>
              <a:rPr lang="en-GB" dirty="0"/>
              <a:t> has a high positive impact (</a:t>
            </a:r>
            <a:r>
              <a:rPr lang="en-GB" b="1" dirty="0"/>
              <a:t>+519.94</a:t>
            </a:r>
            <a:r>
              <a:rPr lang="en-GB" dirty="0"/>
              <a:t>) – continue investing in this channel.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Marketing </a:t>
            </a:r>
            <a:r>
              <a:rPr lang="en-GB" b="1" dirty="0" err="1"/>
              <a:t>Channel_Channel</a:t>
            </a:r>
            <a:r>
              <a:rPr lang="en-GB" b="1" dirty="0"/>
              <a:t> 7</a:t>
            </a:r>
            <a:r>
              <a:rPr lang="en-GB" dirty="0"/>
              <a:t> also shows strong performance (</a:t>
            </a:r>
            <a:r>
              <a:rPr lang="en-GB" b="1" dirty="0"/>
              <a:t>+494.76</a:t>
            </a:r>
            <a:r>
              <a:rPr lang="en-GB" dirty="0"/>
              <a:t>) – maintain or increase support for this channel.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Marketing </a:t>
            </a:r>
            <a:r>
              <a:rPr lang="en-GB" b="1" dirty="0" err="1"/>
              <a:t>Channel_Channel</a:t>
            </a:r>
            <a:r>
              <a:rPr lang="en-GB" b="1" dirty="0"/>
              <a:t> 9</a:t>
            </a:r>
            <a:r>
              <a:rPr lang="en-GB" dirty="0"/>
              <a:t> adds substantial value (</a:t>
            </a:r>
            <a:r>
              <a:rPr lang="en-GB" b="1" dirty="0"/>
              <a:t>+422.06</a:t>
            </a:r>
            <a:r>
              <a:rPr lang="en-GB" dirty="0"/>
              <a:t>) – explore what’s driving its effectiveness.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Geographic </a:t>
            </a:r>
            <a:r>
              <a:rPr lang="en-GB" b="1" dirty="0" err="1"/>
              <a:t>Region_Geo</a:t>
            </a:r>
            <a:r>
              <a:rPr lang="en-GB" b="1" dirty="0"/>
              <a:t> Region 3</a:t>
            </a:r>
            <a:r>
              <a:rPr lang="en-GB" dirty="0"/>
              <a:t> contributes positively (</a:t>
            </a:r>
            <a:r>
              <a:rPr lang="en-GB" b="1" dirty="0"/>
              <a:t>+360.87</a:t>
            </a:r>
            <a:r>
              <a:rPr lang="en-GB" dirty="0"/>
              <a:t>) – consider increasing visibility and offers in this region.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Marketing </a:t>
            </a:r>
            <a:r>
              <a:rPr lang="en-GB" b="1" dirty="0" err="1"/>
              <a:t>Channel_Channel</a:t>
            </a:r>
            <a:r>
              <a:rPr lang="en-GB" b="1" dirty="0"/>
              <a:t> 3</a:t>
            </a:r>
            <a:r>
              <a:rPr lang="en-GB" dirty="0"/>
              <a:t> has a moderate positive effect (</a:t>
            </a:r>
            <a:r>
              <a:rPr lang="en-GB" b="1" dirty="0"/>
              <a:t>+302.68</a:t>
            </a:r>
            <a:r>
              <a:rPr lang="en-GB" dirty="0"/>
              <a:t>) – continue monitoring and optimizing.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Marketing </a:t>
            </a:r>
            <a:r>
              <a:rPr lang="en-GB" b="1" dirty="0" err="1"/>
              <a:t>Channel_Channel</a:t>
            </a:r>
            <a:r>
              <a:rPr lang="en-GB" b="1" dirty="0"/>
              <a:t> 8</a:t>
            </a:r>
            <a:r>
              <a:rPr lang="en-GB" dirty="0"/>
              <a:t> also helps (</a:t>
            </a:r>
            <a:r>
              <a:rPr lang="en-GB" b="1" dirty="0"/>
              <a:t>+278.96</a:t>
            </a:r>
            <a:r>
              <a:rPr lang="en-GB" dirty="0"/>
              <a:t>) – ensure it receives adequate attention.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Geographic </a:t>
            </a:r>
            <a:r>
              <a:rPr lang="en-GB" b="1" dirty="0" err="1"/>
              <a:t>Region_Geo</a:t>
            </a:r>
            <a:r>
              <a:rPr lang="en-GB" b="1" dirty="0"/>
              <a:t> Region 4</a:t>
            </a:r>
            <a:r>
              <a:rPr lang="en-GB" dirty="0"/>
              <a:t> shows a positive impact (</a:t>
            </a:r>
            <a:r>
              <a:rPr lang="en-GB" b="1" dirty="0"/>
              <a:t>+247.58</a:t>
            </a:r>
            <a:r>
              <a:rPr lang="en-GB" dirty="0"/>
              <a:t>) – potential for further growth.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Marketing </a:t>
            </a:r>
            <a:r>
              <a:rPr lang="en-GB" b="1" dirty="0" err="1"/>
              <a:t>Channel_Channel</a:t>
            </a:r>
            <a:r>
              <a:rPr lang="en-GB" b="1" dirty="0"/>
              <a:t> 4</a:t>
            </a:r>
            <a:r>
              <a:rPr lang="en-GB" dirty="0"/>
              <a:t> has a smaller but positive influence (</a:t>
            </a:r>
            <a:r>
              <a:rPr lang="en-GB" b="1" dirty="0"/>
              <a:t>+122.85</a:t>
            </a:r>
            <a:r>
              <a:rPr lang="en-GB" dirty="0"/>
              <a:t>) – assess if it can be improved further.</a:t>
            </a:r>
          </a:p>
          <a:p>
            <a:pPr>
              <a:buFont typeface="Wingdings" pitchFamily="2" charset="2"/>
              <a:buChar char="q"/>
            </a:pPr>
            <a:r>
              <a:rPr lang="en-GB" b="1" dirty="0" err="1"/>
              <a:t>Platform_Mobile</a:t>
            </a:r>
            <a:r>
              <a:rPr lang="en-GB" dirty="0"/>
              <a:t> is a negative driver (</a:t>
            </a:r>
            <a:r>
              <a:rPr lang="en-GB" b="1" dirty="0"/>
              <a:t>–280.11</a:t>
            </a:r>
            <a:r>
              <a:rPr lang="en-GB" dirty="0"/>
              <a:t>) – investigate mobile user experience and conversion issues.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Gross Orders</a:t>
            </a:r>
            <a:r>
              <a:rPr lang="en-GB" dirty="0"/>
              <a:t> has minimal effect (</a:t>
            </a:r>
            <a:r>
              <a:rPr lang="en-GB" b="1" dirty="0"/>
              <a:t>+0.33</a:t>
            </a:r>
            <a:r>
              <a:rPr lang="en-GB" dirty="0"/>
              <a:t>) – may not be a direct driver of room nights in this model.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Qualified Shoppers</a:t>
            </a:r>
            <a:r>
              <a:rPr lang="en-GB" dirty="0"/>
              <a:t> shows negligible impact (</a:t>
            </a:r>
            <a:r>
              <a:rPr lang="en-GB" b="1" dirty="0"/>
              <a:t>+0.05</a:t>
            </a:r>
            <a:r>
              <a:rPr lang="en-GB" dirty="0"/>
              <a:t>) – reevaluate its effectiveness or measurement.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Bounced Visits</a:t>
            </a:r>
            <a:r>
              <a:rPr lang="en-GB" dirty="0"/>
              <a:t> has a slightly negative coefficient (</a:t>
            </a:r>
            <a:r>
              <a:rPr lang="en-GB" b="1" dirty="0"/>
              <a:t>–0.02</a:t>
            </a:r>
            <a:r>
              <a:rPr lang="en-GB" dirty="0"/>
              <a:t>) – as expected, high bounce rates hurt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01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41F16-C86F-FA39-575B-691BBC926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230F-4E3C-A2B1-3913-852D50D6DCD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Linear Regression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E37C-4F18-3FAE-A402-664EF154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38227"/>
            <a:ext cx="8229600" cy="4025245"/>
          </a:xfrm>
          <a:ln>
            <a:solidFill>
              <a:schemeClr val="accent1"/>
            </a:solidFill>
          </a:ln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/>
              <a:t>Focus on Top Marketing Channels</a:t>
            </a:r>
            <a:br>
              <a:rPr lang="en-GB" dirty="0"/>
            </a:br>
            <a:r>
              <a:rPr lang="en-GB" dirty="0"/>
              <a:t>Put more money and effort into </a:t>
            </a:r>
            <a:r>
              <a:rPr lang="en-GB" b="1" dirty="0"/>
              <a:t>Channels 2, 6, 7, and 9</a:t>
            </a:r>
            <a:r>
              <a:rPr lang="en-GB" dirty="0"/>
              <a:t> – these are driving the most room bookings.</a:t>
            </a:r>
            <a:br>
              <a:rPr lang="en-GB" dirty="0"/>
            </a:br>
            <a:r>
              <a:rPr lang="en-GB" dirty="0"/>
              <a:t>Try to find out why </a:t>
            </a:r>
            <a:r>
              <a:rPr lang="en-GB" b="1" dirty="0"/>
              <a:t>Channel 2</a:t>
            </a:r>
            <a:r>
              <a:rPr lang="en-GB" dirty="0"/>
              <a:t> works so well – is it the message, the timing, or the type of people it reaches?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Make the Most of Geo Region 2</a:t>
            </a:r>
            <a:br>
              <a:rPr lang="en-GB" dirty="0"/>
            </a:br>
            <a:r>
              <a:rPr lang="en-GB" b="1" dirty="0"/>
              <a:t>Geo Region 2</a:t>
            </a:r>
            <a:r>
              <a:rPr lang="en-GB" dirty="0"/>
              <a:t> is performing really well – target it with special campaigns, offers, and localized content.</a:t>
            </a:r>
            <a:br>
              <a:rPr lang="en-GB" dirty="0"/>
            </a:br>
            <a:r>
              <a:rPr lang="en-GB" dirty="0"/>
              <a:t>Think about what kind of deals or ads work best in this region and use more of those.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Fix Mobile Platform Issues</a:t>
            </a:r>
            <a:br>
              <a:rPr lang="en-GB" dirty="0"/>
            </a:br>
            <a:r>
              <a:rPr lang="en-GB" dirty="0"/>
              <a:t>Mobile users seem to be booking fewer rooms.</a:t>
            </a:r>
            <a:br>
              <a:rPr lang="en-GB" dirty="0"/>
            </a:br>
            <a:r>
              <a:rPr lang="en-GB" dirty="0"/>
              <a:t>Check the mobile site or app for problems like slow loading, confusing layout, or bugs.</a:t>
            </a:r>
            <a:br>
              <a:rPr lang="en-GB" dirty="0"/>
            </a:br>
            <a:r>
              <a:rPr lang="en-GB" dirty="0"/>
              <a:t>Try A/B testing mobile improvements or run special mobile-only deals.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Spend Less Time on Low-Impact Features</a:t>
            </a:r>
            <a:br>
              <a:rPr lang="en-GB" dirty="0"/>
            </a:br>
            <a:r>
              <a:rPr lang="en-GB" dirty="0"/>
              <a:t>Some features like </a:t>
            </a:r>
            <a:r>
              <a:rPr lang="en-GB" b="1" dirty="0"/>
              <a:t>Gross Orders</a:t>
            </a:r>
            <a:r>
              <a:rPr lang="en-GB" dirty="0"/>
              <a:t>, </a:t>
            </a:r>
            <a:r>
              <a:rPr lang="en-GB" b="1" dirty="0"/>
              <a:t>Qualified Shoppers</a:t>
            </a:r>
            <a:r>
              <a:rPr lang="en-GB" dirty="0"/>
              <a:t>, and </a:t>
            </a:r>
            <a:r>
              <a:rPr lang="en-GB" b="1" dirty="0"/>
              <a:t>Bounced Visits</a:t>
            </a:r>
            <a:r>
              <a:rPr lang="en-GB" dirty="0"/>
              <a:t> don’t really affect bookings in this model.</a:t>
            </a:r>
            <a:br>
              <a:rPr lang="en-GB" dirty="0"/>
            </a:br>
            <a:r>
              <a:rPr lang="en-GB" dirty="0"/>
              <a:t>You can spend less effort tracking or optimizing these – they may not be worth it right now.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8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/>
              <a:t>Summary </a:t>
            </a:r>
            <a:r>
              <a:rPr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8936"/>
            <a:ext cx="8229600" cy="4566684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GB" b="1" dirty="0"/>
              <a:t>Scale investments</a:t>
            </a:r>
            <a:r>
              <a:rPr lang="en-GB" dirty="0"/>
              <a:t> in high-performing channels (esp. Channel 1) with strong ROI.</a:t>
            </a:r>
          </a:p>
          <a:p>
            <a:r>
              <a:rPr lang="en-GB" b="1" dirty="0"/>
              <a:t>Audit low-performing channels</a:t>
            </a:r>
            <a:r>
              <a:rPr lang="en-GB" dirty="0"/>
              <a:t>: Consider refining messaging or pausing underperformers.</a:t>
            </a:r>
          </a:p>
          <a:p>
            <a:r>
              <a:rPr lang="en-GB" dirty="0"/>
              <a:t>Use </a:t>
            </a:r>
            <a:r>
              <a:rPr lang="en-GB" b="1" dirty="0"/>
              <a:t>A/B testing</a:t>
            </a:r>
            <a:r>
              <a:rPr lang="en-GB" dirty="0"/>
              <a:t> for ads or landing pages tied to Channels 4, 6, and 9.</a:t>
            </a:r>
          </a:p>
          <a:p>
            <a:r>
              <a:rPr lang="en-GB" dirty="0"/>
              <a:t>Optimize the </a:t>
            </a:r>
            <a:r>
              <a:rPr lang="en-GB" b="1" dirty="0"/>
              <a:t>mobile experience</a:t>
            </a:r>
            <a:r>
              <a:rPr lang="en-GB" dirty="0"/>
              <a:t>: Consider faster    loading, better search UX, and streamlined checkout.</a:t>
            </a:r>
          </a:p>
          <a:p>
            <a:r>
              <a:rPr lang="en-GB" dirty="0"/>
              <a:t>Consider </a:t>
            </a:r>
            <a:r>
              <a:rPr lang="en-GB" b="1" dirty="0"/>
              <a:t>device-targeted promotions</a:t>
            </a:r>
            <a:r>
              <a:rPr lang="en-GB" dirty="0"/>
              <a:t> or   incentives for mobile to close the performance gap.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Investigate </a:t>
            </a:r>
            <a:r>
              <a:rPr lang="en-GB" b="1" dirty="0"/>
              <a:t>session duration and bounce rates</a:t>
            </a:r>
            <a:r>
              <a:rPr lang="en-GB" dirty="0"/>
              <a:t> by platform to identify drop-off points.</a:t>
            </a:r>
          </a:p>
          <a:p>
            <a:r>
              <a:rPr lang="en-GB" dirty="0"/>
              <a:t>Encourage </a:t>
            </a:r>
            <a:r>
              <a:rPr lang="en-GB" b="1" dirty="0"/>
              <a:t>longer stays</a:t>
            </a:r>
            <a:r>
              <a:rPr lang="en-GB" dirty="0"/>
              <a:t> on mobile bookings with targeted upsells.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Schedule </a:t>
            </a:r>
            <a:r>
              <a:rPr lang="en-GB" b="1" dirty="0"/>
              <a:t>campaign pushes Tue–Thu</a:t>
            </a:r>
            <a:r>
              <a:rPr lang="en-GB" dirty="0"/>
              <a:t> to align with peak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Boost </a:t>
            </a:r>
            <a:r>
              <a:rPr lang="en-GB" b="1" dirty="0"/>
              <a:t>Q4 performance</a:t>
            </a:r>
            <a:r>
              <a:rPr lang="en-GB" dirty="0"/>
              <a:t> with holiday bundles or loyalty rewards.</a:t>
            </a:r>
          </a:p>
          <a:p>
            <a:r>
              <a:rPr lang="en-GB" dirty="0"/>
              <a:t>Use slower periods (e.g., Sunday) for site maintenance or experiments.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 / Q&amp;A</a:t>
            </a:r>
          </a:p>
        </p:txBody>
      </p:sp>
      <p:pic>
        <p:nvPicPr>
          <p:cNvPr id="5" name="Content Placeholder 4" descr="Questions &amp; Answers Free Stock Photo - Public Domain Pictures">
            <a:extLst>
              <a:ext uri="{FF2B5EF4-FFF2-40B4-BE49-F238E27FC236}">
                <a16:creationId xmlns:a16="http://schemas.microsoft.com/office/drawing/2014/main" id="{468A4558-04A9-8D6C-BB59-C520EFC40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5153" y="2084442"/>
            <a:ext cx="7351437" cy="426319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Simulated CSV dataset provided</a:t>
            </a:r>
          </a:p>
          <a:p>
            <a:r>
              <a:rPr dirty="0"/>
              <a:t>Metrics: Visits, Qualified Shoppers, Net Orders, Net Room Nights</a:t>
            </a:r>
          </a:p>
          <a:p>
            <a:r>
              <a:rPr dirty="0"/>
              <a:t>Dimensions: Date, Geographic Region, Platform, Marketing Channel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9723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dirty="0"/>
              <a:t>Key Metric Definitions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71405"/>
              </p:ext>
            </p:extLst>
          </p:nvPr>
        </p:nvGraphicFramePr>
        <p:xfrm>
          <a:off x="457200" y="1114097"/>
          <a:ext cx="8229600" cy="561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412">
                <a:tc>
                  <a:txBody>
                    <a:bodyPr/>
                    <a:lstStyle/>
                    <a:p>
                      <a:r>
                        <a:rPr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412">
                <a:tc>
                  <a:txBody>
                    <a:bodyPr/>
                    <a:lstStyle/>
                    <a:p>
                      <a:r>
                        <a:t>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site visits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931">
                <a:tc>
                  <a:txBody>
                    <a:bodyPr/>
                    <a:lstStyle/>
                    <a:p>
                      <a:r>
                        <a:t>Qualified Shoppers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Visits with search or property detail viewed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412">
                <a:tc>
                  <a:txBody>
                    <a:bodyPr/>
                    <a:lstStyle/>
                    <a:p>
                      <a:r>
                        <a:t>Net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Orders after cancellations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412">
                <a:tc>
                  <a:txBody>
                    <a:bodyPr/>
                    <a:lstStyle/>
                    <a:p>
                      <a:r>
                        <a:rPr dirty="0"/>
                        <a:t>Net Room Nights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Room nights booked minus cancellations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9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Shopper Conversion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Percentage of visitors who become qualified shoppers.</a:t>
                      </a:r>
                      <a:endParaRPr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39931"/>
                  </a:ext>
                </a:extLst>
              </a:tr>
              <a:tr h="6519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 Conversion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Percentage of qualified shoppers who complete a booking.</a:t>
                      </a:r>
                      <a:endParaRPr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26375"/>
                  </a:ext>
                </a:extLst>
              </a:tr>
              <a:tr h="6519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Traffic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Average number of Room nights booked</a:t>
                      </a:r>
                      <a:r>
                        <a:rPr lang="en-GB" dirty="0"/>
                        <a:t> in a single hotel visit on platform.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49295"/>
                  </a:ext>
                </a:extLst>
              </a:tr>
              <a:tr h="6519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Room Nights per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Average number of Room nights booked</a:t>
                      </a:r>
                      <a:r>
                        <a:rPr lang="en-GB" dirty="0"/>
                        <a:t> in a single hotel booking.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275752"/>
                  </a:ext>
                </a:extLst>
              </a:tr>
              <a:tr h="6217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Bounce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Percentage of Visitors who bounced from platform.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512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6FC24-D034-97F9-5A96-B47954194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CFC2-04B0-05DC-EC49-1D10DED7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677"/>
            <a:ext cx="8229600" cy="66215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GB" dirty="0"/>
              <a:t>Charts</a:t>
            </a:r>
            <a:endParaRPr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D63A6F6-7E08-FFE4-D857-2D59AA11E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66648"/>
            <a:ext cx="8129751" cy="510802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2377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180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dirty="0"/>
              <a:t>Marketing Channel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159"/>
            <a:ext cx="8229600" cy="5406203"/>
          </a:xfrm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4800" b="1" dirty="0"/>
              <a:t>1. Channel Volume &amp; Impact</a:t>
            </a:r>
          </a:p>
          <a:p>
            <a:pPr>
              <a:buFont typeface="Wingdings" pitchFamily="2" charset="2"/>
              <a:buChar char="q"/>
            </a:pPr>
            <a:r>
              <a:rPr lang="en-GB" sz="4800" b="1" dirty="0"/>
              <a:t>Channel 2</a:t>
            </a:r>
            <a:r>
              <a:rPr lang="en-GB" sz="4800" dirty="0"/>
              <a:t> leads by volume with </a:t>
            </a:r>
            <a:r>
              <a:rPr lang="en-GB" sz="4800" b="1" dirty="0"/>
              <a:t>100M+ room nights</a:t>
            </a:r>
            <a:r>
              <a:rPr lang="en-GB" sz="4800" dirty="0"/>
              <a:t>, making it our core revenue driver.</a:t>
            </a:r>
          </a:p>
          <a:p>
            <a:pPr>
              <a:buFont typeface="Wingdings" pitchFamily="2" charset="2"/>
              <a:buChar char="q"/>
            </a:pPr>
            <a:r>
              <a:rPr lang="en-GB" sz="4800" dirty="0"/>
              <a:t>Channels 1, 3, 6, and 7 contribute moderately with </a:t>
            </a:r>
            <a:r>
              <a:rPr lang="en-GB" sz="4800" b="1" dirty="0"/>
              <a:t>6-15M room nights</a:t>
            </a:r>
            <a:r>
              <a:rPr lang="en-GB" sz="4800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GB" sz="4800" dirty="0"/>
              <a:t>Channels 10 and 11 have minimal impact and warrant further investigation.</a:t>
            </a:r>
          </a:p>
          <a:p>
            <a:pPr marL="0" indent="0">
              <a:buNone/>
            </a:pPr>
            <a:endParaRPr lang="en-GB" sz="4800" dirty="0"/>
          </a:p>
          <a:p>
            <a:pPr>
              <a:buNone/>
            </a:pPr>
            <a:r>
              <a:rPr lang="en-GB" sz="4800" b="1" dirty="0"/>
              <a:t>2. Shopper Quality &amp; Engagement</a:t>
            </a:r>
          </a:p>
          <a:p>
            <a:pPr>
              <a:buFont typeface="Wingdings" pitchFamily="2" charset="2"/>
              <a:buChar char="q"/>
            </a:pPr>
            <a:r>
              <a:rPr lang="en-GB" sz="4800" dirty="0"/>
              <a:t>Channels </a:t>
            </a:r>
            <a:r>
              <a:rPr lang="en-GB" sz="4800" b="1" dirty="0"/>
              <a:t>5, 9, and 2</a:t>
            </a:r>
            <a:r>
              <a:rPr lang="en-GB" sz="4800" dirty="0"/>
              <a:t> excel in attracting highly engaged visitors with shopper conversion rates above </a:t>
            </a:r>
            <a:r>
              <a:rPr lang="en-GB" sz="4800" b="1" dirty="0"/>
              <a:t>60%</a:t>
            </a:r>
            <a:r>
              <a:rPr lang="en-GB" sz="4800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GB" sz="4800" dirty="0"/>
              <a:t>Channels </a:t>
            </a:r>
            <a:r>
              <a:rPr lang="en-GB" sz="4800" b="1" dirty="0"/>
              <a:t>1 and 11</a:t>
            </a:r>
            <a:r>
              <a:rPr lang="en-GB" sz="4800" dirty="0"/>
              <a:t> lag significantly on shopper engagement, indicating low-quality traffic or UX challenges.</a:t>
            </a:r>
          </a:p>
          <a:p>
            <a:pPr marL="0" indent="0">
              <a:buNone/>
            </a:pPr>
            <a:endParaRPr lang="en-GB" sz="4800" dirty="0"/>
          </a:p>
          <a:p>
            <a:pPr>
              <a:buNone/>
            </a:pPr>
            <a:r>
              <a:rPr lang="en-GB" sz="4800" b="1" dirty="0"/>
              <a:t>3. Conversion Effectiveness</a:t>
            </a:r>
          </a:p>
          <a:p>
            <a:pPr>
              <a:buFont typeface="Wingdings" pitchFamily="2" charset="2"/>
              <a:buChar char="q"/>
            </a:pPr>
            <a:r>
              <a:rPr lang="en-GB" sz="4800" b="1" dirty="0"/>
              <a:t>Channel 1</a:t>
            </a:r>
            <a:r>
              <a:rPr lang="en-GB" sz="4800" dirty="0"/>
              <a:t> converts shoppers to bookings most effectively with a </a:t>
            </a:r>
            <a:r>
              <a:rPr lang="en-GB" sz="4800" b="1" dirty="0"/>
              <a:t>28% booking conversion rate</a:t>
            </a:r>
            <a:r>
              <a:rPr lang="en-GB" sz="4800" dirty="0"/>
              <a:t>, despite lower shopper quality.</a:t>
            </a:r>
          </a:p>
          <a:p>
            <a:pPr>
              <a:buFont typeface="Wingdings" pitchFamily="2" charset="2"/>
              <a:buChar char="q"/>
            </a:pPr>
            <a:r>
              <a:rPr lang="en-GB" sz="4800" dirty="0"/>
              <a:t>Channels </a:t>
            </a:r>
            <a:r>
              <a:rPr lang="en-GB" sz="4800" b="1" dirty="0"/>
              <a:t>5, 2, and 10</a:t>
            </a:r>
            <a:r>
              <a:rPr lang="en-GB" sz="4800" dirty="0"/>
              <a:t> also show solid booking conversion in the 7-10% range.</a:t>
            </a:r>
          </a:p>
          <a:p>
            <a:pPr>
              <a:buFont typeface="Wingdings" pitchFamily="2" charset="2"/>
              <a:buChar char="q"/>
            </a:pPr>
            <a:r>
              <a:rPr lang="en-GB" sz="4800" dirty="0"/>
              <a:t>Negative booking conversion in Channel 11 signals data or operational issues requiring urgent review.</a:t>
            </a:r>
          </a:p>
          <a:p>
            <a:pPr marL="0" indent="0">
              <a:buNone/>
            </a:pPr>
            <a:endParaRPr lang="en-GB" sz="4800" dirty="0"/>
          </a:p>
          <a:p>
            <a:pPr>
              <a:buNone/>
            </a:pPr>
            <a:r>
              <a:rPr lang="en-GB" sz="4800" b="1" dirty="0"/>
              <a:t>4. Efficiency of Traffic</a:t>
            </a:r>
          </a:p>
          <a:p>
            <a:pPr>
              <a:buFont typeface="Wingdings" pitchFamily="2" charset="2"/>
              <a:buChar char="q"/>
            </a:pPr>
            <a:r>
              <a:rPr lang="en-GB" sz="4800" dirty="0"/>
              <a:t>Channels </a:t>
            </a:r>
            <a:r>
              <a:rPr lang="en-GB" sz="4800" b="1" dirty="0"/>
              <a:t>2 and 5</a:t>
            </a:r>
            <a:r>
              <a:rPr lang="en-GB" sz="4800" dirty="0"/>
              <a:t> are most efficient, generating more room nights per visit (above 11%).</a:t>
            </a:r>
          </a:p>
          <a:p>
            <a:pPr>
              <a:buFont typeface="Wingdings" pitchFamily="2" charset="2"/>
              <a:buChar char="q"/>
            </a:pPr>
            <a:r>
              <a:rPr lang="en-GB" sz="4800" dirty="0"/>
              <a:t>Channels with low efficiency, such as 4, 7, and 8, could benefit from improved targeting or UX enhancements.</a:t>
            </a:r>
          </a:p>
          <a:p>
            <a:pPr>
              <a:buFont typeface="Wingdings" pitchFamily="2" charset="2"/>
              <a:buChar char="q"/>
            </a:pPr>
            <a:r>
              <a:rPr lang="en-GB" sz="4800" dirty="0"/>
              <a:t>Channel 11’s notably negative room nights per visit suggests shorter stays or cancellations.</a:t>
            </a:r>
          </a:p>
          <a:p>
            <a:pPr>
              <a:buFont typeface="Wingdings" pitchFamily="2" charset="2"/>
              <a:buChar char="q"/>
            </a:pPr>
            <a:endParaRPr lang="en-GB" sz="4800" dirty="0"/>
          </a:p>
          <a:p>
            <a:pPr marL="0" indent="0">
              <a:buNone/>
            </a:pPr>
            <a:r>
              <a:rPr lang="en-GB" sz="4800" b="1" dirty="0"/>
              <a:t>5. Bounce Rate</a:t>
            </a:r>
          </a:p>
          <a:p>
            <a:pPr>
              <a:buFont typeface="Wingdings" pitchFamily="2" charset="2"/>
              <a:buChar char="q"/>
            </a:pPr>
            <a:r>
              <a:rPr lang="en-GB" sz="4800" b="1" dirty="0"/>
              <a:t>Channel 11</a:t>
            </a:r>
            <a:r>
              <a:rPr lang="en-GB" sz="4800" dirty="0"/>
              <a:t> has the </a:t>
            </a:r>
            <a:r>
              <a:rPr lang="en-GB" sz="4800" b="1" dirty="0"/>
              <a:t>worst bounce rate (90.3%)</a:t>
            </a:r>
            <a:r>
              <a:rPr lang="en-GB" sz="4800" dirty="0"/>
              <a:t>, followed by </a:t>
            </a:r>
            <a:r>
              <a:rPr lang="en-GB" sz="4800" b="1" dirty="0"/>
              <a:t>Channels 8, 1, and 4</a:t>
            </a:r>
            <a:r>
              <a:rPr lang="en-GB" sz="4800" dirty="0"/>
              <a:t>, all above </a:t>
            </a:r>
            <a:r>
              <a:rPr lang="en-GB" sz="4800" b="1" dirty="0"/>
              <a:t>65%</a:t>
            </a:r>
            <a:r>
              <a:rPr lang="en-GB" sz="4800" dirty="0"/>
              <a:t> — suggesting poor landing pages or irrelevant traffic.</a:t>
            </a:r>
          </a:p>
          <a:p>
            <a:pPr>
              <a:buFont typeface="Wingdings" pitchFamily="2" charset="2"/>
              <a:buChar char="q"/>
            </a:pPr>
            <a:r>
              <a:rPr lang="en-GB" sz="4800" b="1" dirty="0"/>
              <a:t>Channel 5</a:t>
            </a:r>
            <a:r>
              <a:rPr lang="en-GB" sz="4800" dirty="0"/>
              <a:t> has the </a:t>
            </a:r>
            <a:r>
              <a:rPr lang="en-GB" sz="4800" b="1" dirty="0"/>
              <a:t>lowest bounce rate (21.1%)</a:t>
            </a:r>
            <a:r>
              <a:rPr lang="en-GB" sz="4800" dirty="0"/>
              <a:t>, aligning with its high efficiency and strong funnel metrics.</a:t>
            </a:r>
          </a:p>
          <a:p>
            <a:pPr>
              <a:buFont typeface="Wingdings" pitchFamily="2" charset="2"/>
              <a:buChar char="q"/>
            </a:pPr>
            <a:endParaRPr lang="en-GB" sz="4800" dirty="0"/>
          </a:p>
          <a:p>
            <a:pPr marL="0" indent="0">
              <a:buNone/>
            </a:pPr>
            <a:endParaRPr lang="en-GB" sz="4800" dirty="0"/>
          </a:p>
          <a:p>
            <a:pPr marL="0" indent="0">
              <a:buNone/>
            </a:pPr>
            <a:endParaRPr lang="en-GB" sz="5600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85434-E0CA-9A50-098C-87EEC4752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D93A-4119-9348-8A49-C5440E20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676"/>
            <a:ext cx="8229600" cy="1124607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GB" dirty="0"/>
              <a:t>Recommendation on </a:t>
            </a:r>
            <a:r>
              <a:rPr dirty="0"/>
              <a:t>Marketing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3867-5D21-D2E7-17EC-B9370907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800" b="1" dirty="0"/>
              <a:t>Prioritize marketing spend</a:t>
            </a:r>
            <a:r>
              <a:rPr lang="en-GB" sz="2800" dirty="0"/>
              <a:t> on Channels 2 and 1 for volume and conversion strength.</a:t>
            </a:r>
          </a:p>
          <a:p>
            <a:pPr>
              <a:buFont typeface="Wingdings" pitchFamily="2" charset="2"/>
              <a:buChar char="q"/>
            </a:pPr>
            <a:r>
              <a:rPr lang="en-GB" sz="2800" b="1" dirty="0"/>
              <a:t>Investigate Channel 11’s data and operations</a:t>
            </a:r>
            <a:r>
              <a:rPr lang="en-GB" sz="2800" dirty="0"/>
              <a:t> to identify and resolve performance gaps.</a:t>
            </a:r>
          </a:p>
          <a:p>
            <a:pPr>
              <a:buFont typeface="Wingdings" pitchFamily="2" charset="2"/>
              <a:buChar char="q"/>
            </a:pPr>
            <a:r>
              <a:rPr lang="en-GB" sz="2800" b="1" dirty="0"/>
              <a:t>Enhance user experience and targeting</a:t>
            </a:r>
            <a:r>
              <a:rPr lang="en-GB" sz="2800" dirty="0"/>
              <a:t> on low shopper conversion channels (1, 10, 11).</a:t>
            </a:r>
          </a:p>
          <a:p>
            <a:pPr>
              <a:buFont typeface="Wingdings" pitchFamily="2" charset="2"/>
              <a:buChar char="q"/>
            </a:pPr>
            <a:r>
              <a:rPr lang="en-GB" sz="2800" b="1" dirty="0"/>
              <a:t>Leverage high-efficiency channels (5, 9)</a:t>
            </a:r>
            <a:r>
              <a:rPr lang="en-GB" sz="2800" dirty="0"/>
              <a:t> to maximize ROI by scaling successful tactics.</a:t>
            </a:r>
          </a:p>
          <a:p>
            <a:pPr>
              <a:buFont typeface="Wingdings" pitchFamily="2" charset="2"/>
              <a:buChar char="q"/>
            </a:pPr>
            <a:r>
              <a:rPr lang="en-GB" sz="2800" dirty="0"/>
              <a:t>Conduct </a:t>
            </a:r>
            <a:r>
              <a:rPr lang="en-GB" sz="2800" b="1" dirty="0"/>
              <a:t>deeper qualitative analysis</a:t>
            </a:r>
            <a:r>
              <a:rPr lang="en-GB" sz="2800" dirty="0"/>
              <a:t> to understand visitor behaviour differences across channels.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18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7ED82-0981-7D02-CFE5-BC750F014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4CD0-157B-A4CF-A601-20CE6BEF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676"/>
            <a:ext cx="8229600" cy="1124607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GB" dirty="0"/>
              <a:t>Recommendation on </a:t>
            </a:r>
            <a:r>
              <a:rPr dirty="0"/>
              <a:t>Marketing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5B792-BCEA-8EB0-F9BB-084C358F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GB" sz="1500" b="1" dirty="0"/>
              <a:t>Channel 2 — Scale It</a:t>
            </a:r>
          </a:p>
          <a:p>
            <a:pPr marL="0" indent="0">
              <a:buNone/>
            </a:pPr>
            <a:r>
              <a:rPr lang="en-GB" sz="1500" b="1" dirty="0"/>
              <a:t>	Why:</a:t>
            </a:r>
            <a:r>
              <a:rPr lang="en-GB" sz="1500" dirty="0"/>
              <a:t> Highest total room nights, best traffic efficiency (12.6%), low bounce rate (~35%).</a:t>
            </a:r>
          </a:p>
          <a:p>
            <a:pPr marL="0" indent="0">
              <a:buNone/>
            </a:pPr>
            <a:r>
              <a:rPr lang="en-GB" sz="1500" b="1" dirty="0"/>
              <a:t>	Action: </a:t>
            </a:r>
          </a:p>
          <a:p>
            <a:pPr marL="0" indent="0">
              <a:buNone/>
            </a:pPr>
            <a:r>
              <a:rPr lang="en-GB" sz="1500" b="1" dirty="0"/>
              <a:t>	        Increase budget allocation</a:t>
            </a:r>
            <a:r>
              <a:rPr lang="en-GB" sz="1500" dirty="0"/>
              <a:t> — High ROI channel.</a:t>
            </a:r>
          </a:p>
          <a:p>
            <a:pPr marL="457200" lvl="1" indent="0">
              <a:buNone/>
            </a:pPr>
            <a:r>
              <a:rPr lang="en-GB" sz="1500" dirty="0"/>
              <a:t>        Consider </a:t>
            </a:r>
            <a:r>
              <a:rPr lang="en-GB" sz="1500" b="1" dirty="0"/>
              <a:t>expanding similar audience targeting</a:t>
            </a:r>
            <a:r>
              <a:rPr lang="en-GB" sz="1500" dirty="0"/>
              <a:t> or geographies.</a:t>
            </a:r>
          </a:p>
          <a:p>
            <a:pPr>
              <a:buFont typeface="Wingdings" pitchFamily="2" charset="2"/>
              <a:buChar char="q"/>
            </a:pPr>
            <a:r>
              <a:rPr lang="en-GB" sz="1500" b="1" dirty="0"/>
              <a:t>Channel 5 — Invest More in Quality Traffic</a:t>
            </a:r>
          </a:p>
          <a:p>
            <a:pPr marL="0" indent="0">
              <a:buNone/>
            </a:pPr>
            <a:r>
              <a:rPr lang="en-GB" sz="1500" b="1" dirty="0"/>
              <a:t>	Why:</a:t>
            </a:r>
            <a:r>
              <a:rPr lang="en-GB" sz="1500" dirty="0"/>
              <a:t> Highest </a:t>
            </a:r>
            <a:r>
              <a:rPr lang="en-GB" sz="1500" b="1" dirty="0"/>
              <a:t>Shopper CR (75.9%)</a:t>
            </a:r>
            <a:r>
              <a:rPr lang="en-GB" sz="1500" dirty="0"/>
              <a:t>, 2nd best </a:t>
            </a:r>
            <a:r>
              <a:rPr lang="en-GB" sz="1500" b="1" dirty="0"/>
              <a:t>efficiency (11.5%)</a:t>
            </a:r>
            <a:r>
              <a:rPr lang="en-GB" sz="1500" dirty="0"/>
              <a:t>, </a:t>
            </a:r>
            <a:r>
              <a:rPr lang="en-GB" sz="1500" b="1" dirty="0"/>
              <a:t>lowest bounce rate (21%)</a:t>
            </a:r>
            <a:r>
              <a:rPr lang="en-GB" sz="1500" dirty="0"/>
              <a:t>.</a:t>
            </a:r>
          </a:p>
          <a:p>
            <a:pPr marL="0" indent="0">
              <a:buNone/>
            </a:pPr>
            <a:r>
              <a:rPr lang="en-GB" sz="1500" b="1" dirty="0"/>
              <a:t>	Action: </a:t>
            </a:r>
          </a:p>
          <a:p>
            <a:pPr marL="0" indent="0">
              <a:buNone/>
            </a:pPr>
            <a:r>
              <a:rPr lang="en-GB" sz="1500" b="1" dirty="0"/>
              <a:t>                    Increase traffic volume</a:t>
            </a:r>
            <a:r>
              <a:rPr lang="en-GB" sz="1500" dirty="0"/>
              <a:t> — campaign performs well post-click.</a:t>
            </a:r>
          </a:p>
          <a:p>
            <a:pPr marL="457200" lvl="1" indent="0">
              <a:buNone/>
            </a:pPr>
            <a:r>
              <a:rPr lang="en-GB" sz="1500" b="1" dirty="0"/>
              <a:t>        A/B test creatives and keywords</a:t>
            </a:r>
            <a:r>
              <a:rPr lang="en-GB" sz="1500" dirty="0"/>
              <a:t> to improve initial reach.</a:t>
            </a:r>
          </a:p>
          <a:p>
            <a:pPr>
              <a:buFont typeface="Wingdings" pitchFamily="2" charset="2"/>
              <a:buChar char="q"/>
            </a:pPr>
            <a:r>
              <a:rPr lang="en-GB" sz="1500" b="1" dirty="0"/>
              <a:t>Channel 1 — Optimize Landing Experience</a:t>
            </a:r>
          </a:p>
          <a:p>
            <a:pPr marL="0" indent="0">
              <a:buNone/>
            </a:pPr>
            <a:r>
              <a:rPr lang="en-GB" sz="1500" b="1" dirty="0"/>
              <a:t>	Why:</a:t>
            </a:r>
            <a:r>
              <a:rPr lang="en-GB" sz="1500" dirty="0"/>
              <a:t> Strong </a:t>
            </a:r>
            <a:r>
              <a:rPr lang="en-GB" sz="1500" b="1" dirty="0"/>
              <a:t>Booking CR (27.8%)</a:t>
            </a:r>
            <a:r>
              <a:rPr lang="en-GB" sz="1500" dirty="0"/>
              <a:t>, decent efficiency (7.5%), but </a:t>
            </a:r>
            <a:r>
              <a:rPr lang="en-GB" sz="1500" b="1" dirty="0"/>
              <a:t>bounce rate is high (73.3%)</a:t>
            </a:r>
            <a:r>
              <a:rPr lang="en-GB" sz="1500" dirty="0"/>
              <a:t>.</a:t>
            </a:r>
          </a:p>
          <a:p>
            <a:pPr marL="0" indent="0">
              <a:buNone/>
            </a:pPr>
            <a:r>
              <a:rPr lang="en-GB" sz="1500" b="1" dirty="0"/>
              <a:t>	Action:</a:t>
            </a:r>
          </a:p>
          <a:p>
            <a:pPr marL="0" indent="0">
              <a:buNone/>
            </a:pPr>
            <a:r>
              <a:rPr lang="en-GB" sz="1500" b="1" dirty="0"/>
              <a:t>	       Revamp landing pages</a:t>
            </a:r>
            <a:r>
              <a:rPr lang="en-GB" sz="1500" dirty="0"/>
              <a:t> — ensure they match ad intent.</a:t>
            </a:r>
          </a:p>
          <a:p>
            <a:pPr marL="0" indent="0">
              <a:buNone/>
            </a:pPr>
            <a:r>
              <a:rPr lang="en-GB" sz="1500" b="1" dirty="0"/>
              <a:t>	       Check page load time</a:t>
            </a:r>
            <a:r>
              <a:rPr lang="en-GB" sz="1500" dirty="0"/>
              <a:t>, UX issues, or misleading CTAs.</a:t>
            </a:r>
          </a:p>
          <a:p>
            <a:pPr>
              <a:buFont typeface="Wingdings" pitchFamily="2" charset="2"/>
              <a:buChar char="q"/>
            </a:pPr>
            <a:r>
              <a:rPr lang="en-GB" sz="1500" b="1" dirty="0"/>
              <a:t>Channel 8 — Fix Bounce Issues</a:t>
            </a:r>
          </a:p>
          <a:p>
            <a:pPr marL="0" indent="0">
              <a:buNone/>
            </a:pPr>
            <a:r>
              <a:rPr lang="en-GB" sz="1500" b="1" dirty="0"/>
              <a:t>	Why:</a:t>
            </a:r>
            <a:r>
              <a:rPr lang="en-GB" sz="1500" dirty="0"/>
              <a:t> High </a:t>
            </a:r>
            <a:r>
              <a:rPr lang="en-GB" sz="1500" b="1" dirty="0"/>
              <a:t>Shopper CR (64%)</a:t>
            </a:r>
            <a:r>
              <a:rPr lang="en-GB" sz="1500" dirty="0"/>
              <a:t>, but </a:t>
            </a:r>
            <a:r>
              <a:rPr lang="en-GB" sz="1500" b="1" dirty="0"/>
              <a:t>bounce rate is 77.3%</a:t>
            </a:r>
            <a:r>
              <a:rPr lang="en-GB" sz="1500" dirty="0"/>
              <a:t> and low efficiency.</a:t>
            </a:r>
          </a:p>
          <a:p>
            <a:pPr marL="0" indent="0">
              <a:buNone/>
            </a:pPr>
            <a:r>
              <a:rPr lang="en-GB" sz="1500" b="1" dirty="0"/>
              <a:t>	Action:</a:t>
            </a:r>
            <a:endParaRPr lang="en-GB" sz="1500" dirty="0"/>
          </a:p>
          <a:p>
            <a:pPr lvl="1">
              <a:buFont typeface="Wingdings" pitchFamily="2" charset="2"/>
              <a:buChar char="q"/>
            </a:pPr>
            <a:r>
              <a:rPr lang="en-GB" sz="1500" dirty="0"/>
              <a:t>Run </a:t>
            </a:r>
            <a:r>
              <a:rPr lang="en-GB" sz="1500" b="1" dirty="0"/>
              <a:t>diagnostic tests</a:t>
            </a:r>
            <a:r>
              <a:rPr lang="en-GB" sz="1500" dirty="0"/>
              <a:t> on mobile/desktop experiences.</a:t>
            </a:r>
          </a:p>
          <a:p>
            <a:pPr lvl="1">
              <a:buFont typeface="Wingdings" pitchFamily="2" charset="2"/>
              <a:buChar char="q"/>
            </a:pPr>
            <a:r>
              <a:rPr lang="en-GB" sz="1500" dirty="0"/>
              <a:t>Consider </a:t>
            </a:r>
            <a:r>
              <a:rPr lang="en-GB" sz="1500" b="1" dirty="0"/>
              <a:t>retargeting strategies</a:t>
            </a:r>
            <a:r>
              <a:rPr lang="en-GB" sz="1500" dirty="0"/>
              <a:t> for bounced users.</a:t>
            </a:r>
          </a:p>
          <a:p>
            <a:pPr>
              <a:buFont typeface="Wingdings" pitchFamily="2" charset="2"/>
              <a:buChar char="q"/>
            </a:pPr>
            <a:r>
              <a:rPr lang="en-GB" sz="1500" b="1" dirty="0"/>
              <a:t>Channel 11 — Pause &amp; Investigate</a:t>
            </a:r>
          </a:p>
          <a:p>
            <a:pPr marL="0" indent="0">
              <a:buNone/>
            </a:pPr>
            <a:r>
              <a:rPr lang="en-GB" sz="1500" b="1" dirty="0"/>
              <a:t>	Why:</a:t>
            </a:r>
            <a:r>
              <a:rPr lang="en-GB" sz="1500" dirty="0"/>
              <a:t> Zero room nights, </a:t>
            </a:r>
            <a:r>
              <a:rPr lang="en-GB" sz="1500" b="1" dirty="0"/>
              <a:t>-0.56% efficiency</a:t>
            </a:r>
            <a:r>
              <a:rPr lang="en-GB" sz="1500" dirty="0"/>
              <a:t>, </a:t>
            </a:r>
            <a:r>
              <a:rPr lang="en-GB" sz="1500" b="1" dirty="0"/>
              <a:t>worst bounce rate (90%)</a:t>
            </a:r>
            <a:r>
              <a:rPr lang="en-GB" sz="1500" dirty="0"/>
              <a:t>, poor conversions.</a:t>
            </a:r>
          </a:p>
          <a:p>
            <a:pPr marL="0" indent="0">
              <a:buNone/>
            </a:pPr>
            <a:r>
              <a:rPr lang="en-GB" sz="1500" b="1" dirty="0"/>
              <a:t>	Action:</a:t>
            </a:r>
            <a:endParaRPr lang="en-GB" sz="1500" dirty="0"/>
          </a:p>
          <a:p>
            <a:pPr lvl="1">
              <a:buFont typeface="Wingdings" pitchFamily="2" charset="2"/>
              <a:buChar char="q"/>
            </a:pPr>
            <a:r>
              <a:rPr lang="en-GB" sz="1500" b="1" dirty="0"/>
              <a:t>Pause spend immediately</a:t>
            </a:r>
            <a:r>
              <a:rPr lang="en-GB" sz="1500" dirty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GB" sz="1500" dirty="0"/>
              <a:t>Investigate if tracking is broken or if bot/spam traffic is inflating metrics.</a:t>
            </a:r>
          </a:p>
          <a:p>
            <a:pPr marL="457200" lvl="1" indent="0">
              <a:buNone/>
            </a:pPr>
            <a:endParaRPr lang="en-GB" sz="1400" dirty="0"/>
          </a:p>
          <a:p>
            <a:pPr lvl="1">
              <a:buFont typeface="Wingdings" pitchFamily="2" charset="2"/>
              <a:buChar char="q"/>
            </a:pPr>
            <a:endParaRPr lang="en-GB" sz="1400" dirty="0"/>
          </a:p>
          <a:p>
            <a:pPr marL="457200" lvl="1" indent="0">
              <a:buNone/>
            </a:pPr>
            <a:endParaRPr lang="en-GB" sz="1400"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84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37F31-8A82-E39C-6B2D-0F2E11954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74DD-1502-0EFF-7792-D49B21F5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676"/>
            <a:ext cx="8229600" cy="1124607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GB" dirty="0"/>
              <a:t>Recommendation on </a:t>
            </a:r>
            <a:r>
              <a:rPr dirty="0"/>
              <a:t>Marketing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DADA-21F1-8196-6830-51F5A5FEE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1400" b="1" dirty="0"/>
              <a:t>Channel 4 &amp; 10 — Underperformers</a:t>
            </a:r>
          </a:p>
          <a:p>
            <a:pPr marL="0" indent="0">
              <a:buNone/>
            </a:pPr>
            <a:r>
              <a:rPr lang="en-GB" sz="1400" b="1" dirty="0"/>
              <a:t>Why:</a:t>
            </a:r>
            <a:r>
              <a:rPr lang="en-GB" sz="1400" dirty="0"/>
              <a:t> Low room nights, high bounce rates (~66%), low efficiency (&lt;2%).</a:t>
            </a:r>
          </a:p>
          <a:p>
            <a:pPr marL="0" indent="0">
              <a:buNone/>
            </a:pPr>
            <a:r>
              <a:rPr lang="en-GB" sz="1400" b="1" dirty="0"/>
              <a:t>Action:</a:t>
            </a:r>
            <a:endParaRPr lang="en-GB" sz="1400" dirty="0"/>
          </a:p>
          <a:p>
            <a:pPr lvl="1">
              <a:buFont typeface="Wingdings" pitchFamily="2" charset="2"/>
              <a:buChar char="q"/>
            </a:pPr>
            <a:r>
              <a:rPr lang="en-GB" sz="1400" dirty="0"/>
              <a:t>Consider </a:t>
            </a:r>
            <a:r>
              <a:rPr lang="en-GB" sz="1400" b="1" dirty="0"/>
              <a:t>reducing spend</a:t>
            </a:r>
            <a:r>
              <a:rPr lang="en-GB" sz="1400" dirty="0"/>
              <a:t> or </a:t>
            </a:r>
            <a:r>
              <a:rPr lang="en-GB" sz="1400" b="1" dirty="0"/>
              <a:t>restructuring the campaign strategy</a:t>
            </a:r>
            <a:r>
              <a:rPr lang="en-GB" sz="1400" dirty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GB" sz="1400" dirty="0"/>
              <a:t>Focus on </a:t>
            </a:r>
            <a:r>
              <a:rPr lang="en-GB" sz="1400" b="1" dirty="0"/>
              <a:t>audience refinement or better creatives</a:t>
            </a:r>
            <a:r>
              <a:rPr lang="en-GB" sz="1400" dirty="0"/>
              <a:t>.</a:t>
            </a:r>
          </a:p>
          <a:p>
            <a:pPr marL="457200" lvl="1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/>
              <a:t>Cross-Channel Strategic Recommendations</a:t>
            </a:r>
          </a:p>
          <a:p>
            <a:pPr>
              <a:buFont typeface="Wingdings" pitchFamily="2" charset="2"/>
              <a:buChar char="q"/>
            </a:pPr>
            <a:r>
              <a:rPr lang="en-GB" sz="1400" b="1" dirty="0"/>
              <a:t>Audit Bounce Rate Drivers:</a:t>
            </a:r>
            <a:br>
              <a:rPr lang="en-GB" sz="1400" dirty="0"/>
            </a:br>
            <a:r>
              <a:rPr lang="en-GB" sz="1400" dirty="0"/>
              <a:t>High bounce often means misaligned ads, slow pages, or poor mobile UX.</a:t>
            </a:r>
          </a:p>
          <a:p>
            <a:pPr>
              <a:buFont typeface="Wingdings" pitchFamily="2" charset="2"/>
              <a:buChar char="q"/>
            </a:pPr>
            <a:r>
              <a:rPr lang="en-GB" sz="1400" b="1" dirty="0"/>
              <a:t>Segment &amp; Retarget Efficient Channels:</a:t>
            </a:r>
            <a:br>
              <a:rPr lang="en-GB" sz="1400" dirty="0"/>
            </a:br>
            <a:r>
              <a:rPr lang="en-GB" sz="1400" dirty="0"/>
              <a:t>Channels 5 &amp; 2 can be used to build retargeting segments for underperformers.</a:t>
            </a:r>
          </a:p>
          <a:p>
            <a:pPr>
              <a:buFont typeface="Wingdings" pitchFamily="2" charset="2"/>
              <a:buChar char="q"/>
            </a:pPr>
            <a:r>
              <a:rPr lang="en-GB" sz="1400" b="1" dirty="0"/>
              <a:t>Invest in Post-Click Optimization Tools:</a:t>
            </a:r>
            <a:br>
              <a:rPr lang="en-GB" sz="1400" dirty="0"/>
            </a:br>
            <a:r>
              <a:rPr lang="en-GB" sz="1400" dirty="0"/>
              <a:t>Tools like </a:t>
            </a:r>
            <a:r>
              <a:rPr lang="en-GB" sz="1400" b="1" dirty="0"/>
              <a:t>Hotjar</a:t>
            </a:r>
            <a:r>
              <a:rPr lang="en-GB" sz="1400" dirty="0"/>
              <a:t>, </a:t>
            </a:r>
            <a:r>
              <a:rPr lang="en-GB" sz="1400" b="1" dirty="0"/>
              <a:t>Google Optimize</a:t>
            </a:r>
            <a:r>
              <a:rPr lang="en-GB" sz="1400" dirty="0"/>
              <a:t>, or </a:t>
            </a:r>
            <a:r>
              <a:rPr lang="en-GB" sz="1400" b="1" dirty="0"/>
              <a:t>Crazy Egg</a:t>
            </a:r>
            <a:r>
              <a:rPr lang="en-GB" sz="1400" dirty="0"/>
              <a:t> can show where drop-offs happen.</a:t>
            </a:r>
          </a:p>
          <a:p>
            <a:pPr>
              <a:buFont typeface="Wingdings" pitchFamily="2" charset="2"/>
              <a:buChar char="q"/>
            </a:pPr>
            <a:r>
              <a:rPr lang="en-GB" sz="1400" b="1" dirty="0"/>
              <a:t>Test for Incrementality:</a:t>
            </a:r>
            <a:br>
              <a:rPr lang="en-GB" sz="1400" dirty="0"/>
            </a:br>
            <a:r>
              <a:rPr lang="en-GB" sz="1400" dirty="0"/>
              <a:t>Especially for Channel 2 — ensure that scaling spend is driving net new conversions, not cannibalizing others.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354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23698</TotalTime>
  <Words>2811</Words>
  <Application>Microsoft Macintosh PowerPoint</Application>
  <PresentationFormat>On-screen Show (4:3)</PresentationFormat>
  <Paragraphs>265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HCOM Analytics Insights Case Study</vt:lpstr>
      <vt:lpstr>Objective</vt:lpstr>
      <vt:lpstr>Data Overview</vt:lpstr>
      <vt:lpstr>Key Metric Definitions</vt:lpstr>
      <vt:lpstr>Charts</vt:lpstr>
      <vt:lpstr>Marketing Channel Analysis</vt:lpstr>
      <vt:lpstr>Recommendation on Marketing Channel</vt:lpstr>
      <vt:lpstr>Recommendation on Marketing Channel</vt:lpstr>
      <vt:lpstr>Recommendation on Marketing Channel</vt:lpstr>
      <vt:lpstr>Charts</vt:lpstr>
      <vt:lpstr>Platform Analysis</vt:lpstr>
      <vt:lpstr>Recommendation on Platform</vt:lpstr>
      <vt:lpstr>Charts</vt:lpstr>
      <vt:lpstr>Patterns &amp; Seasonality Analysis</vt:lpstr>
      <vt:lpstr>Recommendation on Seasonality</vt:lpstr>
      <vt:lpstr>Charts</vt:lpstr>
      <vt:lpstr>Geography Region Analysis</vt:lpstr>
      <vt:lpstr>Recommendation on Geography</vt:lpstr>
      <vt:lpstr>Key Drivers Summary</vt:lpstr>
      <vt:lpstr>Random Forest Analysis</vt:lpstr>
      <vt:lpstr>Random Forest Analysis Insights</vt:lpstr>
      <vt:lpstr>Linear Regression Analysis</vt:lpstr>
      <vt:lpstr>Linear Regression Insights</vt:lpstr>
      <vt:lpstr>Linear Regression Recommendations</vt:lpstr>
      <vt:lpstr>Summary Recommendations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Singh, Lalit</cp:lastModifiedBy>
  <cp:revision>4</cp:revision>
  <dcterms:created xsi:type="dcterms:W3CDTF">2013-01-27T09:14:16Z</dcterms:created>
  <dcterms:modified xsi:type="dcterms:W3CDTF">2025-06-03T11:03:00Z</dcterms:modified>
  <cp:category/>
</cp:coreProperties>
</file>