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5" r:id="rId9"/>
    <p:sldId id="273" r:id="rId10"/>
    <p:sldId id="274" r:id="rId11"/>
    <p:sldId id="278" r:id="rId12"/>
    <p:sldId id="276" r:id="rId13"/>
    <p:sldId id="277" r:id="rId14"/>
    <p:sldId id="280" r:id="rId15"/>
    <p:sldId id="279" r:id="rId16"/>
    <p:sldId id="281" r:id="rId17"/>
    <p:sldId id="266" r:id="rId18"/>
    <p:sldId id="267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719"/>
  </p:normalViewPr>
  <p:slideViewPr>
    <p:cSldViewPr snapToGrid="0" snapToObjects="1">
      <p:cViewPr>
        <p:scale>
          <a:sx n="120" d="100"/>
          <a:sy n="120" d="100"/>
        </p:scale>
        <p:origin x="1248" y="8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290460&amp;picture=questions-amp-answers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HCOM Analytics Insights Case Study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Drivers of Net Room Nights &amp; Key Recommendations</a:t>
            </a:r>
          </a:p>
          <a:p>
            <a:r>
              <a:rPr dirty="0"/>
              <a:t>Presented by: [</a:t>
            </a:r>
            <a:r>
              <a:rPr lang="en-GB" dirty="0"/>
              <a:t>Lalit Anand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B82E-4830-7DEA-4326-57648E288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2E69-36EA-231D-C545-F331A0BC5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Platform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B1EEFF-785A-4B8A-42FC-1EB603CF0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UX &amp; Technical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Improve mobile booking experience</a:t>
            </a:r>
            <a:r>
              <a:rPr lang="en-GB" dirty="0"/>
              <a:t>: Simplify checkout, reduce load times, and ensure payment reliability.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causes of </a:t>
            </a:r>
            <a:r>
              <a:rPr lang="en-GB" b="1" dirty="0"/>
              <a:t>high mobile drop-off</a:t>
            </a:r>
            <a:r>
              <a:rPr lang="en-GB" dirty="0"/>
              <a:t>: Look for friction in mobile funnel (especially between product view and checkout).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Mobile-Specific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Retarget mobile shoppers</a:t>
            </a:r>
            <a:r>
              <a:rPr lang="en-GB" dirty="0"/>
              <a:t> with personalized incentives (e.g., app-exclusive discounts or abandoned cart emails).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A/B testing for </a:t>
            </a:r>
            <a:r>
              <a:rPr lang="en-GB" b="1" dirty="0"/>
              <a:t>mobile-friendly layouts</a:t>
            </a:r>
            <a:r>
              <a:rPr lang="en-GB" dirty="0"/>
              <a:t> to reduce bounce and increase booking conversion.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Focus traffic investment toward Desktop</a:t>
            </a:r>
            <a:r>
              <a:rPr lang="en-GB" dirty="0"/>
              <a:t> for short-term efficiency and ROI.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 in </a:t>
            </a:r>
            <a:r>
              <a:rPr lang="en-GB" b="1" dirty="0"/>
              <a:t>longer-term mobile improvement</a:t>
            </a:r>
            <a:r>
              <a:rPr lang="en-GB" dirty="0"/>
              <a:t> to unlock shopper potential (given strong intent).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25009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FE083-1957-389E-CD80-4EF7B8330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37F7-1F0B-B048-CF0B-E398B87DE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DC16040-6A1F-8DCE-3E4A-BA40C24618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13" y="1275908"/>
            <a:ext cx="8045387" cy="516742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538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1BCD3-8A2A-9149-EA5D-5B7F1317D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A4F18-87A3-3FDC-2E8B-BAC5FFD51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Patterns &amp; Seasonality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9F0BC-09C6-FFD5-ECE6-8A9F5E21F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b="1" dirty="0"/>
              <a:t>1. Weekly Booking Trend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Peak booking days</a:t>
            </a:r>
            <a:r>
              <a:rPr lang="en-GB" dirty="0"/>
              <a:t> are Tuesday to Thursday, especially </a:t>
            </a:r>
            <a:r>
              <a:rPr lang="en-GB" b="1" dirty="0"/>
              <a:t>Tuesday (28.4M)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Lowest activity on Sunday (18.4M)</a:t>
            </a:r>
            <a:r>
              <a:rPr lang="en-GB" dirty="0"/>
              <a:t> and Monday, suggesting users plan mid-week.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2. Monthly Net Room Nights (2017–2019)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2019 consistently outperforms</a:t>
            </a:r>
            <a:r>
              <a:rPr lang="en-GB" dirty="0"/>
              <a:t> previous years.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Peaks in July (5.9M)</a:t>
            </a:r>
            <a:r>
              <a:rPr lang="en-GB" dirty="0"/>
              <a:t> and </a:t>
            </a:r>
            <a:r>
              <a:rPr lang="en-GB" b="1" dirty="0"/>
              <a:t>October (5.3M)</a:t>
            </a:r>
            <a:r>
              <a:rPr lang="en-GB" dirty="0"/>
              <a:t> hint at summer and Q4 seasonal demand.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December dips across all years</a:t>
            </a:r>
            <a:r>
              <a:rPr lang="en-GB" dirty="0"/>
              <a:t>, possibly due to holiday travel behaviour shifts.\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3. Quarterly Performance by Year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Q2 and Q3 are strongest</a:t>
            </a:r>
            <a:r>
              <a:rPr lang="en-GB" dirty="0"/>
              <a:t> quarters across years, particularly </a:t>
            </a:r>
            <a:r>
              <a:rPr lang="en-GB" b="1" dirty="0"/>
              <a:t>Q2 2019 (16.53M)</a:t>
            </a:r>
            <a:r>
              <a:rPr lang="en-GB" dirty="0"/>
              <a:t> and </a:t>
            </a:r>
            <a:r>
              <a:rPr lang="en-GB" b="1" dirty="0"/>
              <a:t>Q3 2019 (16.54M)</a:t>
            </a:r>
            <a:r>
              <a:rPr lang="en-GB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Noticeable decline in </a:t>
            </a:r>
            <a:r>
              <a:rPr lang="en-GB" b="1" dirty="0"/>
              <a:t>Q4 2019</a:t>
            </a:r>
            <a:r>
              <a:rPr lang="en-GB" dirty="0"/>
              <a:t>, aligning with monthly December drop.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4. Funnel Performance by Channel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2 is the top performer</a:t>
            </a:r>
            <a:r>
              <a:rPr lang="en-GB" dirty="0"/>
              <a:t> in both traffic and conversion:</a:t>
            </a:r>
          </a:p>
          <a:p>
            <a:pPr lvl="1">
              <a:buFont typeface="Wingdings" pitchFamily="2" charset="2"/>
              <a:buChar char="q"/>
            </a:pPr>
            <a:r>
              <a:rPr lang="en-GB" dirty="0"/>
              <a:t>796M visits → 462M shoppers → 100M room nights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Channels 1 and 3</a:t>
            </a:r>
            <a:r>
              <a:rPr lang="en-GB" dirty="0"/>
              <a:t> show strong drop-offs between visits and room nights — possible leakage or UX friction.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10 and 11 underperform severely</a:t>
            </a:r>
            <a:r>
              <a:rPr lang="en-GB" dirty="0"/>
              <a:t>, with low values across all funnel stages.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17495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BED6E-E061-A6E1-89BD-26142F63F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34DA0-B314-9158-0EFF-9F7D89AB6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Seasonality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E7AAAD-55F9-2DAB-A360-77847380FA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Time-Based Strategy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Promotional campaigns</a:t>
            </a:r>
            <a:r>
              <a:rPr lang="en-GB" dirty="0"/>
              <a:t> should be concentrated mid-week (Tue–Thu) when booking activity is highest.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Align </a:t>
            </a:r>
            <a:r>
              <a:rPr lang="en-GB" b="1" dirty="0"/>
              <a:t>marketing budgets and discount strategies around Q2 and Q3</a:t>
            </a:r>
            <a:r>
              <a:rPr lang="en-GB" dirty="0"/>
              <a:t>, especially </a:t>
            </a:r>
            <a:r>
              <a:rPr lang="en-GB" b="1" dirty="0"/>
              <a:t>summer travel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Funnel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Analyse </a:t>
            </a:r>
            <a:r>
              <a:rPr lang="en-GB" b="1" dirty="0"/>
              <a:t>Channel 1 &amp; 3</a:t>
            </a:r>
            <a:r>
              <a:rPr lang="en-GB" dirty="0"/>
              <a:t> funnel drop-offs: are users dropping during search, review, or booking?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Audit UX/UI for conversion friction</a:t>
            </a:r>
            <a:r>
              <a:rPr lang="en-GB" dirty="0"/>
              <a:t> — simplify checkout, load speed, personalization.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Experimentation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A/B test promotions</a:t>
            </a:r>
            <a:r>
              <a:rPr lang="en-GB" dirty="0"/>
              <a:t> in Q4 to reverse seasonal declines — consider bundling or early holiday deals.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Use </a:t>
            </a:r>
            <a:r>
              <a:rPr lang="en-GB" b="1" dirty="0"/>
              <a:t>behavioural insights</a:t>
            </a:r>
            <a:r>
              <a:rPr lang="en-GB" dirty="0"/>
              <a:t> to target Sunday &amp; Monday with reminder nudges or mobile offers.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Channel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Invest more into Channel 2</a:t>
            </a:r>
            <a:r>
              <a:rPr lang="en-GB" dirty="0"/>
              <a:t> — high-volume and efficient.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retargeting Channel 1 users</a:t>
            </a:r>
            <a:r>
              <a:rPr lang="en-GB" dirty="0"/>
              <a:t> who browse but don’t book.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De-prioritize Channels 10 &amp; 11</a:t>
            </a:r>
            <a:r>
              <a:rPr lang="en-GB" dirty="0"/>
              <a:t> unless operational fixes or segment refinements are introduced.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59901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96CF8-5EA0-98A5-E178-E922BB89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45FFE-2252-AA36-85DC-21927C2F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95B89BB-79E6-733D-87A7-5F6E3A774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413" y="1275908"/>
            <a:ext cx="8045387" cy="5167422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97098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FC888-CEEE-2E1D-4F2F-C45C5E1F2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4CFE6-1677-5E48-18AE-3D21DF35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Geography Region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BFC47-0802-4032-ED7C-ABBAB39C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GB" b="1" dirty="0"/>
              <a:t>1. Room Nights by Region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1</a:t>
            </a:r>
            <a:r>
              <a:rPr lang="en-GB" dirty="0"/>
              <a:t> leads by a large margin (</a:t>
            </a:r>
            <a:r>
              <a:rPr lang="en-GB" b="1" dirty="0"/>
              <a:t>90.84M room nights</a:t>
            </a:r>
            <a:r>
              <a:rPr lang="en-GB" dirty="0"/>
              <a:t>), followed by Region 2 (</a:t>
            </a:r>
            <a:r>
              <a:rPr lang="en-GB" b="1" dirty="0"/>
              <a:t>48.53M</a:t>
            </a:r>
            <a:r>
              <a:rPr lang="en-GB" dirty="0"/>
              <a:t>).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Region 4 contributes the least (</a:t>
            </a:r>
            <a:r>
              <a:rPr lang="en-GB" b="1" dirty="0"/>
              <a:t>8.85M</a:t>
            </a:r>
            <a:r>
              <a:rPr lang="en-GB" dirty="0"/>
              <a:t>), indicating lower engagement or traffic volume.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2. Conversion Funnel (Shopper &amp; Booking)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 has the strongest performance across both: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Shopper Conversion Rate</a:t>
            </a:r>
            <a:r>
              <a:rPr lang="en-GB" dirty="0"/>
              <a:t>: 51.6%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Booking Conversion Rate</a:t>
            </a:r>
            <a:r>
              <a:rPr lang="en-GB" dirty="0"/>
              <a:t>: 8.9%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4</a:t>
            </a:r>
            <a:r>
              <a:rPr lang="en-GB" dirty="0"/>
              <a:t> shows </a:t>
            </a:r>
            <a:r>
              <a:rPr lang="en-GB" b="1" dirty="0"/>
              <a:t>decent shopper CR (46.3%)</a:t>
            </a:r>
            <a:r>
              <a:rPr lang="en-GB" dirty="0"/>
              <a:t> but the </a:t>
            </a:r>
            <a:r>
              <a:rPr lang="en-GB" b="1" dirty="0"/>
              <a:t>lowest booking CR (4.4%)</a:t>
            </a:r>
            <a:r>
              <a:rPr lang="en-GB" dirty="0"/>
              <a:t>, suggesting high drop-off post-engagement.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3</a:t>
            </a:r>
            <a:r>
              <a:rPr lang="en-GB" dirty="0"/>
              <a:t> has poor funnel metrics — low shopper (35.2%) and booking (6.1%) CRs.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3. Bounce Rate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3</a:t>
            </a:r>
            <a:r>
              <a:rPr lang="en-GB" dirty="0"/>
              <a:t> has the highest bounce rate (53%), indicating a mismatch between user expectations and site experience.</a:t>
            </a:r>
          </a:p>
          <a:p>
            <a:pPr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 performs best in minimizing bounce (41.1%).</a:t>
            </a:r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/>
              <a:t>4. Traffic Efficiency (Room Nights per Visit)</a:t>
            </a:r>
          </a:p>
          <a:p>
            <a:pPr>
              <a:buFont typeface="Wingdings" pitchFamily="2" charset="2"/>
              <a:buChar char="q"/>
            </a:pPr>
            <a:r>
              <a:rPr lang="en-GB" dirty="0"/>
              <a:t>Efficiency follows volume:</a:t>
            </a:r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Region 1</a:t>
            </a:r>
            <a:r>
              <a:rPr lang="en-GB" dirty="0"/>
              <a:t>: Highest efficiency at </a:t>
            </a:r>
            <a:r>
              <a:rPr lang="en-GB" b="1" dirty="0"/>
              <a:t>8.91%</a:t>
            </a:r>
            <a:endParaRPr lang="en-GB" dirty="0"/>
          </a:p>
          <a:p>
            <a:pPr lvl="1">
              <a:buFont typeface="Wingdings" pitchFamily="2" charset="2"/>
              <a:buChar char="q"/>
            </a:pPr>
            <a:r>
              <a:rPr lang="en-GB" b="1" dirty="0"/>
              <a:t>Region 4</a:t>
            </a:r>
            <a:r>
              <a:rPr lang="en-GB" dirty="0"/>
              <a:t> and </a:t>
            </a:r>
            <a:r>
              <a:rPr lang="en-GB" b="1" dirty="0"/>
              <a:t>3</a:t>
            </a:r>
            <a:r>
              <a:rPr lang="en-GB" dirty="0"/>
              <a:t> underperform (5.39% and 4.95%)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64023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38F96-E182-F049-BE32-27DE20F5D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646DE-1A3E-0D26-259C-758B2B91D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en-GB" dirty="0"/>
              <a:t>Recommendation on Geography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304AC-D597-1132-EAAE-C0C045950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121925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Geo Region 1 – Optimize &amp; Scale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Strongest region across all KPIs — </a:t>
            </a:r>
            <a:r>
              <a:rPr lang="en-GB" b="1" dirty="0"/>
              <a:t>continue scaling campaigns and investments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A/B testing premium offers or loyalty programs</a:t>
            </a:r>
            <a:r>
              <a:rPr lang="en-GB" dirty="0"/>
              <a:t> here due to high conversion and low bounce.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2 – Improve Booking Conversion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shopper interest (47.9%) but only 6.0% bookings → </a:t>
            </a:r>
            <a:r>
              <a:rPr lang="en-GB" b="1" dirty="0"/>
              <a:t>optimize post-shopping funnel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UX, pricing, or availability frictions preventing booking finalization.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3 – Fix Bounce &amp; Engagement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High bounce (53%) and low conversion → needs major </a:t>
            </a:r>
            <a:r>
              <a:rPr lang="en-GB" b="1" dirty="0"/>
              <a:t>content and targeting revision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Consider </a:t>
            </a:r>
            <a:r>
              <a:rPr lang="en-GB" b="1" dirty="0"/>
              <a:t>localizing landing pages or retargeting efforts</a:t>
            </a:r>
            <a:r>
              <a:rPr lang="en-GB" dirty="0"/>
              <a:t> for better relevance.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 Geo Region 4 – Improve Booking Completion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Good shopper engagement (46.3%) but </a:t>
            </a:r>
            <a:r>
              <a:rPr lang="en-GB" b="1" dirty="0"/>
              <a:t>4.4% booking conversion</a:t>
            </a:r>
            <a:r>
              <a:rPr lang="en-GB" dirty="0"/>
              <a:t> implies friction after interest.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Optimize </a:t>
            </a:r>
            <a:r>
              <a:rPr lang="en-GB" b="1" dirty="0"/>
              <a:t>checkout flows</a:t>
            </a:r>
            <a:r>
              <a:rPr lang="en-GB" dirty="0"/>
              <a:t>, especially mobile if that’s a factor; consider testing </a:t>
            </a:r>
            <a:r>
              <a:rPr lang="en-GB" b="1" dirty="0"/>
              <a:t>exit-intent offers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18201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873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Key Drivers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q"/>
            </a:pPr>
            <a:r>
              <a:rPr lang="en-GB" b="1" dirty="0"/>
              <a:t>Channel 2</a:t>
            </a:r>
            <a:r>
              <a:rPr lang="en-GB" dirty="0"/>
              <a:t> is the top performer by volume, while </a:t>
            </a:r>
            <a:r>
              <a:rPr lang="en-GB" b="1" dirty="0"/>
              <a:t>Channel 1</a:t>
            </a:r>
            <a:r>
              <a:rPr lang="en-GB" dirty="0"/>
              <a:t> delivers the highest booking conversion efficiency.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Peak bookings occur mid-week (Tues–Thurs)</a:t>
            </a:r>
            <a:r>
              <a:rPr lang="en-GB" dirty="0"/>
              <a:t> and during </a:t>
            </a:r>
            <a:r>
              <a:rPr lang="en-GB" b="1" dirty="0"/>
              <a:t>Q2–Q3</a:t>
            </a:r>
            <a:r>
              <a:rPr lang="en-GB" dirty="0"/>
              <a:t>, especially in July and October.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Desktop users</a:t>
            </a:r>
            <a:r>
              <a:rPr lang="en-GB" dirty="0"/>
              <a:t> drive the majority of bookings with nearly </a:t>
            </a:r>
            <a:r>
              <a:rPr lang="en-GB" b="1" dirty="0"/>
              <a:t>4× higher efficiency</a:t>
            </a:r>
            <a:r>
              <a:rPr lang="en-GB" dirty="0"/>
              <a:t> than mobile.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Geo Region 1</a:t>
            </a:r>
            <a:r>
              <a:rPr lang="en-GB" dirty="0"/>
              <a:t> leads across all KPIs, with the highest room nights, conversion rates, and efficiency.</a:t>
            </a:r>
          </a:p>
          <a:p>
            <a:pPr marL="0" indent="0">
              <a:buNone/>
            </a:pPr>
            <a:endParaRPr lang="en-GB" dirty="0"/>
          </a:p>
          <a:p>
            <a:pPr>
              <a:buFont typeface="Wingdings" pitchFamily="2" charset="2"/>
              <a:buChar char="q"/>
            </a:pPr>
            <a:r>
              <a:rPr lang="en-GB" b="1" dirty="0"/>
              <a:t>Mobile platform</a:t>
            </a:r>
            <a:r>
              <a:rPr lang="en-GB" dirty="0"/>
              <a:t> and </a:t>
            </a:r>
            <a:r>
              <a:rPr lang="en-GB" b="1" dirty="0"/>
              <a:t>Regions 3 &amp; 4</a:t>
            </a:r>
            <a:r>
              <a:rPr lang="en-GB" dirty="0"/>
              <a:t> show engagement but low booking conversions — indicating opportunities to optimize UX and targeting.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Summary </a:t>
            </a:r>
            <a:r>
              <a:rPr dirty="0"/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8936"/>
            <a:ext cx="8229600" cy="4566684"/>
          </a:xfrm>
          <a:ln>
            <a:solidFill>
              <a:schemeClr val="tx1"/>
            </a:solidFill>
          </a:ln>
        </p:spPr>
        <p:txBody>
          <a:bodyPr>
            <a:normAutofit fontScale="62500" lnSpcReduction="20000"/>
          </a:bodyPr>
          <a:lstStyle/>
          <a:p>
            <a:r>
              <a:rPr lang="en-GB" b="1" dirty="0"/>
              <a:t>Scale investments</a:t>
            </a:r>
            <a:r>
              <a:rPr lang="en-GB" dirty="0"/>
              <a:t> in high-performing channels (esp. Channel 1) with strong ROI.</a:t>
            </a:r>
          </a:p>
          <a:p>
            <a:r>
              <a:rPr lang="en-GB" b="1" dirty="0"/>
              <a:t>Audit low-performing channels</a:t>
            </a:r>
            <a:r>
              <a:rPr lang="en-GB" dirty="0"/>
              <a:t>: Consider refining messaging or pausing underperformers.</a:t>
            </a:r>
          </a:p>
          <a:p>
            <a:r>
              <a:rPr lang="en-GB" dirty="0"/>
              <a:t>Use </a:t>
            </a:r>
            <a:r>
              <a:rPr lang="en-GB" b="1" dirty="0"/>
              <a:t>A/B testing</a:t>
            </a:r>
            <a:r>
              <a:rPr lang="en-GB" dirty="0"/>
              <a:t> for ads or landing pages tied to Channels 4, 6, and 9.</a:t>
            </a:r>
          </a:p>
          <a:p>
            <a:r>
              <a:rPr lang="en-GB" dirty="0"/>
              <a:t>Optimize the </a:t>
            </a:r>
            <a:r>
              <a:rPr lang="en-GB" b="1" dirty="0"/>
              <a:t>mobile experience</a:t>
            </a:r>
            <a:r>
              <a:rPr lang="en-GB" dirty="0"/>
              <a:t>: Consider faster    loading, better search UX, and streamlined checkout.</a:t>
            </a:r>
          </a:p>
          <a:p>
            <a:r>
              <a:rPr lang="en-GB" dirty="0"/>
              <a:t>Consider </a:t>
            </a:r>
            <a:r>
              <a:rPr lang="en-GB" b="1" dirty="0"/>
              <a:t>device-targeted promotions</a:t>
            </a:r>
            <a:r>
              <a:rPr lang="en-GB" dirty="0"/>
              <a:t> or   incentives for mobile to close the performance gap.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Investigate </a:t>
            </a:r>
            <a:r>
              <a:rPr lang="en-GB" b="1" dirty="0"/>
              <a:t>session duration and bounce rates</a:t>
            </a:r>
            <a:r>
              <a:rPr lang="en-GB" dirty="0"/>
              <a:t> by platform to identify drop-off points.</a:t>
            </a:r>
          </a:p>
          <a:p>
            <a:r>
              <a:rPr lang="en-GB" dirty="0"/>
              <a:t>Encourage </a:t>
            </a:r>
            <a:r>
              <a:rPr lang="en-GB" b="1" dirty="0"/>
              <a:t>longer stays</a:t>
            </a:r>
            <a:r>
              <a:rPr lang="en-GB" dirty="0"/>
              <a:t> on mobile bookings with targeted upsells.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Schedule </a:t>
            </a:r>
            <a:r>
              <a:rPr lang="en-GB" b="1" dirty="0"/>
              <a:t>campaign pushes Tue–Thu</a:t>
            </a:r>
            <a:r>
              <a:rPr lang="en-GB" dirty="0"/>
              <a:t> to align with peak engagement.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Boost </a:t>
            </a:r>
            <a:r>
              <a:rPr lang="en-GB" b="1" dirty="0"/>
              <a:t>Q4 performance</a:t>
            </a:r>
            <a:r>
              <a:rPr lang="en-GB" dirty="0"/>
              <a:t> with holiday bundles or loyalty rewards.</a:t>
            </a:r>
          </a:p>
          <a:p>
            <a:r>
              <a:rPr lang="en-GB" dirty="0"/>
              <a:t>Use slower periods (e.g., Sunday) for site maintenance or experiments.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 / Q&amp;A</a:t>
            </a:r>
          </a:p>
        </p:txBody>
      </p:sp>
      <p:pic>
        <p:nvPicPr>
          <p:cNvPr id="5" name="Content Placeholder 4" descr="Questions &amp; Answers Free Stock Photo - Public Domain Pictures">
            <a:extLst>
              <a:ext uri="{FF2B5EF4-FFF2-40B4-BE49-F238E27FC236}">
                <a16:creationId xmlns:a16="http://schemas.microsoft.com/office/drawing/2014/main" id="{468A4558-04A9-8D6C-BB59-C520EFC4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5153" y="2084442"/>
            <a:ext cx="7351437" cy="4263195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drivers of Net Room Nights</a:t>
            </a:r>
          </a:p>
          <a:p>
            <a:r>
              <a:t>Identify marketing, platform, region, and seasonal trends</a:t>
            </a:r>
          </a:p>
          <a:p>
            <a:r>
              <a:t>Recommend actions based on data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Simulated CSV dataset provided</a:t>
            </a:r>
          </a:p>
          <a:p>
            <a:r>
              <a:rPr dirty="0"/>
              <a:t>Metrics: Visits, Qualified Shoppers, Net Orders, Net Room Nights</a:t>
            </a:r>
          </a:p>
          <a:p>
            <a:r>
              <a:rPr dirty="0"/>
              <a:t>Dimensions: Date, Geographic Region, Platform, Marketing Channel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59723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dirty="0"/>
              <a:t>Key Metric Definitions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871405"/>
              </p:ext>
            </p:extLst>
          </p:nvPr>
        </p:nvGraphicFramePr>
        <p:xfrm>
          <a:off x="457200" y="1114097"/>
          <a:ext cx="8229600" cy="56133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8412">
                <a:tc>
                  <a:txBody>
                    <a:bodyPr/>
                    <a:lstStyle/>
                    <a:p>
                      <a:r>
                        <a:rPr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t>Visits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Total site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r>
                        <a:t>Qualified Shoppers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Visits with search or property detail viewed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t>Net Orders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Orders after cancellations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8412">
                <a:tc>
                  <a:txBody>
                    <a:bodyPr/>
                    <a:lstStyle/>
                    <a:p>
                      <a:r>
                        <a:rPr dirty="0"/>
                        <a:t>Net Room Nights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Room nights booked minus cancellations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Shopper Conversion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/>
                        <a:t>Percentage of visitors who become qualified shoppers.</a:t>
                      </a:r>
                      <a:endParaRPr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8939931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Booking Conversion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0" dirty="0"/>
                        <a:t>Percentage of qualified shoppers who complete a booking.</a:t>
                      </a:r>
                      <a:endParaRPr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726375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Traffic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Average number of Room nights booked</a:t>
                      </a:r>
                      <a:r>
                        <a:rPr lang="en-GB" dirty="0"/>
                        <a:t> in a single hotel visit on platform.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49295"/>
                  </a:ext>
                </a:extLst>
              </a:tr>
              <a:tr h="65193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Room Nights per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Average number of Room nights booked</a:t>
                      </a:r>
                      <a:r>
                        <a:rPr lang="en-GB" dirty="0"/>
                        <a:t> in a single hotel booking.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275752"/>
                  </a:ext>
                </a:extLst>
              </a:tr>
              <a:tr h="621743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Bounce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Percentage of Visitors who bounced from platform.</a:t>
                      </a:r>
                      <a:endParaRPr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75123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6FC24-D034-97F9-5A96-B47954194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9CFC2-04B0-05DC-EC49-1D10DED7F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ACBE1-4F1D-6F87-175E-4BC2C87B33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987972"/>
            <a:ext cx="8229600" cy="555997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23770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dirty="0"/>
              <a:t>Marketing Channel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GB" sz="5600" b="1" dirty="0"/>
              <a:t>1. </a:t>
            </a:r>
            <a:r>
              <a:rPr lang="en-GB" sz="6400" b="1" dirty="0"/>
              <a:t>Channel Volume &amp; Impact</a:t>
            </a:r>
          </a:p>
          <a:p>
            <a:pPr>
              <a:buFont typeface="Wingdings" pitchFamily="2" charset="2"/>
              <a:buChar char="q"/>
            </a:pPr>
            <a:r>
              <a:rPr lang="en-GB" sz="5600" b="1" dirty="0"/>
              <a:t>Channel 2</a:t>
            </a:r>
            <a:r>
              <a:rPr lang="en-GB" sz="5600" dirty="0"/>
              <a:t> leads by volume with </a:t>
            </a:r>
            <a:r>
              <a:rPr lang="en-GB" sz="5600" b="1" dirty="0"/>
              <a:t>100M+ room nights</a:t>
            </a:r>
            <a:r>
              <a:rPr lang="en-GB" sz="5600" dirty="0"/>
              <a:t>, making it our core revenue driver.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1, 3, 6, and 7 contribute moderately with </a:t>
            </a:r>
            <a:r>
              <a:rPr lang="en-GB" sz="5600" b="1" dirty="0"/>
              <a:t>6-15M room nights</a:t>
            </a:r>
            <a:r>
              <a:rPr lang="en-GB" sz="56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10 and 11 have minimal impact and warrant further investigation.</a:t>
            </a:r>
          </a:p>
          <a:p>
            <a:pPr marL="0" indent="0">
              <a:buNone/>
            </a:pPr>
            <a:endParaRPr lang="en-GB" sz="5600" dirty="0"/>
          </a:p>
          <a:p>
            <a:pPr>
              <a:buNone/>
            </a:pPr>
            <a:r>
              <a:rPr lang="en-GB" sz="5600" b="1" dirty="0"/>
              <a:t>2</a:t>
            </a:r>
            <a:r>
              <a:rPr lang="en-GB" sz="6400" b="1" dirty="0"/>
              <a:t>. Shopper Quality &amp; Engagement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</a:t>
            </a:r>
            <a:r>
              <a:rPr lang="en-GB" sz="5600" b="1" dirty="0"/>
              <a:t>5, 9, and 2</a:t>
            </a:r>
            <a:r>
              <a:rPr lang="en-GB" sz="5600" dirty="0"/>
              <a:t> excel in attracting highly engaged visitors with shopper conversion rates above </a:t>
            </a:r>
            <a:r>
              <a:rPr lang="en-GB" sz="5600" b="1" dirty="0"/>
              <a:t>60%</a:t>
            </a:r>
            <a:r>
              <a:rPr lang="en-GB" sz="5600" dirty="0"/>
              <a:t>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</a:t>
            </a:r>
            <a:r>
              <a:rPr lang="en-GB" sz="5600" b="1" dirty="0"/>
              <a:t>1 and 11</a:t>
            </a:r>
            <a:r>
              <a:rPr lang="en-GB" sz="5600" dirty="0"/>
              <a:t> lag significantly on shopper engagement, indicating low-quality traffic or UX challenges.</a:t>
            </a:r>
          </a:p>
          <a:p>
            <a:pPr marL="0" indent="0">
              <a:buNone/>
            </a:pPr>
            <a:endParaRPr lang="en-GB" sz="5600" dirty="0"/>
          </a:p>
          <a:p>
            <a:pPr>
              <a:buNone/>
            </a:pPr>
            <a:r>
              <a:rPr lang="en-GB" sz="5600" b="1" dirty="0"/>
              <a:t>3. </a:t>
            </a:r>
            <a:r>
              <a:rPr lang="en-GB" sz="6400" b="1" dirty="0"/>
              <a:t>Conversion Effectiveness</a:t>
            </a:r>
          </a:p>
          <a:p>
            <a:pPr>
              <a:buFont typeface="Wingdings" pitchFamily="2" charset="2"/>
              <a:buChar char="q"/>
            </a:pPr>
            <a:r>
              <a:rPr lang="en-GB" sz="5600" b="1" dirty="0"/>
              <a:t>Channel 1</a:t>
            </a:r>
            <a:r>
              <a:rPr lang="en-GB" sz="5600" dirty="0"/>
              <a:t> converts shoppers to bookings most effectively with a </a:t>
            </a:r>
            <a:r>
              <a:rPr lang="en-GB" sz="5600" b="1" dirty="0"/>
              <a:t>28% booking conversion rate</a:t>
            </a:r>
            <a:r>
              <a:rPr lang="en-GB" sz="5600" dirty="0"/>
              <a:t>, despite lower shopper quality.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</a:t>
            </a:r>
            <a:r>
              <a:rPr lang="en-GB" sz="5600" b="1" dirty="0"/>
              <a:t>5, 2, and 10</a:t>
            </a:r>
            <a:r>
              <a:rPr lang="en-GB" sz="5600" dirty="0"/>
              <a:t> also show solid booking conversion in the 7-10% range.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Negative booking conversion in Channel 11 signals data or operational issues requiring urgent review.</a:t>
            </a:r>
          </a:p>
          <a:p>
            <a:pPr marL="0" indent="0">
              <a:buNone/>
            </a:pPr>
            <a:endParaRPr lang="en-GB" sz="5600" dirty="0"/>
          </a:p>
          <a:p>
            <a:pPr>
              <a:buNone/>
            </a:pPr>
            <a:r>
              <a:rPr lang="en-GB" sz="5600" b="1" dirty="0"/>
              <a:t>4. </a:t>
            </a:r>
            <a:r>
              <a:rPr lang="en-GB" sz="6400" b="1" dirty="0"/>
              <a:t>Efficiency of Traffic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</a:t>
            </a:r>
            <a:r>
              <a:rPr lang="en-GB" sz="5600" b="1" dirty="0"/>
              <a:t>11 and 5</a:t>
            </a:r>
            <a:r>
              <a:rPr lang="en-GB" sz="5600" dirty="0"/>
              <a:t> are most efficient, generating more room nights per visit (above 11%).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Channels with low efficiency, such as 4, 7, and 8, could benefit from improved targeting or UX enhancements.</a:t>
            </a:r>
          </a:p>
          <a:p>
            <a:pPr marL="0" indent="0">
              <a:buNone/>
            </a:pPr>
            <a:endParaRPr lang="en-GB" sz="5600" dirty="0"/>
          </a:p>
          <a:p>
            <a:pPr>
              <a:buNone/>
            </a:pPr>
            <a:r>
              <a:rPr lang="en-GB" sz="5600" b="1" dirty="0"/>
              <a:t>5. </a:t>
            </a:r>
            <a:r>
              <a:rPr lang="en-GB" sz="6400" b="1" dirty="0"/>
              <a:t>Booking Value Insights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Most channels show </a:t>
            </a:r>
            <a:r>
              <a:rPr lang="en-GB" sz="5600" b="1" dirty="0"/>
              <a:t>room nights per order exceeding 180%</a:t>
            </a:r>
            <a:r>
              <a:rPr lang="en-GB" sz="5600" dirty="0"/>
              <a:t>, reflecting average stays longer than one night.</a:t>
            </a:r>
          </a:p>
          <a:p>
            <a:pPr>
              <a:buFont typeface="Wingdings" pitchFamily="2" charset="2"/>
              <a:buChar char="q"/>
            </a:pPr>
            <a:r>
              <a:rPr lang="en-GB" sz="5600" dirty="0"/>
              <a:t>Channel 11’s notably low room nights per order (80%) suggests shorter stays or cancellations.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85434-E0CA-9A50-098C-87EEC4752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DD93A-4119-9348-8A49-C5440E204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6"/>
            <a:ext cx="8229600" cy="1124607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Recommendation on </a:t>
            </a:r>
            <a:r>
              <a:rPr dirty="0"/>
              <a:t>Marketing Channel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3867-5D21-D2E7-17EC-B93709072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GB" sz="2800" b="1" dirty="0"/>
              <a:t>Prioritize marketing spend</a:t>
            </a:r>
            <a:r>
              <a:rPr lang="en-GB" sz="2800" dirty="0"/>
              <a:t> on Channels 2 and 1 for volume and conversion strength.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Investigate Channel 11’s data and operations</a:t>
            </a:r>
            <a:r>
              <a:rPr lang="en-GB" sz="2800" dirty="0"/>
              <a:t> to identify and resolve performance gaps.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Enhance user experience and targeting</a:t>
            </a:r>
            <a:r>
              <a:rPr lang="en-GB" sz="2800" dirty="0"/>
              <a:t> on low shopper conversion channels (1, 10, 11).</a:t>
            </a:r>
          </a:p>
          <a:p>
            <a:pPr>
              <a:buFont typeface="Wingdings" pitchFamily="2" charset="2"/>
              <a:buChar char="q"/>
            </a:pPr>
            <a:r>
              <a:rPr lang="en-GB" sz="2800" b="1" dirty="0"/>
              <a:t>Leverage high-efficiency channels (5, 9)</a:t>
            </a:r>
            <a:r>
              <a:rPr lang="en-GB" sz="2800" dirty="0"/>
              <a:t> to maximize ROI by scaling successful tactics.</a:t>
            </a:r>
          </a:p>
          <a:p>
            <a:pPr>
              <a:buFont typeface="Wingdings" pitchFamily="2" charset="2"/>
              <a:buChar char="q"/>
            </a:pPr>
            <a:r>
              <a:rPr lang="en-GB" sz="2800" dirty="0"/>
              <a:t>Conduct </a:t>
            </a:r>
            <a:r>
              <a:rPr lang="en-GB" sz="2800" b="1" dirty="0"/>
              <a:t>deeper qualitative analysis</a:t>
            </a:r>
            <a:r>
              <a:rPr lang="en-GB" sz="2800" dirty="0"/>
              <a:t> to understand visitor </a:t>
            </a:r>
            <a:r>
              <a:rPr lang="en-GB" sz="2800" dirty="0" err="1"/>
              <a:t>behavior</a:t>
            </a:r>
            <a:r>
              <a:rPr lang="en-GB" sz="2800" dirty="0"/>
              <a:t> differences across channels.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381881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BD1A26-7AFC-AE26-03C4-26BF47B12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83A18-B329-CBEA-9F16-EDA765ADB2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8677"/>
            <a:ext cx="8229600" cy="662152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r>
              <a:rPr lang="en-GB" dirty="0"/>
              <a:t>Charts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14B4CD-277D-FAA3-04B4-5DF8BFC7B7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896194"/>
            <a:ext cx="8229600" cy="553650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156726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A6A36E-B739-57A2-BC59-47061D246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2BB97-C338-B08B-3620-D60F04058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0479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GB" dirty="0"/>
              <a:t>Platform </a:t>
            </a:r>
            <a:r>
              <a:rPr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0BD55-0D73-80C5-6019-A8A0C9B8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165724"/>
          </a:xfrm>
          <a:ln>
            <a:solidFill>
              <a:schemeClr val="tx1"/>
            </a:solidFill>
          </a:ln>
        </p:spPr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GB" sz="4000" b="1" dirty="0"/>
              <a:t>1. Net Room Nights Volume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Desktop</a:t>
            </a:r>
            <a:r>
              <a:rPr lang="en-GB" sz="4000" dirty="0"/>
              <a:t> generates </a:t>
            </a:r>
            <a:r>
              <a:rPr lang="en-GB" sz="4000" b="1" dirty="0"/>
              <a:t>~139M room nights</a:t>
            </a:r>
            <a:r>
              <a:rPr lang="en-GB" sz="4000" dirty="0"/>
              <a:t>, dominating platform performance.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Mobile</a:t>
            </a:r>
            <a:r>
              <a:rPr lang="en-GB" sz="4000" dirty="0"/>
              <a:t> contributes significantly less (~36M), showing potential room for growth.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2. Conversion Funnel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Shopper Conversion Rate</a:t>
            </a:r>
            <a:r>
              <a:rPr lang="en-GB" sz="4000" dirty="0"/>
              <a:t> is slightly higher on </a:t>
            </a:r>
            <a:r>
              <a:rPr lang="en-GB" sz="4000" b="1" dirty="0"/>
              <a:t>Mobile (48.9%)</a:t>
            </a:r>
            <a:r>
              <a:rPr lang="en-GB" sz="4000" dirty="0"/>
              <a:t> than Desktop (44.9%) — mobile users are interested.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However, </a:t>
            </a:r>
            <a:r>
              <a:rPr lang="en-GB" sz="4000" b="1" dirty="0"/>
              <a:t>Booking Conversion Rate</a:t>
            </a:r>
            <a:r>
              <a:rPr lang="en-GB" sz="4000" dirty="0"/>
              <a:t> on Mobile is only </a:t>
            </a:r>
            <a:r>
              <a:rPr lang="en-GB" sz="4000" b="1" dirty="0"/>
              <a:t>4.2%</a:t>
            </a:r>
            <a:r>
              <a:rPr lang="en-GB" sz="4000" dirty="0"/>
              <a:t>, less than half of Desktop’s </a:t>
            </a:r>
            <a:r>
              <a:rPr lang="en-GB" sz="4000" b="1" dirty="0"/>
              <a:t>9.6%</a:t>
            </a:r>
            <a:r>
              <a:rPr lang="en-GB" sz="4000" dirty="0"/>
              <a:t> — strong intent but poor follow-through.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3. Bounce Rate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Both platforms have high bounce rates (</a:t>
            </a:r>
            <a:r>
              <a:rPr lang="en-GB" sz="4000" b="1" dirty="0"/>
              <a:t>43–46%</a:t>
            </a:r>
            <a:r>
              <a:rPr lang="en-GB" sz="4000" dirty="0"/>
              <a:t>), with </a:t>
            </a:r>
            <a:r>
              <a:rPr lang="en-GB" sz="4000" b="1" dirty="0"/>
              <a:t>Desktop</a:t>
            </a:r>
            <a:r>
              <a:rPr lang="en-GB" sz="4000" dirty="0"/>
              <a:t> slightly worse.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Indicates potential UX or content relevance issues across both.</a:t>
            </a:r>
          </a:p>
          <a:p>
            <a:pPr marL="0" indent="0">
              <a:buNone/>
            </a:pPr>
            <a:endParaRPr lang="en-GB" sz="4000" dirty="0"/>
          </a:p>
          <a:p>
            <a:pPr>
              <a:buNone/>
            </a:pPr>
            <a:r>
              <a:rPr lang="en-GB" sz="4000" b="1" dirty="0"/>
              <a:t>4. Traffic Efficiency</a:t>
            </a:r>
          </a:p>
          <a:p>
            <a:pPr>
              <a:buFont typeface="Wingdings" pitchFamily="2" charset="2"/>
              <a:buChar char="q"/>
            </a:pPr>
            <a:r>
              <a:rPr lang="en-GB" sz="4000" b="1" dirty="0"/>
              <a:t>Desktop traffic is nearly 3× more efficient</a:t>
            </a:r>
            <a:r>
              <a:rPr lang="en-GB" sz="4000" dirty="0"/>
              <a:t> (9.77%) than Mobile (3.53%) in converting visits to room nights.</a:t>
            </a:r>
          </a:p>
          <a:p>
            <a:pPr>
              <a:buFont typeface="Wingdings" pitchFamily="2" charset="2"/>
              <a:buChar char="q"/>
            </a:pPr>
            <a:r>
              <a:rPr lang="en-GB" sz="4000" dirty="0"/>
              <a:t>Suggests better performance per visit and stronger completion </a:t>
            </a:r>
            <a:r>
              <a:rPr lang="en-GB" sz="4000" dirty="0" err="1"/>
              <a:t>behavior</a:t>
            </a:r>
            <a:r>
              <a:rPr lang="en-GB" sz="4000" dirty="0"/>
              <a:t> on Desktop.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8149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1659</Words>
  <Application>Microsoft Macintosh PowerPoint</Application>
  <PresentationFormat>On-screen Show (4:3)</PresentationFormat>
  <Paragraphs>187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Wingdings</vt:lpstr>
      <vt:lpstr>Office Theme</vt:lpstr>
      <vt:lpstr>HCOM Analytics Insights Case Study</vt:lpstr>
      <vt:lpstr>Objective</vt:lpstr>
      <vt:lpstr>Data Overview</vt:lpstr>
      <vt:lpstr>Key Metric Definitions</vt:lpstr>
      <vt:lpstr>Charts</vt:lpstr>
      <vt:lpstr>Marketing Channel Analysis</vt:lpstr>
      <vt:lpstr>Recommendation on Marketing Channel</vt:lpstr>
      <vt:lpstr>Charts</vt:lpstr>
      <vt:lpstr>Platform Analysis</vt:lpstr>
      <vt:lpstr>Recommendation on Platform</vt:lpstr>
      <vt:lpstr>Charts</vt:lpstr>
      <vt:lpstr>Patterns &amp; Seasonality Analysis</vt:lpstr>
      <vt:lpstr>Recommendation on Seasonality</vt:lpstr>
      <vt:lpstr>Charts</vt:lpstr>
      <vt:lpstr>Geography Region Analysis</vt:lpstr>
      <vt:lpstr>Recommendation on Geography</vt:lpstr>
      <vt:lpstr>Key Drivers Summary</vt:lpstr>
      <vt:lpstr>Summary Recommendations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Singh, Lalit</cp:lastModifiedBy>
  <cp:revision>3</cp:revision>
  <dcterms:created xsi:type="dcterms:W3CDTF">2013-01-27T09:14:16Z</dcterms:created>
  <dcterms:modified xsi:type="dcterms:W3CDTF">2025-05-16T11:51:14Z</dcterms:modified>
  <cp:category/>
</cp:coreProperties>
</file>