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6" r:id="rId4"/>
    <p:sldId id="257" r:id="rId5"/>
    <p:sldId id="258" r:id="rId6"/>
    <p:sldId id="267" r:id="rId7"/>
    <p:sldId id="269" r:id="rId8"/>
    <p:sldId id="268" r:id="rId9"/>
    <p:sldId id="270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83" r:id="rId21"/>
    <p:sldId id="282" r:id="rId22"/>
    <p:sldId id="265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2" autoAdjust="0"/>
    <p:restoredTop sz="94660"/>
  </p:normalViewPr>
  <p:slideViewPr>
    <p:cSldViewPr>
      <p:cViewPr varScale="1">
        <p:scale>
          <a:sx n="88" d="100"/>
          <a:sy n="88" d="100"/>
        </p:scale>
        <p:origin x="499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4/18/2017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D2365B-5397-4552-89D2-3C31D6B894C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4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EBD992-82F2-4752-BCD7-4BDCCFA2609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1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alit7j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ybuluo.com/HaomingJiang/note/462804" TargetMode="External"/><Relationship Id="rId2" Type="http://schemas.openxmlformats.org/officeDocument/2006/relationships/hyperlink" Target="https://districtdatalabs.silvrback.com/modern-methods-for-sentiment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685801"/>
            <a:ext cx="10820400" cy="4724399"/>
          </a:xfrm>
        </p:spPr>
        <p:txBody>
          <a:bodyPr/>
          <a:lstStyle/>
          <a:p>
            <a:r>
              <a:rPr lang="en-US" dirty="0" smtClean="0"/>
              <a:t>Amazon Product Review </a:t>
            </a:r>
            <a:br>
              <a:rPr lang="en-US" dirty="0" smtClean="0"/>
            </a:br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6012" y="5638800"/>
            <a:ext cx="461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Lalit Jain: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www.linkedin.com/in/lalit7jain</a:t>
            </a:r>
            <a:endParaRPr lang="en-US" dirty="0" smtClean="0"/>
          </a:p>
          <a:p>
            <a:pPr algn="r"/>
            <a:r>
              <a:rPr lang="en-US" dirty="0" smtClean="0"/>
              <a:t>Big Data Systems &amp;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Cleaning the loaded documents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1905000"/>
            <a:ext cx="6163311" cy="4622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784059"/>
            <a:ext cx="4758463" cy="48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Create </a:t>
            </a:r>
            <a:r>
              <a:rPr lang="en-US" dirty="0" err="1" smtClean="0"/>
              <a:t>TaggedDocuments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057400"/>
            <a:ext cx="6565674" cy="189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4191000"/>
            <a:ext cx="11868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 smtClean="0"/>
              <a:t>DM and DBOW models</a:t>
            </a:r>
            <a:endParaRPr lang="en-US" dirty="0"/>
          </a:p>
        </p:txBody>
      </p:sp>
      <p:pic>
        <p:nvPicPr>
          <p:cNvPr id="2050" name="Picture 2" descr="13866917_837560083046228_2061635949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124200"/>
            <a:ext cx="4992178" cy="316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4580" y="1828800"/>
            <a:ext cx="5145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777777"/>
                </a:solidFill>
                <a:latin typeface="Ubuntu"/>
              </a:rPr>
              <a:t>dbow</a:t>
            </a:r>
            <a:r>
              <a:rPr lang="en-US" sz="1600" b="1" i="1" dirty="0">
                <a:solidFill>
                  <a:srgbClr val="777777"/>
                </a:solidFill>
                <a:latin typeface="Ubuntu"/>
              </a:rPr>
              <a:t> (distributed bag of words)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777777"/>
                </a:solidFill>
                <a:latin typeface="Ubuntu"/>
              </a:rPr>
              <a:t>It is a simpler model that ignores word order and training stage is quicker. The model uses no-local context/neighboring words in predictions</a:t>
            </a:r>
            <a:endParaRPr lang="en-US" sz="1600" dirty="0"/>
          </a:p>
        </p:txBody>
      </p:sp>
      <p:pic>
        <p:nvPicPr>
          <p:cNvPr id="2052" name="Picture 4" descr="13871742_837560163046220_343227247_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227750"/>
            <a:ext cx="55721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34338" y="1691670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err="1">
                <a:solidFill>
                  <a:srgbClr val="777777"/>
                </a:solidFill>
                <a:latin typeface="Ubuntu"/>
              </a:rPr>
              <a:t>dm</a:t>
            </a:r>
            <a:r>
              <a:rPr lang="en-US" sz="1600" b="1" i="1" dirty="0">
                <a:solidFill>
                  <a:srgbClr val="777777"/>
                </a:solidFill>
                <a:latin typeface="Ubuntu"/>
              </a:rPr>
              <a:t> (distributed memory)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777777"/>
                </a:solidFill>
                <a:latin typeface="Ubuntu"/>
              </a:rPr>
              <a:t>We treat the paragraph as an extra word. Then it is concatenated/averaged with local context word vectors when making predictions. During training, both paragraph and word </a:t>
            </a:r>
            <a:r>
              <a:rPr lang="en-US" sz="1600" dirty="0" err="1">
                <a:solidFill>
                  <a:srgbClr val="777777"/>
                </a:solidFill>
                <a:latin typeface="Ubuntu"/>
              </a:rPr>
              <a:t>embeddings</a:t>
            </a:r>
            <a:r>
              <a:rPr lang="en-US" sz="1600" dirty="0">
                <a:solidFill>
                  <a:srgbClr val="777777"/>
                </a:solidFill>
                <a:latin typeface="Ubuntu"/>
              </a:rPr>
              <a:t> are updated. It calls for more computation and complexity.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4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 smtClean="0"/>
              <a:t>3) Training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3" y="2133600"/>
            <a:ext cx="11626973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93" y="228600"/>
            <a:ext cx="1140478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Checking the arrangements of Word vectors by both models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76400"/>
            <a:ext cx="3571875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81" y="1406737"/>
            <a:ext cx="3421449" cy="3233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12" y="4953000"/>
            <a:ext cx="7391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Applying Classification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981200"/>
            <a:ext cx="6757438" cy="3995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12" y="1846217"/>
            <a:ext cx="3117273" cy="217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612" y="4460694"/>
            <a:ext cx="3038475" cy="239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7612" y="1468177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07612" y="4091362"/>
            <a:ext cx="89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49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Applying Classification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7612" y="1468177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07612" y="4091362"/>
            <a:ext cx="89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343"/>
            <a:ext cx="7729632" cy="3971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86" y="1867989"/>
            <a:ext cx="2870325" cy="2089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686" y="4534547"/>
            <a:ext cx="2324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Applying Classification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7612" y="1468177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07612" y="4091362"/>
            <a:ext cx="89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828800"/>
            <a:ext cx="6934200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12" y="1920071"/>
            <a:ext cx="2943225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4572000"/>
            <a:ext cx="2247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 smtClean="0"/>
              <a:t>Deep Belief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273" y="1553993"/>
            <a:ext cx="5676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Trained only on 3000 documents</a:t>
            </a:r>
          </a:p>
          <a:p>
            <a:endParaRPr lang="en-US" dirty="0"/>
          </a:p>
          <a:p>
            <a:r>
              <a:rPr lang="en-US" dirty="0" smtClean="0"/>
              <a:t>Hyper parameters selected after 52 different combinations </a:t>
            </a:r>
            <a:endParaRPr lang="en-US" dirty="0"/>
          </a:p>
          <a:p>
            <a:r>
              <a:rPr lang="en-US" dirty="0" smtClean="0"/>
              <a:t>In terms of </a:t>
            </a:r>
            <a:r>
              <a:rPr lang="en-US" dirty="0" err="1" smtClean="0"/>
              <a:t>learn_rates</a:t>
            </a:r>
            <a:r>
              <a:rPr lang="en-US" dirty="0" smtClean="0"/>
              <a:t>, decays, epochs and hidden units</a:t>
            </a:r>
          </a:p>
          <a:p>
            <a:endParaRPr lang="en-US" dirty="0" smtClean="0"/>
          </a:p>
          <a:p>
            <a:r>
              <a:rPr lang="en-US" dirty="0" smtClean="0"/>
              <a:t>Accuracy achieved of </a:t>
            </a:r>
            <a:r>
              <a:rPr lang="en-US" b="1" dirty="0" smtClean="0"/>
              <a:t>89%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574317"/>
            <a:ext cx="3171508" cy="1988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191000"/>
            <a:ext cx="5514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1828800"/>
            <a:ext cx="1101346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Deep Belief Network works </a:t>
            </a:r>
            <a:r>
              <a:rPr lang="en-US" sz="3200" dirty="0" smtClean="0"/>
              <a:t>well</a:t>
            </a:r>
            <a:r>
              <a:rPr lang="en-US" sz="2800" dirty="0" smtClean="0"/>
              <a:t> even with 3000 documents. </a:t>
            </a:r>
          </a:p>
          <a:p>
            <a:endParaRPr lang="en-US" sz="2800" dirty="0"/>
          </a:p>
          <a:p>
            <a:r>
              <a:rPr lang="en-US" sz="2800" dirty="0" smtClean="0"/>
              <a:t>SVM performs poorly irrespective of the kernel and other hyper parameter </a:t>
            </a:r>
          </a:p>
          <a:p>
            <a:endParaRPr lang="en-US" sz="2800" dirty="0"/>
          </a:p>
          <a:p>
            <a:r>
              <a:rPr lang="en-US" sz="2800" b="1" dirty="0" smtClean="0"/>
              <a:t>Best Model: Deep Belief Network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1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53" y="2286000"/>
            <a:ext cx="10750925" cy="23317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Case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Scraping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 using Doc2Vec (Logistic, SGD, SVM)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520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7" y="170602"/>
            <a:ext cx="10769970" cy="165819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012" y="2209800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Deep Belief Network does not work on Python 3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Need to setup Python 2.7.3 virtual environment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nolearn</a:t>
            </a:r>
            <a:r>
              <a:rPr lang="en-US" dirty="0" smtClean="0"/>
              <a:t>” library compatibility issues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Python memory issues when working on large corpus. Does not work on CPU and needs a GPU powered</a:t>
            </a:r>
            <a:r>
              <a:rPr lang="en-US" dirty="0"/>
              <a:t>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98" y="2135960"/>
            <a:ext cx="10750925" cy="3766185"/>
          </a:xfrm>
        </p:spPr>
        <p:txBody>
          <a:bodyPr/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districtdatalabs.silvrback.com/modern-methods-for-sentiment-analysis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www.zybuluo.com/HaomingJiang/note/462804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98" y="2514600"/>
            <a:ext cx="10750925" cy="172212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Scrape the reviews of any website and perform </a:t>
            </a:r>
            <a:r>
              <a:rPr lang="en-US" b="1" dirty="0" smtClean="0"/>
              <a:t>sentiment analysis </a:t>
            </a:r>
            <a:r>
              <a:rPr lang="en-US" dirty="0" smtClean="0"/>
              <a:t>on </a:t>
            </a:r>
            <a:r>
              <a:rPr lang="en-US" dirty="0" smtClean="0"/>
              <a:t>the corpus</a:t>
            </a:r>
          </a:p>
          <a:p>
            <a:pPr marL="4571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sentiment analysis result, once the document is classified appropriately use it to perform classification algorithm using </a:t>
            </a:r>
            <a:r>
              <a:rPr lang="en-US" b="1" dirty="0" smtClean="0"/>
              <a:t>doc2vec</a:t>
            </a:r>
            <a:r>
              <a:rPr lang="en-US" dirty="0" smtClean="0"/>
              <a:t> approach (SVM/ Deep Belief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80" y="2011680"/>
            <a:ext cx="10750925" cy="4160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 used: </a:t>
            </a:r>
            <a:r>
              <a:rPr lang="en-US" b="1" dirty="0" smtClean="0"/>
              <a:t>R</a:t>
            </a:r>
          </a:p>
          <a:p>
            <a:r>
              <a:rPr lang="en-US" dirty="0" smtClean="0"/>
              <a:t>Libraries required: </a:t>
            </a:r>
            <a:r>
              <a:rPr lang="en-US" b="1" dirty="0" err="1" smtClean="0"/>
              <a:t>Rvest</a:t>
            </a:r>
            <a:r>
              <a:rPr lang="en-US" b="1" dirty="0" smtClean="0"/>
              <a:t>, </a:t>
            </a:r>
            <a:r>
              <a:rPr lang="en-US" b="1" dirty="0" err="1" smtClean="0"/>
              <a:t>dplyr</a:t>
            </a:r>
            <a:r>
              <a:rPr lang="en-US" b="1" dirty="0" smtClean="0"/>
              <a:t>, tm, </a:t>
            </a:r>
            <a:r>
              <a:rPr lang="en-US" b="1" dirty="0" err="1" smtClean="0"/>
              <a:t>quanteda</a:t>
            </a:r>
            <a:r>
              <a:rPr lang="en-US" b="1" dirty="0" smtClean="0"/>
              <a:t>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b="1" dirty="0" smtClean="0"/>
              <a:t>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the main page of the product, navigate automatically to the review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Loop through required number of pages to get the number of reviews required with an average of 10 reviews per page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Reviews need to be saved in the disk directly to save read only memory and take advantage of hard disk capacity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Note: Both the “page link” and the “number of pages” can be passed as an argument callable to the script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2057400"/>
            <a:ext cx="6757262" cy="37346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990600"/>
            <a:ext cx="2924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0412" y="595145"/>
            <a:ext cx="10769970" cy="1658198"/>
          </a:xfrm>
        </p:spPr>
        <p:txBody>
          <a:bodyPr/>
          <a:lstStyle/>
          <a:p>
            <a:r>
              <a:rPr lang="en-US" dirty="0" smtClean="0"/>
              <a:t>Corpus Operations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4212" y="2133600"/>
            <a:ext cx="10769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the documents using </a:t>
            </a:r>
            <a:r>
              <a:rPr lang="en-US" b="1" dirty="0" err="1" smtClean="0"/>
              <a:t>quanteda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Quanteda</a:t>
            </a:r>
            <a:r>
              <a:rPr lang="en-US" dirty="0"/>
              <a:t> will create Document Frequency Matrix by function </a:t>
            </a:r>
            <a:r>
              <a:rPr lang="en-US" dirty="0" err="1"/>
              <a:t>dfm</a:t>
            </a:r>
            <a:r>
              <a:rPr lang="en-US" dirty="0"/>
              <a:t>(). </a:t>
            </a:r>
            <a:endParaRPr lang="en-US" dirty="0" smtClean="0"/>
          </a:p>
          <a:p>
            <a:r>
              <a:rPr lang="en-US" dirty="0" smtClean="0"/>
              <a:t>	This function </a:t>
            </a:r>
            <a:r>
              <a:rPr lang="en-US" dirty="0"/>
              <a:t>essentially does this by series of operation including </a:t>
            </a:r>
            <a:r>
              <a:rPr lang="en-US" b="1" dirty="0"/>
              <a:t>tokenizing, lowercasing, </a:t>
            </a:r>
            <a:r>
              <a:rPr lang="en-US" b="1" dirty="0" smtClean="0"/>
              <a:t>indexing, stemming, matching with dictionary</a:t>
            </a:r>
          </a:p>
          <a:p>
            <a:endParaRPr lang="en-US" dirty="0"/>
          </a:p>
          <a:p>
            <a:r>
              <a:rPr lang="en-US" dirty="0"/>
              <a:t>Hu and Liu’s </a:t>
            </a:r>
            <a:r>
              <a:rPr lang="en-US" dirty="0" smtClean="0"/>
              <a:t>lexicon</a:t>
            </a:r>
          </a:p>
          <a:p>
            <a:r>
              <a:rPr lang="en-US" dirty="0" smtClean="0"/>
              <a:t>	Using list of positive and negative words </a:t>
            </a:r>
            <a:r>
              <a:rPr lang="en-US" b="1" dirty="0" smtClean="0"/>
              <a:t>(dictionary) </a:t>
            </a:r>
            <a:r>
              <a:rPr lang="en-US" dirty="0" smtClean="0"/>
              <a:t>available from Hu and Liu’s lexicon with more than 6700+ words</a:t>
            </a:r>
          </a:p>
          <a:p>
            <a:endParaRPr lang="en-US" dirty="0"/>
          </a:p>
          <a:p>
            <a:r>
              <a:rPr lang="en-US" b="1" dirty="0" smtClean="0"/>
              <a:t>All operations in one line!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25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0" y="1780890"/>
            <a:ext cx="11566571" cy="1304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5" y="3271996"/>
            <a:ext cx="7556172" cy="2379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12" y="4569982"/>
            <a:ext cx="6962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Sentiments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752600"/>
            <a:ext cx="7067550" cy="498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645" y="2286000"/>
            <a:ext cx="4232821" cy="30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2" y="1828800"/>
            <a:ext cx="9677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Programming Language used: </a:t>
            </a:r>
            <a:r>
              <a:rPr lang="en-US" sz="2000" b="1" dirty="0" smtClean="0"/>
              <a:t>Python</a:t>
            </a:r>
            <a:endParaRPr lang="en-US" sz="2000" b="1" dirty="0"/>
          </a:p>
          <a:p>
            <a:r>
              <a:rPr lang="en-US" sz="2000" dirty="0"/>
              <a:t>Libraries required: </a:t>
            </a:r>
            <a:r>
              <a:rPr lang="en-US" sz="2000" b="1" dirty="0" err="1" smtClean="0"/>
              <a:t>gensim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nltk</a:t>
            </a:r>
            <a:r>
              <a:rPr lang="en-US" sz="2000" b="1" dirty="0"/>
              <a:t>, </a:t>
            </a:r>
            <a:r>
              <a:rPr lang="en-US" sz="2000" b="1" dirty="0" err="1" smtClean="0"/>
              <a:t>sklearn</a:t>
            </a:r>
            <a:r>
              <a:rPr lang="en-US" sz="2000" b="1" dirty="0" smtClean="0"/>
              <a:t>, etc.</a:t>
            </a:r>
          </a:p>
          <a:p>
            <a:r>
              <a:rPr lang="en-US" sz="2000" b="1" dirty="0" smtClean="0"/>
              <a:t>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Load the raw reviews and apply cleaning using </a:t>
            </a:r>
            <a:r>
              <a:rPr lang="en-US" sz="2000" dirty="0" err="1" smtClean="0"/>
              <a:t>nltk</a:t>
            </a:r>
            <a:r>
              <a:rPr lang="en-US" sz="2000" dirty="0" smtClean="0"/>
              <a:t> package </a:t>
            </a:r>
            <a:r>
              <a:rPr lang="en-US" sz="2000" b="1" dirty="0" smtClean="0"/>
              <a:t>(stop words, stemming, </a:t>
            </a:r>
            <a:r>
              <a:rPr lang="en-US" sz="2000" b="1" dirty="0" err="1" smtClean="0"/>
              <a:t>numbers,etc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err="1" smtClean="0"/>
              <a:t>TaggedDocuments</a:t>
            </a:r>
            <a:r>
              <a:rPr lang="en-US" sz="2000" dirty="0" smtClean="0"/>
              <a:t> required for building Doc2Vev models (both DM and DBOW)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 both the model 10 times with random shuffling of the documents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Split the dataset and apply classification algorithms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434</Words>
  <Application>Microsoft Office PowerPoint</Application>
  <PresentationFormat>Custom</PresentationFormat>
  <Paragraphs>88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Ubuntu</vt:lpstr>
      <vt:lpstr>Metropolitan</vt:lpstr>
      <vt:lpstr>Amazon Product Review  Sentiment Analysis</vt:lpstr>
      <vt:lpstr>Agenda</vt:lpstr>
      <vt:lpstr>Case Study</vt:lpstr>
      <vt:lpstr>Scraping Reviews</vt:lpstr>
      <vt:lpstr>Results</vt:lpstr>
      <vt:lpstr>Corpus Operations </vt:lpstr>
      <vt:lpstr>Result</vt:lpstr>
      <vt:lpstr>Visualizing the Sentiments</vt:lpstr>
      <vt:lpstr>Classification</vt:lpstr>
      <vt:lpstr>1) Cleaning the loaded documents</vt:lpstr>
      <vt:lpstr>2) Create TaggedDocuments</vt:lpstr>
      <vt:lpstr>DM and DBOW models</vt:lpstr>
      <vt:lpstr>3) Training the model</vt:lpstr>
      <vt:lpstr>Checking the arrangements of Word vectors by both models</vt:lpstr>
      <vt:lpstr>4) Applying Classification Algorithm</vt:lpstr>
      <vt:lpstr>4) Applying Classification Algorithm</vt:lpstr>
      <vt:lpstr>4) Applying Classification Algorithm</vt:lpstr>
      <vt:lpstr>Deep Belief Network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2017-04-18T21:42:48Z</dcterms:created>
  <dcterms:modified xsi:type="dcterms:W3CDTF">2017-04-19T04:15:34Z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